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8.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3"/>
  </p:notesMasterIdLst>
  <p:sldIdLst>
    <p:sldId id="345" r:id="rId2"/>
    <p:sldId id="344" r:id="rId3"/>
    <p:sldId id="317" r:id="rId4"/>
    <p:sldId id="360" r:id="rId5"/>
    <p:sldId id="326" r:id="rId6"/>
    <p:sldId id="362" r:id="rId7"/>
    <p:sldId id="332" r:id="rId8"/>
    <p:sldId id="361" r:id="rId9"/>
    <p:sldId id="327" r:id="rId10"/>
    <p:sldId id="364" r:id="rId11"/>
    <p:sldId id="376" r:id="rId12"/>
    <p:sldId id="377" r:id="rId13"/>
    <p:sldId id="378" r:id="rId14"/>
    <p:sldId id="380" r:id="rId15"/>
    <p:sldId id="379" r:id="rId16"/>
    <p:sldId id="382" r:id="rId17"/>
    <p:sldId id="381" r:id="rId18"/>
    <p:sldId id="383" r:id="rId19"/>
    <p:sldId id="384" r:id="rId20"/>
    <p:sldId id="290" r:id="rId21"/>
    <p:sldId id="385" r:id="rId22"/>
    <p:sldId id="328" r:id="rId23"/>
    <p:sldId id="357" r:id="rId24"/>
    <p:sldId id="356" r:id="rId25"/>
    <p:sldId id="288" r:id="rId26"/>
    <p:sldId id="355" r:id="rId27"/>
    <p:sldId id="358" r:id="rId28"/>
    <p:sldId id="348" r:id="rId29"/>
    <p:sldId id="359" r:id="rId30"/>
    <p:sldId id="353" r:id="rId31"/>
    <p:sldId id="363" r:id="rId32"/>
    <p:sldId id="351" r:id="rId33"/>
    <p:sldId id="350" r:id="rId34"/>
    <p:sldId id="349" r:id="rId35"/>
    <p:sldId id="386" r:id="rId36"/>
    <p:sldId id="352" r:id="rId37"/>
    <p:sldId id="387" r:id="rId38"/>
    <p:sldId id="388" r:id="rId39"/>
    <p:sldId id="389" r:id="rId40"/>
    <p:sldId id="354" r:id="rId41"/>
    <p:sldId id="342" r:id="rId42"/>
  </p:sldIdLst>
  <p:sldSz cx="12192000" cy="6858000"/>
  <p:notesSz cx="6858000" cy="9144000"/>
  <p:custDataLst>
    <p:tags r:id="rId4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78D6C"/>
    <a:srgbClr val="1C2632"/>
    <a:srgbClr val="F4F4F4"/>
    <a:srgbClr val="076EB8"/>
    <a:srgbClr val="DADADA"/>
    <a:srgbClr val="003F7D"/>
    <a:srgbClr val="1189C0"/>
    <a:srgbClr val="349BE8"/>
    <a:srgbClr val="1570B6"/>
    <a:srgbClr val="D919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06" autoAdjust="0"/>
    <p:restoredTop sz="59753" autoAdjust="0"/>
  </p:normalViewPr>
  <p:slideViewPr>
    <p:cSldViewPr snapToGrid="0">
      <p:cViewPr varScale="1">
        <p:scale>
          <a:sx n="52" d="100"/>
          <a:sy n="52" d="100"/>
        </p:scale>
        <p:origin x="1410" y="18"/>
      </p:cViewPr>
      <p:guideLst>
        <p:guide orient="horz" pos="2160"/>
        <p:guide pos="3840"/>
      </p:guideLst>
    </p:cSldViewPr>
  </p:slideViewPr>
  <p:notesTextViewPr>
    <p:cViewPr>
      <p:scale>
        <a:sx n="75" d="100"/>
        <a:sy n="75"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B178F310-488D-49C1-BF77-D485224284EB}" type="datetimeFigureOut">
              <a:rPr lang="zh-CN" altLang="en-US" smtClean="0"/>
              <a:pPr/>
              <a:t>2024/10/23</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7A84E957-5221-4EB9-8C96-59AB845FBC68}" type="slidenum">
              <a:rPr lang="zh-CN" altLang="en-US" smtClean="0"/>
              <a:pPr/>
              <a:t>‹#›</a:t>
            </a:fld>
            <a:endParaRPr lang="zh-CN" altLang="en-US" dirty="0"/>
          </a:p>
        </p:txBody>
      </p:sp>
    </p:spTree>
    <p:extLst>
      <p:ext uri="{BB962C8B-B14F-4D97-AF65-F5344CB8AC3E}">
        <p14:creationId xmlns:p14="http://schemas.microsoft.com/office/powerpoint/2010/main" val="1579443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Good evening Dr. Zhang and class. I’m Wen </a:t>
            </a:r>
            <a:r>
              <a:rPr lang="en-US" altLang="zh-CN" dirty="0" err="1"/>
              <a:t>Xingdi</a:t>
            </a:r>
            <a:r>
              <a:rPr lang="en-US" altLang="zh-CN" dirty="0"/>
              <a:t> from Group 3. Today, we’ll present our analysis on Marketing Campaigns for a financial product, focusing on historical performance and future predictions. We analyzed marketing data from a Portuguese banking institution to understand the factors influencing term deposit subscriptions.</a:t>
            </a:r>
            <a:endParaRPr lang="zh-CN" altLang="en-US" dirty="0"/>
          </a:p>
        </p:txBody>
      </p:sp>
      <p:sp>
        <p:nvSpPr>
          <p:cNvPr id="4" name="灯片编号占位符 3"/>
          <p:cNvSpPr>
            <a:spLocks noGrp="1"/>
          </p:cNvSpPr>
          <p:nvPr>
            <p:ph type="sldNum" sz="quarter" idx="5"/>
          </p:nvPr>
        </p:nvSpPr>
        <p:spPr/>
        <p:txBody>
          <a:bodyPr/>
          <a:lstStyle/>
          <a:p>
            <a:fld id="{7A84E957-5221-4EB9-8C96-59AB845FBC68}" type="slidenum">
              <a:rPr lang="zh-CN" altLang="en-US" smtClean="0"/>
              <a:pPr/>
              <a:t>1</a:t>
            </a:fld>
            <a:endParaRPr lang="zh-CN" altLang="en-US" dirty="0"/>
          </a:p>
        </p:txBody>
      </p:sp>
    </p:spTree>
    <p:extLst>
      <p:ext uri="{BB962C8B-B14F-4D97-AF65-F5344CB8AC3E}">
        <p14:creationId xmlns:p14="http://schemas.microsoft.com/office/powerpoint/2010/main" val="36329659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Then, we hope to check the status and features that all the clients have individually. we examined the distribution of customer ages and found that the majority of customers are aged between 30 and 60. Also, we checked the Age Distribution by Subscription Status, the median values of each status are around 40. And age does not have a significant impact on the subscription status.</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428E3A23-DE27-4733-AAD0-972943309144}" type="slidenum">
              <a:rPr lang="zh-CN" altLang="en-US" smtClean="0"/>
              <a:t>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ChangeArrowheads="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291"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dirty="0"/>
              <a:t>Then, we checked the distribution of job types.  The main occupations of the customers are blue-collar, management, and technician, mostly belonging to the middle class. We also segmented the subscription rate by occupation, and found that students and retirees have the highest subscription rates. Surprisingly, the middle-class group, which constitutes a large portion of the customer occupations observed earlier, shows lower subscription willingness.</a:t>
            </a:r>
          </a:p>
        </p:txBody>
      </p:sp>
      <p:sp>
        <p:nvSpPr>
          <p:cNvPr id="1229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defTabSz="914400" eaLnBrk="0" fontAlgn="base" hangingPunct="0">
              <a:spcBef>
                <a:spcPct val="0"/>
              </a:spcBef>
              <a:spcAft>
                <a:spcPct val="0"/>
              </a:spcAft>
              <a:buFont typeface="Arial" panose="020B0604020202020204" pitchFamily="34" charset="0"/>
              <a:buNone/>
            </a:pPr>
            <a:fld id="{210A4233-024A-489B-BB28-9E1C2F27DD4A}" type="slidenum">
              <a:rPr lang="zh-CN" altLang="en-US" smtClean="0">
                <a:solidFill>
                  <a:srgbClr val="000000"/>
                </a:solidFill>
                <a:ea typeface="宋体" panose="02010600030101010101" pitchFamily="2" charset="-122"/>
              </a:rPr>
              <a:t>12</a:t>
            </a:fld>
            <a:endParaRPr lang="en-US" altLang="zh-CN">
              <a:solidFill>
                <a:srgbClr val="000000"/>
              </a:solidFill>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ChangeArrowheads="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291"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dirty="0"/>
              <a:t>Among the customers, married people and people who finished secondary school make up the largest proportion respectively.</a:t>
            </a:r>
          </a:p>
        </p:txBody>
      </p:sp>
      <p:sp>
        <p:nvSpPr>
          <p:cNvPr id="1229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defTabSz="914400" eaLnBrk="0" fontAlgn="base" hangingPunct="0">
              <a:spcBef>
                <a:spcPct val="0"/>
              </a:spcBef>
              <a:spcAft>
                <a:spcPct val="0"/>
              </a:spcAft>
              <a:buFont typeface="Arial" panose="020B0604020202020204" pitchFamily="34" charset="0"/>
              <a:buNone/>
            </a:pPr>
            <a:fld id="{210A4233-024A-489B-BB28-9E1C2F27DD4A}" type="slidenum">
              <a:rPr lang="zh-CN" altLang="en-US" smtClean="0">
                <a:solidFill>
                  <a:srgbClr val="000000"/>
                </a:solidFill>
                <a:ea typeface="宋体" panose="02010600030101010101" pitchFamily="2" charset="-122"/>
              </a:rPr>
              <a:t>13</a:t>
            </a:fld>
            <a:endParaRPr lang="en-US" altLang="zh-CN">
              <a:solidFill>
                <a:srgbClr val="000000"/>
              </a:solidFill>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83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dirty="0"/>
              <a:t>Next, we will check financial situation of the clients. First is whether the clients have loan. The number of people with a housing loan and without a housing loan is similar, and the majority of people do not have a personal loan.</a:t>
            </a:r>
          </a:p>
        </p:txBody>
      </p:sp>
      <p:sp>
        <p:nvSpPr>
          <p:cNvPr id="583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53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53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53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53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673B2F62-9111-4B75-A75B-2AFCB614ABC1}" type="slidenum">
              <a:rPr lang="zh-CN" altLang="en-US" sz="1200">
                <a:ea typeface="宋体" panose="02010600030101010101" pitchFamily="2" charset="-122"/>
              </a:rPr>
              <a:t>14</a:t>
            </a:fld>
            <a:endParaRPr lang="zh-CN" altLang="en-US" sz="1200" dirty="0">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ChangeArrowheads="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291"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dirty="0"/>
              <a:t>We also analyzed Distribution of Account Balance. Most people have relatively low account balances.</a:t>
            </a:r>
          </a:p>
        </p:txBody>
      </p:sp>
      <p:sp>
        <p:nvSpPr>
          <p:cNvPr id="1229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defTabSz="914400" eaLnBrk="0" fontAlgn="base" hangingPunct="0">
              <a:spcBef>
                <a:spcPct val="0"/>
              </a:spcBef>
              <a:spcAft>
                <a:spcPct val="0"/>
              </a:spcAft>
              <a:buFont typeface="Arial" panose="020B0604020202020204" pitchFamily="34" charset="0"/>
              <a:buNone/>
            </a:pPr>
            <a:fld id="{210A4233-024A-489B-BB28-9E1C2F27DD4A}" type="slidenum">
              <a:rPr lang="zh-CN" altLang="en-US" smtClean="0">
                <a:solidFill>
                  <a:srgbClr val="000000"/>
                </a:solidFill>
                <a:ea typeface="宋体" panose="02010600030101010101" pitchFamily="2" charset="-122"/>
              </a:rPr>
              <a:t>15</a:t>
            </a:fld>
            <a:endParaRPr lang="en-US" altLang="zh-CN">
              <a:solidFill>
                <a:srgbClr val="000000"/>
              </a:solidFill>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ChangeArrowheads="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291"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dirty="0"/>
              <a:t>Then, since the bank will get in touch with clients by calling, we also analyzed call distribution. </a:t>
            </a:r>
            <a:r>
              <a:rPr lang="en-US" altLang="zh-CN" dirty="0"/>
              <a:t>The box plot shows call duration distribution by subscription status. By observing the impact of call duration on subscription status, we notice that those who subscribed to the service have a higher median call duration.</a:t>
            </a:r>
          </a:p>
        </p:txBody>
      </p:sp>
      <p:sp>
        <p:nvSpPr>
          <p:cNvPr id="1229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defTabSz="914400" eaLnBrk="0" fontAlgn="base" hangingPunct="0">
              <a:spcBef>
                <a:spcPct val="0"/>
              </a:spcBef>
              <a:spcAft>
                <a:spcPct val="0"/>
              </a:spcAft>
              <a:buFont typeface="Arial" panose="020B0604020202020204" pitchFamily="34" charset="0"/>
              <a:buNone/>
            </a:pPr>
            <a:fld id="{210A4233-024A-489B-BB28-9E1C2F27DD4A}" type="slidenum">
              <a:rPr lang="zh-CN" altLang="en-US" smtClean="0">
                <a:solidFill>
                  <a:srgbClr val="000000"/>
                </a:solidFill>
                <a:ea typeface="宋体" panose="02010600030101010101" pitchFamily="2" charset="-122"/>
              </a:rPr>
              <a:t>16</a:t>
            </a:fld>
            <a:endParaRPr lang="en-US" altLang="zh-CN">
              <a:solidFill>
                <a:srgbClr val="000000"/>
              </a:solidFill>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ChangeArrowheads="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291"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dirty="0"/>
              <a:t> Among the customers who subscribed to the service, working customers have longer call durations compared to retired customers and students. Additionally, the call duration distribution of working customers is more scattered.</a:t>
            </a:r>
          </a:p>
        </p:txBody>
      </p:sp>
      <p:sp>
        <p:nvSpPr>
          <p:cNvPr id="1229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defTabSz="914400" eaLnBrk="0" fontAlgn="base" hangingPunct="0">
              <a:spcBef>
                <a:spcPct val="0"/>
              </a:spcBef>
              <a:spcAft>
                <a:spcPct val="0"/>
              </a:spcAft>
              <a:buFont typeface="Arial" panose="020B0604020202020204" pitchFamily="34" charset="0"/>
              <a:buNone/>
            </a:pPr>
            <a:fld id="{210A4233-024A-489B-BB28-9E1C2F27DD4A}" type="slidenum">
              <a:rPr lang="zh-CN" altLang="en-US" smtClean="0">
                <a:solidFill>
                  <a:srgbClr val="000000"/>
                </a:solidFill>
                <a:ea typeface="宋体" panose="02010600030101010101" pitchFamily="2" charset="-122"/>
              </a:rPr>
              <a:t>17</a:t>
            </a:fld>
            <a:endParaRPr lang="en-US" altLang="zh-CN">
              <a:solidFill>
                <a:srgbClr val="000000"/>
              </a:solidFill>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ChangeArrowheads="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339"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a:t>By observing the Distribution of Last Contact Duration, the distributions of Campaign Contacts and Previous Contacts, it is evident that most people are unwilling to spend a significant amount of time on calls.</a:t>
            </a:r>
          </a:p>
        </p:txBody>
      </p:sp>
      <p:sp>
        <p:nvSpPr>
          <p:cNvPr id="1434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defTabSz="914400" eaLnBrk="0" fontAlgn="base" hangingPunct="0">
              <a:spcBef>
                <a:spcPct val="0"/>
              </a:spcBef>
              <a:spcAft>
                <a:spcPct val="0"/>
              </a:spcAft>
              <a:buFont typeface="Arial" panose="020B0604020202020204" pitchFamily="34" charset="0"/>
              <a:buNone/>
            </a:pPr>
            <a:fld id="{BFA8F372-2B29-4867-ACBF-9F45FA014AB4}" type="slidenum">
              <a:rPr lang="zh-CN" altLang="en-US" smtClean="0">
                <a:solidFill>
                  <a:srgbClr val="000000"/>
                </a:solidFill>
                <a:ea typeface="宋体" panose="02010600030101010101" pitchFamily="2" charset="-122"/>
              </a:rPr>
              <a:t>18</a:t>
            </a:fld>
            <a:endParaRPr lang="en-US" altLang="zh-CN">
              <a:solidFill>
                <a:srgbClr val="000000"/>
              </a:solidFill>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ChangeArrowheads="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339"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indent="382270" algn="just" defTabSz="913765">
              <a:lnSpc>
                <a:spcPct val="150000"/>
              </a:lnSpc>
              <a:defRPr/>
            </a:pPr>
            <a:r>
              <a:rPr kern="100" dirty="0">
                <a:solidFill>
                  <a:schemeClr val="tx1">
                    <a:lumMod val="50000"/>
                    <a:lumOff val="50000"/>
                  </a:schemeClr>
                </a:solidFill>
                <a:latin typeface="思源黑体" panose="020B0500000000000000" pitchFamily="34" charset="-122"/>
                <a:ea typeface="思源黑体" panose="020B0500000000000000" pitchFamily="34" charset="-122"/>
                <a:sym typeface="+mn-ea"/>
              </a:rPr>
              <a:t>By observing the Distribution of Contacts by Month, most contacts are concentrated in May, June, July, and August, which are summer months.</a:t>
            </a:r>
            <a:endParaRPr lang="zh-CN" altLang="en-US"/>
          </a:p>
        </p:txBody>
      </p:sp>
      <p:sp>
        <p:nvSpPr>
          <p:cNvPr id="1434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defTabSz="914400" eaLnBrk="0" fontAlgn="base" hangingPunct="0">
              <a:spcBef>
                <a:spcPct val="0"/>
              </a:spcBef>
              <a:spcAft>
                <a:spcPct val="0"/>
              </a:spcAft>
              <a:buFont typeface="Arial" panose="020B0604020202020204" pitchFamily="34" charset="0"/>
              <a:buNone/>
            </a:pPr>
            <a:fld id="{BFA8F372-2B29-4867-ACBF-9F45FA014AB4}" type="slidenum">
              <a:rPr lang="zh-CN" altLang="en-US" smtClean="0">
                <a:solidFill>
                  <a:srgbClr val="000000"/>
                </a:solidFill>
                <a:ea typeface="宋体" panose="02010600030101010101" pitchFamily="2" charset="-122"/>
              </a:rPr>
              <a:t>19</a:t>
            </a:fld>
            <a:endParaRPr lang="en-US" altLang="zh-CN">
              <a:solidFill>
                <a:srgbClr val="000000"/>
              </a:solidFill>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By observing the heat map, we find most of the features are not highly correlated with each other. It reduces multicollinearity and makes the model more stable. </a:t>
            </a:r>
          </a:p>
        </p:txBody>
      </p:sp>
      <p:sp>
        <p:nvSpPr>
          <p:cNvPr id="4" name="灯片编号占位符 3"/>
          <p:cNvSpPr>
            <a:spLocks noGrp="1"/>
          </p:cNvSpPr>
          <p:nvPr>
            <p:ph type="sldNum" sz="quarter" idx="10"/>
          </p:nvPr>
        </p:nvSpPr>
        <p:spPr/>
        <p:txBody>
          <a:bodyPr/>
          <a:lstStyle/>
          <a:p>
            <a:fld id="{428E3A23-DE27-4733-AAD0-972943309144}" type="slidenum">
              <a:rPr lang="zh-CN" altLang="en-US" smtClean="0"/>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presentation has six parts:</a:t>
            </a:r>
          </a:p>
          <a:p>
            <a:r>
              <a:rPr lang="en-US" altLang="zh-CN" dirty="0"/>
              <a:t>1. Problem Statement, outlining the key challenges.</a:t>
            </a:r>
          </a:p>
          <a:p>
            <a:r>
              <a:rPr lang="en-US" altLang="zh-CN" dirty="0"/>
              <a:t>2. Introduction, providing background on the data.</a:t>
            </a:r>
          </a:p>
          <a:p>
            <a:r>
              <a:rPr lang="en-US" altLang="zh-CN" dirty="0"/>
              <a:t>3. Exploratory Analysis, where we explore key insights.</a:t>
            </a:r>
          </a:p>
          <a:p>
            <a:r>
              <a:rPr lang="en-US" altLang="zh-CN" dirty="0"/>
              <a:t>4. Pre-processing, explaining data preparation.</a:t>
            </a:r>
          </a:p>
          <a:p>
            <a:r>
              <a:rPr lang="en-US" altLang="zh-CN" dirty="0"/>
              <a:t>5. Predictive Analysis, showcasing model performance.</a:t>
            </a:r>
          </a:p>
          <a:p>
            <a:r>
              <a:rPr lang="en-US" altLang="zh-CN" dirty="0"/>
              <a:t>6. Future Insight, offering business recommendations.</a:t>
            </a:r>
            <a:endParaRPr lang="zh-CN" altLang="en-US" dirty="0"/>
          </a:p>
        </p:txBody>
      </p:sp>
      <p:sp>
        <p:nvSpPr>
          <p:cNvPr id="4" name="灯片编号占位符 3"/>
          <p:cNvSpPr>
            <a:spLocks noGrp="1"/>
          </p:cNvSpPr>
          <p:nvPr>
            <p:ph type="sldNum" sz="quarter" idx="10"/>
          </p:nvPr>
        </p:nvSpPr>
        <p:spPr/>
        <p:txBody>
          <a:bodyPr/>
          <a:lstStyle/>
          <a:p>
            <a:fld id="{0987D3EB-B54C-4F31-BFEA-EC56E4C735FA}" type="slidenum">
              <a:rPr lang="zh-CN" altLang="en-US" smtClean="0"/>
              <a:t>2</a:t>
            </a:fld>
            <a:endParaRPr lang="zh-CN" altLang="en-US"/>
          </a:p>
        </p:txBody>
      </p:sp>
    </p:spTree>
    <p:extLst>
      <p:ext uri="{BB962C8B-B14F-4D97-AF65-F5344CB8AC3E}">
        <p14:creationId xmlns:p14="http://schemas.microsoft.com/office/powerpoint/2010/main" val="10016340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In summary, the bank's customers mostly consist of married middle-class individuals aged between 30-60. There are fewer entrepreneurs, unemployed individuals, self-employed individuals, retirees, and students. Account balances are not very high, and most people are not willing to spend a significant amount of time on calls. Moreover, apart from students and retirees, the subscription willingness of other customers is not high. The time of contact with customers mainly falls in the summer months.</a:t>
            </a:r>
          </a:p>
          <a:p>
            <a:endParaRPr lang="zh-CN" altLang="en-US"/>
          </a:p>
        </p:txBody>
      </p:sp>
      <p:sp>
        <p:nvSpPr>
          <p:cNvPr id="4" name="灯片编号占位符 3"/>
          <p:cNvSpPr>
            <a:spLocks noGrp="1"/>
          </p:cNvSpPr>
          <p:nvPr>
            <p:ph type="sldNum" sz="quarter" idx="10"/>
          </p:nvPr>
        </p:nvSpPr>
        <p:spPr/>
        <p:txBody>
          <a:bodyPr/>
          <a:lstStyle/>
          <a:p>
            <a:fld id="{428E3A23-DE27-4733-AAD0-972943309144}" type="slidenum">
              <a:rPr lang="zh-CN" altLang="en-US" smtClean="0"/>
              <a:t>21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Hello,everyone</a:t>
            </a:r>
            <a:r>
              <a:rPr lang="en-US" altLang="zh-CN" dirty="0"/>
              <a:t>, I am ZHONG HAO. I will talk about how do we do the pre-processing and  predictive analysis in the next </a:t>
            </a:r>
            <a:r>
              <a:rPr lang="en-US" altLang="zh-CN" dirty="0" err="1"/>
              <a:t>sildes</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7A84E957-5221-4EB9-8C96-59AB845FBC68}" type="slidenum">
              <a:rPr lang="zh-CN" altLang="en-US" smtClean="0"/>
              <a:t>22</a:t>
            </a:fld>
            <a:endParaRPr lang="zh-CN" altLang="en-US"/>
          </a:p>
        </p:txBody>
      </p:sp>
    </p:spTree>
    <p:extLst>
      <p:ext uri="{BB962C8B-B14F-4D97-AF65-F5344CB8AC3E}">
        <p14:creationId xmlns:p14="http://schemas.microsoft.com/office/powerpoint/2010/main" val="13134452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09F54-60E9-384E-90D1-987CECCC0CB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50D7D90-D449-FBF2-F95D-65C052E83ED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77A9E54-A593-0A17-C5F7-1AAE6CDC2A71}"/>
              </a:ext>
            </a:extLst>
          </p:cNvPr>
          <p:cNvSpPr>
            <a:spLocks noGrp="1"/>
          </p:cNvSpPr>
          <p:nvPr>
            <p:ph type="body" idx="1"/>
          </p:nvPr>
        </p:nvSpPr>
        <p:spPr/>
        <p:txBody>
          <a:bodyPr/>
          <a:lstStyle/>
          <a:p>
            <a:r>
              <a:rPr lang="en-US" altLang="zh-CN" dirty="0"/>
              <a:t>Here are four main processes:</a:t>
            </a:r>
          </a:p>
          <a:p>
            <a:pPr>
              <a:buFont typeface="+mj-lt"/>
              <a:buNone/>
            </a:pPr>
            <a:r>
              <a:rPr lang="en-US" altLang="zh-CN" b="1" dirty="0"/>
              <a:t>Data Segmentation</a:t>
            </a:r>
            <a:endParaRPr lang="en-US" altLang="zh-CN" dirty="0"/>
          </a:p>
          <a:p>
            <a:pPr>
              <a:buFont typeface="+mj-lt"/>
              <a:buNone/>
            </a:pPr>
            <a:r>
              <a:rPr lang="en-US" altLang="zh-CN" b="1" dirty="0"/>
              <a:t>Data Encoding</a:t>
            </a:r>
            <a:endParaRPr lang="en-US" altLang="zh-CN" dirty="0"/>
          </a:p>
          <a:p>
            <a:pPr>
              <a:buFont typeface="+mj-lt"/>
              <a:buNone/>
            </a:pPr>
            <a:r>
              <a:rPr lang="en-US" altLang="zh-CN" b="1" dirty="0"/>
              <a:t>Feature Engineering</a:t>
            </a:r>
          </a:p>
          <a:p>
            <a:pPr>
              <a:buFont typeface="+mj-lt"/>
              <a:buNone/>
            </a:pPr>
            <a:r>
              <a:rPr lang="en-US" altLang="zh-CN" b="1" dirty="0"/>
              <a:t>Data Sampling</a:t>
            </a:r>
            <a:endParaRPr lang="zh-CN" altLang="en-US" dirty="0"/>
          </a:p>
        </p:txBody>
      </p:sp>
      <p:sp>
        <p:nvSpPr>
          <p:cNvPr id="4" name="灯片编号占位符 3">
            <a:extLst>
              <a:ext uri="{FF2B5EF4-FFF2-40B4-BE49-F238E27FC236}">
                <a16:creationId xmlns:a16="http://schemas.microsoft.com/office/drawing/2014/main" id="{1C777CB0-C9A5-9CAD-A08F-38B5AE1A1BFA}"/>
              </a:ext>
            </a:extLst>
          </p:cNvPr>
          <p:cNvSpPr>
            <a:spLocks noGrp="1"/>
          </p:cNvSpPr>
          <p:nvPr>
            <p:ph type="sldNum" sz="quarter" idx="10"/>
          </p:nvPr>
        </p:nvSpPr>
        <p:spPr/>
        <p:txBody>
          <a:bodyPr/>
          <a:lstStyle/>
          <a:p>
            <a:fld id="{428E3A23-DE27-4733-AAD0-972943309144}" type="slidenum">
              <a:rPr lang="zh-CN" altLang="en-US" smtClean="0"/>
              <a:t>23</a:t>
            </a:fld>
            <a:endParaRPr lang="zh-CN" altLang="en-US"/>
          </a:p>
        </p:txBody>
      </p:sp>
    </p:spTree>
    <p:extLst>
      <p:ext uri="{BB962C8B-B14F-4D97-AF65-F5344CB8AC3E}">
        <p14:creationId xmlns:p14="http://schemas.microsoft.com/office/powerpoint/2010/main" val="29492978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D88D5-0416-BBD4-7B6C-7599DBC10D5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D89E6AA-AAEA-E79B-2FDC-2483C68BB46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79AE0AD-6800-C197-FEF4-ADF961F31A9C}"/>
              </a:ext>
            </a:extLst>
          </p:cNvPr>
          <p:cNvSpPr>
            <a:spLocks noGrp="1"/>
          </p:cNvSpPr>
          <p:nvPr>
            <p:ph type="body" idx="1"/>
          </p:nvPr>
        </p:nvSpPr>
        <p:spPr/>
        <p:txBody>
          <a:bodyPr/>
          <a:lstStyle/>
          <a:p>
            <a:r>
              <a:rPr lang="en-US" altLang="zh-CN" sz="1200" dirty="0">
                <a:latin typeface="Arial" panose="020B0604020202020204" pitchFamily="34" charset="0"/>
              </a:rPr>
              <a:t>For data segmentation, </a:t>
            </a:r>
            <a:r>
              <a:rPr lang="zh-CN" altLang="en-US" sz="1200" dirty="0">
                <a:latin typeface="Arial" panose="020B0604020202020204" pitchFamily="34" charset="0"/>
              </a:rPr>
              <a:t>X contains all feature columns.</a:t>
            </a:r>
          </a:p>
          <a:p>
            <a:r>
              <a:rPr lang="zh-CN" altLang="en-US" sz="1200" dirty="0">
                <a:latin typeface="Arial" panose="020B0604020202020204" pitchFamily="34" charset="0"/>
              </a:rPr>
              <a:t>y is the target variable (</a:t>
            </a:r>
            <a:r>
              <a:rPr lang="en-US" altLang="zh-CN" sz="1200" dirty="0">
                <a:latin typeface="Arial" panose="020B0604020202020204" pitchFamily="34" charset="0"/>
              </a:rPr>
              <a:t>which is </a:t>
            </a:r>
            <a:r>
              <a:rPr lang="zh-CN" altLang="en-US" sz="1200" dirty="0">
                <a:latin typeface="Arial" panose="020B0604020202020204" pitchFamily="34" charset="0"/>
              </a:rPr>
              <a:t>column ‘y’).</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sz="1200" dirty="0">
                <a:latin typeface="Arial" panose="020B0604020202020204" pitchFamily="34" charset="0"/>
              </a:rPr>
              <a:t>We </a:t>
            </a:r>
            <a:r>
              <a:rPr lang="en-US" altLang="zh-CN" sz="1200" dirty="0" err="1">
                <a:latin typeface="Arial" panose="020B0604020202020204" pitchFamily="34" charset="0"/>
              </a:rPr>
              <a:t>splite</a:t>
            </a:r>
            <a:r>
              <a:rPr lang="en-US" altLang="zh-CN" sz="1200" dirty="0">
                <a:latin typeface="Arial" panose="020B0604020202020204" pitchFamily="34" charset="0"/>
              </a:rPr>
              <a:t> Training set into 80% and </a:t>
            </a:r>
            <a:r>
              <a:rPr lang="zh-CN" altLang="en-US" sz="1200" dirty="0">
                <a:latin typeface="Arial" panose="020B0604020202020204" pitchFamily="34" charset="0"/>
              </a:rPr>
              <a:t>test set size </a:t>
            </a:r>
            <a:r>
              <a:rPr lang="en-US" altLang="zh-CN" sz="1200" dirty="0">
                <a:latin typeface="Arial" panose="020B0604020202020204" pitchFamily="34" charset="0"/>
              </a:rPr>
              <a:t>into</a:t>
            </a:r>
            <a:r>
              <a:rPr lang="zh-CN" altLang="en-US" sz="1200" dirty="0">
                <a:latin typeface="Arial" panose="020B0604020202020204" pitchFamily="34" charset="0"/>
              </a:rPr>
              <a:t> 20% (test_size=0.2).</a:t>
            </a:r>
            <a:endParaRPr lang="en-US" altLang="zh-CN" b="1" dirty="0"/>
          </a:p>
          <a:p>
            <a:pPr>
              <a:buFont typeface="+mj-lt"/>
              <a:buNone/>
            </a:pPr>
            <a:endParaRPr lang="en-US" altLang="zh-CN" b="1" dirty="0"/>
          </a:p>
        </p:txBody>
      </p:sp>
      <p:sp>
        <p:nvSpPr>
          <p:cNvPr id="4" name="灯片编号占位符 3">
            <a:extLst>
              <a:ext uri="{FF2B5EF4-FFF2-40B4-BE49-F238E27FC236}">
                <a16:creationId xmlns:a16="http://schemas.microsoft.com/office/drawing/2014/main" id="{41098442-536A-36E1-5107-CB2AA23A92CC}"/>
              </a:ext>
            </a:extLst>
          </p:cNvPr>
          <p:cNvSpPr>
            <a:spLocks noGrp="1"/>
          </p:cNvSpPr>
          <p:nvPr>
            <p:ph type="sldNum" sz="quarter" idx="10"/>
          </p:nvPr>
        </p:nvSpPr>
        <p:spPr/>
        <p:txBody>
          <a:bodyPr/>
          <a:lstStyle/>
          <a:p>
            <a:fld id="{428E3A23-DE27-4733-AAD0-972943309144}" type="slidenum">
              <a:rPr lang="zh-CN" altLang="en-US" smtClean="0"/>
              <a:t>24</a:t>
            </a:fld>
            <a:endParaRPr lang="zh-CN" altLang="en-US"/>
          </a:p>
        </p:txBody>
      </p:sp>
    </p:spTree>
    <p:extLst>
      <p:ext uri="{BB962C8B-B14F-4D97-AF65-F5344CB8AC3E}">
        <p14:creationId xmlns:p14="http://schemas.microsoft.com/office/powerpoint/2010/main" val="34555185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000" dirty="0"/>
              <a:t>First, </a:t>
            </a:r>
            <a:r>
              <a:rPr lang="en-US" altLang="zh-CN" sz="1000" b="1" dirty="0"/>
              <a:t>One-Hot Encoding</a:t>
            </a:r>
            <a:r>
              <a:rPr lang="en-US" altLang="zh-CN" sz="1000" dirty="0"/>
              <a:t> transforms categorical values into independent and binary features. For example, the "job" category can be split into "</a:t>
            </a:r>
            <a:r>
              <a:rPr lang="en-US" altLang="zh-CN" sz="1000" dirty="0" err="1"/>
              <a:t>job_admin</a:t>
            </a:r>
            <a:r>
              <a:rPr lang="en-US" altLang="zh-CN" sz="1000" dirty="0"/>
              <a:t>," "</a:t>
            </a:r>
            <a:r>
              <a:rPr lang="en-US" altLang="zh-CN" sz="1000" dirty="0" err="1"/>
              <a:t>job_technician</a:t>
            </a:r>
            <a:r>
              <a:rPr lang="en-US" altLang="zh-CN" sz="1000" dirty="0"/>
              <a:t>," and more.</a:t>
            </a:r>
          </a:p>
          <a:p>
            <a:endParaRPr lang="en-US" altLang="zh-CN" sz="1000" dirty="0"/>
          </a:p>
          <a:p>
            <a:r>
              <a:rPr lang="en-US" altLang="zh-CN" sz="1000" dirty="0"/>
              <a:t>Next, </a:t>
            </a:r>
            <a:r>
              <a:rPr lang="en-US" altLang="zh-CN" sz="1000" b="1" dirty="0"/>
              <a:t>Label Encoding</a:t>
            </a:r>
            <a:r>
              <a:rPr lang="en-US" altLang="zh-CN" sz="1000" dirty="0"/>
              <a:t> converts target variables like 'yes' and 'no' into numeric values, typically 0 and 1.</a:t>
            </a:r>
          </a:p>
          <a:p>
            <a:endParaRPr lang="en-US" altLang="zh-CN" sz="1000" dirty="0"/>
          </a:p>
          <a:p>
            <a:r>
              <a:rPr lang="en-US" altLang="zh-CN" sz="1000" dirty="0"/>
              <a:t>However, for a more streamlined approach, the </a:t>
            </a:r>
            <a:r>
              <a:rPr lang="en-US" altLang="zh-CN" sz="1000" b="1" dirty="0" err="1"/>
              <a:t>UniversalEncoder</a:t>
            </a:r>
            <a:r>
              <a:rPr lang="en-US" altLang="zh-CN" sz="1000" dirty="0"/>
              <a:t> automatically handles both categorical and numerical features. It applies One-Hot encoding to categorical data and normalization to numerical data, saving us the hassle of manual encoding and ensuring every feature is processed correctly.</a:t>
            </a:r>
          </a:p>
        </p:txBody>
      </p:sp>
      <p:sp>
        <p:nvSpPr>
          <p:cNvPr id="4" name="灯片编号占位符 3"/>
          <p:cNvSpPr>
            <a:spLocks noGrp="1"/>
          </p:cNvSpPr>
          <p:nvPr>
            <p:ph type="sldNum" sz="quarter" idx="10"/>
          </p:nvPr>
        </p:nvSpPr>
        <p:spPr/>
        <p:txBody>
          <a:bodyPr/>
          <a:lstStyle/>
          <a:p>
            <a:fld id="{428E3A23-DE27-4733-AAD0-972943309144}" type="slidenum">
              <a:rPr lang="zh-CN" altLang="en-US" smtClean="0"/>
              <a:t>25</a:t>
            </a:fld>
            <a:endParaRPr lang="zh-CN" altLang="en-US"/>
          </a:p>
        </p:txBody>
      </p:sp>
    </p:spTree>
    <p:extLst>
      <p:ext uri="{BB962C8B-B14F-4D97-AF65-F5344CB8AC3E}">
        <p14:creationId xmlns:p14="http://schemas.microsoft.com/office/powerpoint/2010/main" val="22317271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1E3C1-EB7D-C29D-0080-607BEF77BE0E}"/>
            </a:ext>
          </a:extLst>
        </p:cNvPr>
        <p:cNvGrpSpPr/>
        <p:nvPr/>
      </p:nvGrpSpPr>
      <p:grpSpPr>
        <a:xfrm>
          <a:off x="0" y="0"/>
          <a:ext cx="0" cy="0"/>
          <a:chOff x="0" y="0"/>
          <a:chExt cx="0" cy="0"/>
        </a:xfrm>
      </p:grpSpPr>
      <p:sp>
        <p:nvSpPr>
          <p:cNvPr id="51202" name="幻灯片图像占位符 1">
            <a:extLst>
              <a:ext uri="{FF2B5EF4-FFF2-40B4-BE49-F238E27FC236}">
                <a16:creationId xmlns:a16="http://schemas.microsoft.com/office/drawing/2014/main" id="{00027601-3A39-F535-CEEA-ED651E50F5D8}"/>
              </a:ext>
            </a:extLst>
          </p:cNvPr>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备注占位符 2">
            <a:extLst>
              <a:ext uri="{FF2B5EF4-FFF2-40B4-BE49-F238E27FC236}">
                <a16:creationId xmlns:a16="http://schemas.microsoft.com/office/drawing/2014/main" id="{B2D5BA30-9584-625C-920E-3712DD9CBCE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a:t>We created six engineered features to enhance our model's predictions:</a:t>
            </a:r>
          </a:p>
          <a:p>
            <a:r>
              <a:rPr lang="en-US" altLang="zh-CN" b="1" dirty="0"/>
              <a:t>The first is </a:t>
            </a:r>
            <a:r>
              <a:rPr lang="en-US" altLang="zh-CN" b="1" dirty="0" err="1"/>
              <a:t>Marital_Houseloan_Status</a:t>
            </a:r>
            <a:endParaRPr lang="en-US" altLang="zh-CN" dirty="0"/>
          </a:p>
          <a:p>
            <a:r>
              <a:rPr lang="en-US" altLang="zh-CN" b="1" dirty="0"/>
              <a:t>The second is </a:t>
            </a:r>
            <a:r>
              <a:rPr lang="en-US" altLang="zh-CN" b="1" dirty="0" err="1"/>
              <a:t>Communication_Efficiency</a:t>
            </a:r>
            <a:endParaRPr lang="en-US" altLang="zh-CN" dirty="0"/>
          </a:p>
          <a:p>
            <a:r>
              <a:rPr lang="en-US" altLang="zh-CN" b="1" dirty="0"/>
              <a:t>The third is </a:t>
            </a:r>
            <a:r>
              <a:rPr lang="en-US" altLang="zh-CN" b="1" dirty="0" err="1"/>
              <a:t>Contact_Efficiency</a:t>
            </a:r>
            <a:endParaRPr lang="en-US" altLang="zh-CN" dirty="0"/>
          </a:p>
          <a:p>
            <a:r>
              <a:rPr lang="en-US" altLang="zh-CN" b="1" dirty="0"/>
              <a:t>The fourth is </a:t>
            </a:r>
            <a:r>
              <a:rPr lang="en-US" altLang="zh-CN" b="1" dirty="0" err="1"/>
              <a:t>Campaign_Efficiency</a:t>
            </a:r>
            <a:endParaRPr lang="en-US" altLang="zh-CN" b="1" dirty="0"/>
          </a:p>
          <a:p>
            <a:r>
              <a:rPr lang="en-US" altLang="zh-CN" b="1" dirty="0"/>
              <a:t>The fifth is </a:t>
            </a:r>
            <a:r>
              <a:rPr lang="en-US" altLang="zh-CN" b="1" dirty="0" err="1"/>
              <a:t>Financial_Status</a:t>
            </a:r>
            <a:endParaRPr lang="en-US" altLang="zh-CN" b="1" dirty="0"/>
          </a:p>
          <a:p>
            <a:r>
              <a:rPr lang="en-US" altLang="zh-CN" b="1" dirty="0"/>
              <a:t>The sixth is </a:t>
            </a:r>
            <a:r>
              <a:rPr lang="en-US" altLang="zh-CN" b="1" dirty="0" err="1"/>
              <a:t>Edu_Job_Status</a:t>
            </a:r>
            <a:endParaRPr lang="en-US" altLang="zh-CN" dirty="0"/>
          </a:p>
          <a:p>
            <a:endParaRPr lang="en-US" altLang="zh-CN" dirty="0"/>
          </a:p>
        </p:txBody>
      </p:sp>
      <p:sp>
        <p:nvSpPr>
          <p:cNvPr id="51204" name="灯片编号占位符 3">
            <a:extLst>
              <a:ext uri="{FF2B5EF4-FFF2-40B4-BE49-F238E27FC236}">
                <a16:creationId xmlns:a16="http://schemas.microsoft.com/office/drawing/2014/main" id="{A6FACBED-A241-1F6A-A2D8-A57DBBAD357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defTabSz="914400" eaLnBrk="0" fontAlgn="base" hangingPunct="0">
              <a:spcBef>
                <a:spcPct val="0"/>
              </a:spcBef>
              <a:spcAft>
                <a:spcPct val="0"/>
              </a:spcAft>
              <a:buFont typeface="Arial" panose="020B0604020202020204" pitchFamily="34" charset="0"/>
              <a:buNone/>
            </a:pPr>
            <a:fld id="{4EAA76E3-7EF2-4AAB-B119-7B1C8AA228E7}" type="slidenum">
              <a:rPr lang="zh-CN" altLang="en-US" smtClean="0">
                <a:solidFill>
                  <a:srgbClr val="000000"/>
                </a:solidFill>
                <a:ea typeface="宋体" panose="02010600030101010101" pitchFamily="2" charset="-122"/>
              </a:rPr>
              <a:pPr defTabSz="914400" eaLnBrk="0" fontAlgn="base" hangingPunct="0">
                <a:spcBef>
                  <a:spcPct val="0"/>
                </a:spcBef>
                <a:spcAft>
                  <a:spcPct val="0"/>
                </a:spcAft>
                <a:buFont typeface="Arial" panose="020B0604020202020204" pitchFamily="34" charset="0"/>
                <a:buNone/>
              </a:pPr>
              <a:t>26</a:t>
            </a:fld>
            <a:endParaRPr lang="en-US" altLang="zh-CN">
              <a:solidFill>
                <a:srgbClr val="000000"/>
              </a:solidFill>
              <a:ea typeface="宋体" panose="02010600030101010101" pitchFamily="2" charset="-122"/>
            </a:endParaRPr>
          </a:p>
        </p:txBody>
      </p:sp>
    </p:spTree>
    <p:extLst>
      <p:ext uri="{BB962C8B-B14F-4D97-AF65-F5344CB8AC3E}">
        <p14:creationId xmlns:p14="http://schemas.microsoft.com/office/powerpoint/2010/main" val="40725158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EC1881-61B8-B23E-CC11-589CEA9C226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DD1C46-35CA-28BE-A01C-FA2A8E5AF5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2C4234A-ED72-DF5C-4548-B7C6778906C6}"/>
              </a:ext>
            </a:extLst>
          </p:cNvPr>
          <p:cNvSpPr>
            <a:spLocks noGrp="1"/>
          </p:cNvSpPr>
          <p:nvPr>
            <p:ph type="body" idx="1"/>
          </p:nvPr>
        </p:nvSpPr>
        <p:spPr/>
        <p:txBody>
          <a:bodyPr/>
          <a:lstStyle/>
          <a:p>
            <a:r>
              <a:rPr lang="en-US" altLang="zh-CN" b="0" dirty="0"/>
              <a:t>For the data sampling ,</a:t>
            </a:r>
            <a:r>
              <a:rPr lang="en-US" altLang="zh-CN" dirty="0"/>
              <a:t>We choose oversampling and we try smote on each fold in default parameter.</a:t>
            </a:r>
            <a:endParaRPr lang="zh-CN" altLang="en-US" dirty="0"/>
          </a:p>
        </p:txBody>
      </p:sp>
      <p:sp>
        <p:nvSpPr>
          <p:cNvPr id="4" name="灯片编号占位符 3">
            <a:extLst>
              <a:ext uri="{FF2B5EF4-FFF2-40B4-BE49-F238E27FC236}">
                <a16:creationId xmlns:a16="http://schemas.microsoft.com/office/drawing/2014/main" id="{8224CB0B-ABDB-5468-99D9-C2E03129A2C3}"/>
              </a:ext>
            </a:extLst>
          </p:cNvPr>
          <p:cNvSpPr>
            <a:spLocks noGrp="1"/>
          </p:cNvSpPr>
          <p:nvPr>
            <p:ph type="sldNum" sz="quarter" idx="10"/>
          </p:nvPr>
        </p:nvSpPr>
        <p:spPr/>
        <p:txBody>
          <a:bodyPr/>
          <a:lstStyle/>
          <a:p>
            <a:fld id="{428E3A23-DE27-4733-AAD0-972943309144}" type="slidenum">
              <a:rPr lang="zh-CN" altLang="en-US" smtClean="0"/>
              <a:t>27</a:t>
            </a:fld>
            <a:endParaRPr lang="zh-CN" altLang="en-US"/>
          </a:p>
        </p:txBody>
      </p:sp>
    </p:spTree>
    <p:extLst>
      <p:ext uri="{BB962C8B-B14F-4D97-AF65-F5344CB8AC3E}">
        <p14:creationId xmlns:p14="http://schemas.microsoft.com/office/powerpoint/2010/main" val="39750713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use the grid search for all the models to do the parameter tuning and automatically try random seeds from 1-10 to find the best seed. </a:t>
            </a:r>
            <a:r>
              <a:rPr lang="en-US" altLang="zh-CN"/>
              <a:t>Avoid accidental.</a:t>
            </a:r>
            <a:endParaRPr lang="zh-CN" altLang="en-US" dirty="0"/>
          </a:p>
        </p:txBody>
      </p:sp>
      <p:sp>
        <p:nvSpPr>
          <p:cNvPr id="4" name="灯片编号占位符 3"/>
          <p:cNvSpPr>
            <a:spLocks noGrp="1"/>
          </p:cNvSpPr>
          <p:nvPr>
            <p:ph type="sldNum" sz="quarter" idx="5"/>
          </p:nvPr>
        </p:nvSpPr>
        <p:spPr/>
        <p:txBody>
          <a:bodyPr/>
          <a:lstStyle/>
          <a:p>
            <a:fld id="{7A84E957-5221-4EB9-8C96-59AB845FBC68}" type="slidenum">
              <a:rPr lang="zh-CN" altLang="en-US" smtClean="0"/>
              <a:pPr/>
              <a:t>28</a:t>
            </a:fld>
            <a:endParaRPr lang="zh-CN" altLang="en-US" dirty="0"/>
          </a:p>
        </p:txBody>
      </p:sp>
    </p:spTree>
    <p:extLst>
      <p:ext uri="{BB962C8B-B14F-4D97-AF65-F5344CB8AC3E}">
        <p14:creationId xmlns:p14="http://schemas.microsoft.com/office/powerpoint/2010/main" val="8766235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51CE71-D38E-D789-22FA-C3E2C666475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1E08658-17A5-8A35-80E9-ACAE4B09F40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F0C612D-1489-C07D-D23B-AFDD48254DB0}"/>
              </a:ext>
            </a:extLst>
          </p:cNvPr>
          <p:cNvSpPr>
            <a:spLocks noGrp="1"/>
          </p:cNvSpPr>
          <p:nvPr>
            <p:ph type="body" idx="1"/>
          </p:nvPr>
        </p:nvSpPr>
        <p:spPr/>
        <p:txBody>
          <a:bodyPr/>
          <a:lstStyle/>
          <a:p>
            <a:r>
              <a:rPr lang="en-US" altLang="zh-CN" dirty="0"/>
              <a:t>We did try GBM. The </a:t>
            </a:r>
            <a:r>
              <a:rPr lang="en-US" altLang="zh-CN" b="1" dirty="0"/>
              <a:t>best cross-validation MCC</a:t>
            </a:r>
            <a:r>
              <a:rPr lang="en-US" altLang="zh-CN" dirty="0"/>
              <a:t> (0.5599) was achieved after applying SMOTE during each fold, while the </a:t>
            </a:r>
            <a:r>
              <a:rPr lang="en-US" altLang="zh-CN" b="1" dirty="0"/>
              <a:t>test set MCC</a:t>
            </a:r>
            <a:r>
              <a:rPr lang="en-US" altLang="zh-CN" dirty="0"/>
              <a:t> (0.5677) was calculated without SMOTE. This indicates the model performs well with imbalanced data but can still be improved. Additionally, both </a:t>
            </a:r>
            <a:r>
              <a:rPr lang="en-US" altLang="zh-CN" b="1" dirty="0"/>
              <a:t>F1 Score</a:t>
            </a:r>
            <a:r>
              <a:rPr lang="en-US" altLang="zh-CN" dirty="0"/>
              <a:t> (up to 0.903) and </a:t>
            </a:r>
            <a:r>
              <a:rPr lang="en-US" altLang="zh-CN" b="1" dirty="0"/>
              <a:t>Accuracy</a:t>
            </a:r>
            <a:r>
              <a:rPr lang="en-US" altLang="zh-CN" dirty="0"/>
              <a:t> are very high, showing the model’s predictive capacity.</a:t>
            </a:r>
            <a:endParaRPr lang="zh-CN" altLang="en-US" dirty="0"/>
          </a:p>
        </p:txBody>
      </p:sp>
      <p:sp>
        <p:nvSpPr>
          <p:cNvPr id="4" name="灯片编号占位符 3">
            <a:extLst>
              <a:ext uri="{FF2B5EF4-FFF2-40B4-BE49-F238E27FC236}">
                <a16:creationId xmlns:a16="http://schemas.microsoft.com/office/drawing/2014/main" id="{9097E996-8747-EA7D-8C82-61AEEF64A423}"/>
              </a:ext>
            </a:extLst>
          </p:cNvPr>
          <p:cNvSpPr>
            <a:spLocks noGrp="1"/>
          </p:cNvSpPr>
          <p:nvPr>
            <p:ph type="sldNum" sz="quarter" idx="10"/>
          </p:nvPr>
        </p:nvSpPr>
        <p:spPr/>
        <p:txBody>
          <a:bodyPr/>
          <a:lstStyle/>
          <a:p>
            <a:fld id="{428E3A23-DE27-4733-AAD0-972943309144}" type="slidenum">
              <a:rPr lang="zh-CN" altLang="en-US" smtClean="0"/>
              <a:t>29</a:t>
            </a:fld>
            <a:endParaRPr lang="zh-CN" altLang="en-US"/>
          </a:p>
        </p:txBody>
      </p:sp>
    </p:spTree>
    <p:extLst>
      <p:ext uri="{BB962C8B-B14F-4D97-AF65-F5344CB8AC3E}">
        <p14:creationId xmlns:p14="http://schemas.microsoft.com/office/powerpoint/2010/main" val="12725001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60104-5B4F-86E6-3847-4ED96AD543D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0D0774-4626-2EBD-DADC-AF636438ADD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DF296FB-5668-DAF5-ED67-570AAEB1A0AD}"/>
              </a:ext>
            </a:extLst>
          </p:cNvPr>
          <p:cNvSpPr>
            <a:spLocks noGrp="1"/>
          </p:cNvSpPr>
          <p:nvPr>
            <p:ph type="body" idx="1"/>
          </p:nvPr>
        </p:nvSpPr>
        <p:spPr/>
        <p:txBody>
          <a:bodyPr/>
          <a:lstStyle/>
          <a:p>
            <a:r>
              <a:rPr lang="en-US" altLang="zh-CN" b="1" dirty="0" err="1"/>
              <a:t>XGBoost</a:t>
            </a:r>
            <a:r>
              <a:rPr lang="en-US" altLang="zh-CN" dirty="0"/>
              <a:t> improves upon the original GBM, boosting both performance and efficiency. So, it performed better.</a:t>
            </a:r>
          </a:p>
        </p:txBody>
      </p:sp>
      <p:sp>
        <p:nvSpPr>
          <p:cNvPr id="4" name="灯片编号占位符 3">
            <a:extLst>
              <a:ext uri="{FF2B5EF4-FFF2-40B4-BE49-F238E27FC236}">
                <a16:creationId xmlns:a16="http://schemas.microsoft.com/office/drawing/2014/main" id="{AB7BBCAD-BB40-10BF-C70D-29B21912D71E}"/>
              </a:ext>
            </a:extLst>
          </p:cNvPr>
          <p:cNvSpPr>
            <a:spLocks noGrp="1"/>
          </p:cNvSpPr>
          <p:nvPr>
            <p:ph type="sldNum" sz="quarter" idx="10"/>
          </p:nvPr>
        </p:nvSpPr>
        <p:spPr/>
        <p:txBody>
          <a:bodyPr/>
          <a:lstStyle/>
          <a:p>
            <a:fld id="{428E3A23-DE27-4733-AAD0-972943309144}" type="slidenum">
              <a:rPr lang="zh-CN" altLang="en-US" smtClean="0"/>
              <a:t>30</a:t>
            </a:fld>
            <a:endParaRPr lang="zh-CN" altLang="en-US"/>
          </a:p>
        </p:txBody>
      </p:sp>
    </p:spTree>
    <p:extLst>
      <p:ext uri="{BB962C8B-B14F-4D97-AF65-F5344CB8AC3E}">
        <p14:creationId xmlns:p14="http://schemas.microsoft.com/office/powerpoint/2010/main" val="1002355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challenge was to predict whether a client would subscribe to a term deposit based on marketing data. The data, collected from 2008 to 2010, included phone-based campaigns, where multiple contacts were often required to determine if a customer would subscribe.</a:t>
            </a:r>
            <a:endParaRPr lang="zh-CN" altLang="en-US" dirty="0"/>
          </a:p>
        </p:txBody>
      </p:sp>
      <p:sp>
        <p:nvSpPr>
          <p:cNvPr id="4" name="灯片编号占位符 3"/>
          <p:cNvSpPr>
            <a:spLocks noGrp="1"/>
          </p:cNvSpPr>
          <p:nvPr>
            <p:ph type="sldNum" sz="quarter" idx="5"/>
          </p:nvPr>
        </p:nvSpPr>
        <p:spPr/>
        <p:txBody>
          <a:bodyPr/>
          <a:lstStyle/>
          <a:p>
            <a:fld id="{7A84E957-5221-4EB9-8C96-59AB845FBC68}" type="slidenum">
              <a:rPr lang="zh-CN" altLang="en-US" smtClean="0"/>
              <a:pPr/>
              <a:t>3</a:t>
            </a:fld>
            <a:endParaRPr lang="zh-CN" altLang="en-US" dirty="0"/>
          </a:p>
        </p:txBody>
      </p:sp>
    </p:spTree>
    <p:extLst>
      <p:ext uri="{BB962C8B-B14F-4D97-AF65-F5344CB8AC3E}">
        <p14:creationId xmlns:p14="http://schemas.microsoft.com/office/powerpoint/2010/main" val="14976971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AA0BA-6C7F-C329-CA0A-8B09BAE9A91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B71881-6C6E-3918-9D06-C41F95CCA68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40D9595-7BEB-4A22-706B-7A232E1F7DD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chemeClr val="bg1"/>
                </a:solidFill>
                <a:latin typeface="Arial" panose="020B0604020202020204" pitchFamily="34" charset="0"/>
                <a:cs typeface="Arial" panose="020B0604020202020204" pitchFamily="34" charset="0"/>
              </a:rPr>
              <a:t>VLR also performed well.</a:t>
            </a:r>
          </a:p>
          <a:p>
            <a:br>
              <a:rPr lang="en-US" altLang="zh-CN" dirty="0"/>
            </a:br>
            <a:r>
              <a:rPr lang="en-US" altLang="zh-CN" dirty="0"/>
              <a:t>A high F1 score alone means the model is good at predicting the positive class, but a lower MCC reveals poorer performance with other classes, especially the negative class. This might be due to factors like SMOTE increasing false positives, or the model overfitting the minority class, which leads to misclassifying majority class.</a:t>
            </a:r>
          </a:p>
        </p:txBody>
      </p:sp>
      <p:sp>
        <p:nvSpPr>
          <p:cNvPr id="4" name="灯片编号占位符 3">
            <a:extLst>
              <a:ext uri="{FF2B5EF4-FFF2-40B4-BE49-F238E27FC236}">
                <a16:creationId xmlns:a16="http://schemas.microsoft.com/office/drawing/2014/main" id="{100D6DA3-92C1-5750-7F46-71B065DDF9B2}"/>
              </a:ext>
            </a:extLst>
          </p:cNvPr>
          <p:cNvSpPr>
            <a:spLocks noGrp="1"/>
          </p:cNvSpPr>
          <p:nvPr>
            <p:ph type="sldNum" sz="quarter" idx="10"/>
          </p:nvPr>
        </p:nvSpPr>
        <p:spPr/>
        <p:txBody>
          <a:bodyPr/>
          <a:lstStyle/>
          <a:p>
            <a:fld id="{428E3A23-DE27-4733-AAD0-972943309144}" type="slidenum">
              <a:rPr lang="zh-CN" altLang="en-US" smtClean="0"/>
              <a:t>31</a:t>
            </a:fld>
            <a:endParaRPr lang="zh-CN" altLang="en-US"/>
          </a:p>
        </p:txBody>
      </p:sp>
    </p:spTree>
    <p:extLst>
      <p:ext uri="{BB962C8B-B14F-4D97-AF65-F5344CB8AC3E}">
        <p14:creationId xmlns:p14="http://schemas.microsoft.com/office/powerpoint/2010/main" val="19780019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A5CE4-1A43-89B4-3D93-A094A81948F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E0B5E45-7187-0B0A-274F-2284D5F68DA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4D46B9-26CF-CD8D-F6A0-A826B922DFEF}"/>
              </a:ext>
            </a:extLst>
          </p:cNvPr>
          <p:cNvSpPr>
            <a:spLocks noGrp="1"/>
          </p:cNvSpPr>
          <p:nvPr>
            <p:ph type="body" idx="1"/>
          </p:nvPr>
        </p:nvSpPr>
        <p:spPr/>
        <p:txBody>
          <a:bodyPr/>
          <a:lstStyle/>
          <a:p>
            <a:r>
              <a:rPr lang="en-US" altLang="zh-CN" b="1" dirty="0"/>
              <a:t>Gradient boosting</a:t>
            </a:r>
            <a:r>
              <a:rPr lang="en-US" altLang="zh-CN" dirty="0"/>
              <a:t> and </a:t>
            </a:r>
            <a:r>
              <a:rPr lang="en-US" altLang="zh-CN" b="1" dirty="0"/>
              <a:t>logistic regression models</a:t>
            </a:r>
            <a:r>
              <a:rPr lang="en-US" altLang="zh-CN" dirty="0"/>
              <a:t> already handle imbalanced data well by focusing on minority class samples. Finally, we tend to believe MCC because it measures classification problem more </a:t>
            </a:r>
            <a:r>
              <a:rPr lang="en-US" altLang="zh-CN" dirty="0" err="1"/>
              <a:t>comprehensively.Ok</a:t>
            </a:r>
            <a:r>
              <a:rPr lang="en-US" altLang="zh-CN" dirty="0"/>
              <a:t>, I will pass my mic to my teammate.</a:t>
            </a:r>
          </a:p>
        </p:txBody>
      </p:sp>
      <p:sp>
        <p:nvSpPr>
          <p:cNvPr id="4" name="灯片编号占位符 3">
            <a:extLst>
              <a:ext uri="{FF2B5EF4-FFF2-40B4-BE49-F238E27FC236}">
                <a16:creationId xmlns:a16="http://schemas.microsoft.com/office/drawing/2014/main" id="{E24E4529-4301-ACB1-F872-376468AD1132}"/>
              </a:ext>
            </a:extLst>
          </p:cNvPr>
          <p:cNvSpPr>
            <a:spLocks noGrp="1"/>
          </p:cNvSpPr>
          <p:nvPr>
            <p:ph type="sldNum" sz="quarter" idx="10"/>
          </p:nvPr>
        </p:nvSpPr>
        <p:spPr/>
        <p:txBody>
          <a:bodyPr/>
          <a:lstStyle/>
          <a:p>
            <a:fld id="{428E3A23-DE27-4733-AAD0-972943309144}" type="slidenum">
              <a:rPr lang="zh-CN" altLang="en-US" smtClean="0"/>
              <a:t>32</a:t>
            </a:fld>
            <a:endParaRPr lang="zh-CN" altLang="en-US"/>
          </a:p>
        </p:txBody>
      </p:sp>
    </p:spTree>
    <p:extLst>
      <p:ext uri="{BB962C8B-B14F-4D97-AF65-F5344CB8AC3E}">
        <p14:creationId xmlns:p14="http://schemas.microsoft.com/office/powerpoint/2010/main" val="4385523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B33D12-DD6E-715B-FD83-5A55624E759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627542D-753F-4DB6-A0BC-6DB62515BCB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ABE2533-2804-2E7E-A795-49EEA21589D0}"/>
              </a:ext>
            </a:extLst>
          </p:cNvPr>
          <p:cNvSpPr>
            <a:spLocks noGrp="1"/>
          </p:cNvSpPr>
          <p:nvPr>
            <p:ph type="body" idx="1"/>
          </p:nvPr>
        </p:nvSpPr>
        <p:spPr/>
        <p:txBody>
          <a:bodyPr/>
          <a:lstStyle/>
          <a:p>
            <a:r>
              <a:rPr lang="en-US" altLang="zh-CN" b="1" dirty="0"/>
              <a:t>Best Random Forest Model (Seed 2):</a:t>
            </a:r>
          </a:p>
          <a:p>
            <a:pPr>
              <a:buFont typeface="Arial" panose="020B0604020202020204" pitchFamily="34" charset="0"/>
              <a:buChar char="•"/>
            </a:pPr>
            <a:r>
              <a:rPr lang="en-US" altLang="zh-CN" b="1" dirty="0"/>
              <a:t>Cross-validation MCC</a:t>
            </a:r>
            <a:r>
              <a:rPr lang="en-US" altLang="zh-CN" dirty="0"/>
              <a:t>: 0.5631</a:t>
            </a:r>
          </a:p>
          <a:p>
            <a:pPr>
              <a:buFont typeface="Arial" panose="020B0604020202020204" pitchFamily="34" charset="0"/>
              <a:buChar char="•"/>
            </a:pPr>
            <a:r>
              <a:rPr lang="en-US" altLang="zh-CN" b="1" dirty="0"/>
              <a:t>Test MCC</a:t>
            </a:r>
            <a:r>
              <a:rPr lang="en-US" altLang="zh-CN" dirty="0"/>
              <a:t>: 0.5592</a:t>
            </a:r>
          </a:p>
          <a:p>
            <a:pPr>
              <a:buFont typeface="Arial" panose="020B0604020202020204" pitchFamily="34" charset="0"/>
              <a:buChar char="•"/>
            </a:pPr>
            <a:r>
              <a:rPr lang="en-US" altLang="zh-CN" b="1" dirty="0"/>
              <a:t>F1 Score</a:t>
            </a:r>
            <a:r>
              <a:rPr lang="en-US" altLang="zh-CN" dirty="0"/>
              <a:t>: 0.8897 (very strong precision-recall balance)</a:t>
            </a:r>
          </a:p>
          <a:p>
            <a:pPr>
              <a:buFont typeface="Arial" panose="020B0604020202020204" pitchFamily="34" charset="0"/>
              <a:buChar char="•"/>
            </a:pPr>
            <a:r>
              <a:rPr lang="en-US" altLang="zh-CN" b="1" dirty="0"/>
              <a:t>Accuracy</a:t>
            </a:r>
            <a:r>
              <a:rPr lang="en-US" altLang="zh-CN" dirty="0"/>
              <a:t>: 0.8776 (around 87.8% accuracy on the test set)</a:t>
            </a:r>
          </a:p>
          <a:p>
            <a:r>
              <a:rPr lang="en-US" altLang="zh-CN" b="1" dirty="0"/>
              <a:t>Feature Importance:</a:t>
            </a:r>
          </a:p>
          <a:p>
            <a:pPr>
              <a:buFont typeface="Arial" panose="020B0604020202020204" pitchFamily="34" charset="0"/>
              <a:buChar char="•"/>
            </a:pPr>
            <a:r>
              <a:rPr lang="en-US" altLang="zh-CN" b="1" dirty="0"/>
              <a:t>Duration</a:t>
            </a:r>
            <a:r>
              <a:rPr lang="en-US" altLang="zh-CN" dirty="0"/>
              <a:t> is still the most influential feature, similar to the Decision Tree model.</a:t>
            </a:r>
          </a:p>
          <a:p>
            <a:pPr>
              <a:buFont typeface="Arial" panose="020B0604020202020204" pitchFamily="34" charset="0"/>
              <a:buChar char="•"/>
            </a:pPr>
            <a:r>
              <a:rPr lang="en-US" altLang="zh-CN" dirty="0"/>
              <a:t>Other top features include:</a:t>
            </a:r>
          </a:p>
          <a:p>
            <a:pPr marL="742950" lvl="1" indent="-285750">
              <a:buFont typeface="Arial" panose="020B0604020202020204" pitchFamily="34" charset="0"/>
              <a:buChar char="•"/>
            </a:pPr>
            <a:r>
              <a:rPr lang="en-US" altLang="zh-CN" b="1" dirty="0" err="1"/>
              <a:t>poutcome_success</a:t>
            </a:r>
            <a:r>
              <a:rPr lang="en-US" altLang="zh-CN" dirty="0"/>
              <a:t>: whether the outcome of a previous campaign was successful.</a:t>
            </a:r>
          </a:p>
          <a:p>
            <a:pPr marL="742950" lvl="1" indent="-285750">
              <a:buFont typeface="Arial" panose="020B0604020202020204" pitchFamily="34" charset="0"/>
              <a:buChar char="•"/>
            </a:pPr>
            <a:r>
              <a:rPr lang="en-US" altLang="zh-CN" b="1" dirty="0" err="1"/>
              <a:t>housing_yes</a:t>
            </a:r>
            <a:r>
              <a:rPr lang="en-US" altLang="zh-CN" dirty="0"/>
              <a:t> and </a:t>
            </a:r>
            <a:r>
              <a:rPr lang="en-US" altLang="zh-CN" b="1" dirty="0" err="1"/>
              <a:t>housing_no</a:t>
            </a:r>
            <a:r>
              <a:rPr lang="en-US" altLang="zh-CN" dirty="0"/>
              <a:t>: whether the individual has a housing loan.</a:t>
            </a:r>
          </a:p>
          <a:p>
            <a:pPr marL="742950" lvl="1" indent="-285750">
              <a:buFont typeface="Arial" panose="020B0604020202020204" pitchFamily="34" charset="0"/>
              <a:buChar char="•"/>
            </a:pPr>
            <a:r>
              <a:rPr lang="en-US" altLang="zh-CN" b="1" dirty="0" err="1"/>
              <a:t>contact_other</a:t>
            </a:r>
            <a:r>
              <a:rPr lang="en-US" altLang="zh-CN" dirty="0"/>
              <a:t>: type of contact method.</a:t>
            </a:r>
          </a:p>
          <a:p>
            <a:pPr marL="742950" lvl="1" indent="-285750">
              <a:buFont typeface="Arial" panose="020B0604020202020204" pitchFamily="34" charset="0"/>
              <a:buChar char="•"/>
            </a:pPr>
            <a:r>
              <a:rPr lang="en-US" altLang="zh-CN" b="1" dirty="0" err="1"/>
              <a:t>campaign_efficiency</a:t>
            </a:r>
            <a:r>
              <a:rPr lang="en-US" altLang="zh-CN" dirty="0"/>
              <a:t> and </a:t>
            </a:r>
            <a:r>
              <a:rPr lang="en-US" altLang="zh-CN" b="1" dirty="0" err="1"/>
              <a:t>communication_efficiency</a:t>
            </a:r>
            <a:r>
              <a:rPr lang="en-US" altLang="zh-CN" dirty="0"/>
              <a:t>: seem to relate to campaign or communication performance.</a:t>
            </a:r>
          </a:p>
        </p:txBody>
      </p:sp>
      <p:sp>
        <p:nvSpPr>
          <p:cNvPr id="4" name="灯片编号占位符 3">
            <a:extLst>
              <a:ext uri="{FF2B5EF4-FFF2-40B4-BE49-F238E27FC236}">
                <a16:creationId xmlns:a16="http://schemas.microsoft.com/office/drawing/2014/main" id="{DF946EE6-6C6C-74C2-01D3-942D1CFBD1DB}"/>
              </a:ext>
            </a:extLst>
          </p:cNvPr>
          <p:cNvSpPr>
            <a:spLocks noGrp="1"/>
          </p:cNvSpPr>
          <p:nvPr>
            <p:ph type="sldNum" sz="quarter" idx="5"/>
          </p:nvPr>
        </p:nvSpPr>
        <p:spPr/>
        <p:txBody>
          <a:bodyPr/>
          <a:lstStyle/>
          <a:p>
            <a:fld id="{7A84E957-5221-4EB9-8C96-59AB845FBC68}" type="slidenum">
              <a:rPr lang="zh-CN" altLang="en-US" smtClean="0"/>
              <a:t>33</a:t>
            </a:fld>
            <a:endParaRPr lang="zh-CN" altLang="en-US"/>
          </a:p>
        </p:txBody>
      </p:sp>
    </p:spTree>
    <p:extLst>
      <p:ext uri="{BB962C8B-B14F-4D97-AF65-F5344CB8AC3E}">
        <p14:creationId xmlns:p14="http://schemas.microsoft.com/office/powerpoint/2010/main" val="6642377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A84E957-5221-4EB9-8C96-59AB845FBC68}" type="slidenum">
              <a:rPr lang="zh-CN" altLang="en-US" smtClean="0"/>
              <a:t>34</a:t>
            </a:fld>
            <a:endParaRPr lang="zh-CN" altLang="en-US"/>
          </a:p>
        </p:txBody>
      </p:sp>
    </p:spTree>
    <p:extLst>
      <p:ext uri="{BB962C8B-B14F-4D97-AF65-F5344CB8AC3E}">
        <p14:creationId xmlns:p14="http://schemas.microsoft.com/office/powerpoint/2010/main" val="28461589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0480B7-8988-C6C4-F62F-6342C3C9B59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3D2A7CB-E801-3425-BCF9-F939C07E75B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BA000FC-C1CC-2235-6881-1D4C211F6935}"/>
              </a:ext>
            </a:extLst>
          </p:cNvPr>
          <p:cNvSpPr>
            <a:spLocks noGrp="1"/>
          </p:cNvSpPr>
          <p:nvPr>
            <p:ph type="body" idx="1"/>
          </p:nvPr>
        </p:nvSpPr>
        <p:spPr/>
        <p:txBody>
          <a:bodyPr/>
          <a:lstStyle/>
          <a:p>
            <a:r>
              <a:rPr lang="en-US" altLang="zh-CN" b="1" dirty="0"/>
              <a:t>Best CV MCC</a:t>
            </a:r>
            <a:r>
              <a:rPr lang="en-US" altLang="zh-CN" dirty="0"/>
              <a:t>: 0.5539</a:t>
            </a:r>
          </a:p>
          <a:p>
            <a:r>
              <a:rPr lang="en-US" altLang="zh-CN" b="1" dirty="0"/>
              <a:t>Test MCC</a:t>
            </a:r>
            <a:r>
              <a:rPr lang="en-US" altLang="zh-CN" dirty="0"/>
              <a:t>: 0.5528 (comparable to Random Forest but slightly lower, indicating similar model performance in handling class imbalance.)</a:t>
            </a:r>
          </a:p>
          <a:p>
            <a:r>
              <a:rPr lang="en-US" altLang="zh-CN" b="1" dirty="0"/>
              <a:t>F1 Score</a:t>
            </a:r>
            <a:r>
              <a:rPr lang="en-US" altLang="zh-CN" dirty="0"/>
              <a:t>: 0.8947 (slightly higher than Random Forest's 0.8897, meaning good precision-recall balance)</a:t>
            </a:r>
          </a:p>
          <a:p>
            <a:r>
              <a:rPr lang="en-US" altLang="zh-CN" b="1" dirty="0"/>
              <a:t>Accuracy</a:t>
            </a:r>
            <a:r>
              <a:rPr lang="en-US" altLang="zh-CN" dirty="0"/>
              <a:t>: 0.8858 (slightly higher than Random Forest's 0.8776, The Bagging model slightly outperforms Random Forest in F1 Score and accuracy, indicating it might handle the precision and recall trade-off more effectively.)</a:t>
            </a:r>
          </a:p>
          <a:p>
            <a:r>
              <a:rPr lang="en-US" altLang="zh-CN" dirty="0"/>
              <a:t>Bagging classifiers do not typically provide feature importance directly, unlike Random Forests or Decision Trees. This is due to the fact that Bagging is an ensemble method that averages predictions from multiple base estimators, often masking individual feature contributions.</a:t>
            </a:r>
          </a:p>
          <a:p>
            <a:endParaRPr lang="en-US" altLang="zh-CN" dirty="0"/>
          </a:p>
        </p:txBody>
      </p:sp>
      <p:sp>
        <p:nvSpPr>
          <p:cNvPr id="4" name="灯片编号占位符 3">
            <a:extLst>
              <a:ext uri="{FF2B5EF4-FFF2-40B4-BE49-F238E27FC236}">
                <a16:creationId xmlns:a16="http://schemas.microsoft.com/office/drawing/2014/main" id="{8C549317-ABF9-DF4E-2026-A48827D754CD}"/>
              </a:ext>
            </a:extLst>
          </p:cNvPr>
          <p:cNvSpPr>
            <a:spLocks noGrp="1"/>
          </p:cNvSpPr>
          <p:nvPr>
            <p:ph type="sldNum" sz="quarter" idx="5"/>
          </p:nvPr>
        </p:nvSpPr>
        <p:spPr/>
        <p:txBody>
          <a:bodyPr/>
          <a:lstStyle/>
          <a:p>
            <a:fld id="{7A84E957-5221-4EB9-8C96-59AB845FBC68}" type="slidenum">
              <a:rPr lang="zh-CN" altLang="en-US" smtClean="0"/>
              <a:t>35</a:t>
            </a:fld>
            <a:endParaRPr lang="zh-CN" altLang="en-US"/>
          </a:p>
        </p:txBody>
      </p:sp>
    </p:spTree>
    <p:extLst>
      <p:ext uri="{BB962C8B-B14F-4D97-AF65-F5344CB8AC3E}">
        <p14:creationId xmlns:p14="http://schemas.microsoft.com/office/powerpoint/2010/main" val="15101533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AC8E4-15FE-E983-B94F-E308AD747BB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8DD5431-92A3-F2D9-8E1F-CC63F57A885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4333B32-7CD9-4A6A-D6AC-24F7462D710B}"/>
              </a:ext>
            </a:extLst>
          </p:cNvPr>
          <p:cNvSpPr>
            <a:spLocks noGrp="1"/>
          </p:cNvSpPr>
          <p:nvPr>
            <p:ph type="body" idx="1"/>
          </p:nvPr>
        </p:nvSpPr>
        <p:spPr/>
        <p:txBody>
          <a:bodyPr/>
          <a:lstStyle/>
          <a:p>
            <a:r>
              <a:rPr lang="en-US" altLang="zh-CN" dirty="0"/>
              <a:t>The bar chart provided compares several models based on their </a:t>
            </a:r>
            <a:r>
              <a:rPr lang="en-US" altLang="zh-CN" b="1" dirty="0"/>
              <a:t>Best CV MCC</a:t>
            </a:r>
            <a:r>
              <a:rPr lang="en-US" altLang="zh-CN" dirty="0"/>
              <a:t> (in blue) and </a:t>
            </a:r>
            <a:r>
              <a:rPr lang="en-US" altLang="zh-CN" b="1" dirty="0"/>
              <a:t>Test set MCC</a:t>
            </a:r>
            <a:r>
              <a:rPr lang="en-US" altLang="zh-CN" dirty="0"/>
              <a:t> (in orange).</a:t>
            </a:r>
          </a:p>
          <a:p>
            <a:r>
              <a:rPr lang="en-US" altLang="zh-CN" dirty="0"/>
              <a:t>We compare the performance of </a:t>
            </a:r>
            <a:r>
              <a:rPr lang="en-US" altLang="zh-CN" b="1" dirty="0"/>
              <a:t>Voted Logistic Regression, Bagged Decision Tree, Decision Tree, Random Forest, </a:t>
            </a:r>
            <a:r>
              <a:rPr lang="en-US" altLang="zh-CN" b="1" dirty="0" err="1"/>
              <a:t>XGBoost</a:t>
            </a:r>
            <a:r>
              <a:rPr lang="en-US" altLang="zh-CN" b="1" dirty="0"/>
              <a:t>, GBM.</a:t>
            </a:r>
          </a:p>
          <a:p>
            <a:r>
              <a:rPr lang="en-US" altLang="zh-CN" b="1" dirty="0"/>
              <a:t>Voted Logistic Regression</a:t>
            </a:r>
            <a:r>
              <a:rPr lang="en-US" altLang="zh-CN" dirty="0"/>
              <a:t> achieves the highest Test MCC (0.5685), which closely matches its Best CV MCC (0.5693). This suggests that it generalizes well from the training set to the test set.</a:t>
            </a:r>
          </a:p>
          <a:p>
            <a:r>
              <a:rPr lang="en-US" altLang="zh-CN" b="1" dirty="0" err="1"/>
              <a:t>XGBoost</a:t>
            </a:r>
            <a:r>
              <a:rPr lang="en-US" altLang="zh-CN" dirty="0"/>
              <a:t> and </a:t>
            </a:r>
            <a:r>
              <a:rPr lang="en-US" altLang="zh-CN" b="1" dirty="0"/>
              <a:t>GBM</a:t>
            </a:r>
            <a:r>
              <a:rPr lang="en-US" altLang="zh-CN" dirty="0"/>
              <a:t> also show strong performance, with Test MCCs around 0.5591 and 0.5599, respectively, and slightly better Cross-Validation MCCs.</a:t>
            </a:r>
          </a:p>
          <a:p>
            <a:r>
              <a:rPr lang="en-US" altLang="zh-CN" b="1" dirty="0"/>
              <a:t>Bagged Decision Tree</a:t>
            </a:r>
            <a:r>
              <a:rPr lang="en-US" altLang="zh-CN" dirty="0"/>
              <a:t> and </a:t>
            </a:r>
            <a:r>
              <a:rPr lang="en-US" altLang="zh-CN" b="1" dirty="0"/>
              <a:t>Random Forest</a:t>
            </a:r>
            <a:r>
              <a:rPr lang="en-US" altLang="zh-CN" dirty="0"/>
              <a:t> have similar results, with Random Forest showing a slight edge with a Test MCC of 0.5592.</a:t>
            </a:r>
          </a:p>
          <a:p>
            <a:r>
              <a:rPr lang="en-US" altLang="zh-CN" dirty="0"/>
              <a:t>The </a:t>
            </a:r>
            <a:r>
              <a:rPr lang="en-US" altLang="zh-CN" b="1" dirty="0"/>
              <a:t>Decision Tree</a:t>
            </a:r>
            <a:r>
              <a:rPr lang="en-US" altLang="zh-CN" dirty="0"/>
              <a:t> model has the lowest performance, with a significant gap between its Best CV MCC (0.4165) and Test MCC (0.2978), indicating potential overfitting during training.</a:t>
            </a:r>
          </a:p>
          <a:p>
            <a:endParaRPr lang="en-US" altLang="zh-CN" dirty="0"/>
          </a:p>
          <a:p>
            <a:r>
              <a:rPr lang="en-US" altLang="zh-CN" b="1" dirty="0"/>
              <a:t>General Insights:</a:t>
            </a:r>
          </a:p>
          <a:p>
            <a:pPr>
              <a:buFont typeface="Arial" panose="020B0604020202020204" pitchFamily="34" charset="0"/>
              <a:buChar char="•"/>
            </a:pPr>
            <a:r>
              <a:rPr lang="en-US" altLang="zh-CN" b="1" dirty="0"/>
              <a:t>Ensemble methods</a:t>
            </a:r>
            <a:r>
              <a:rPr lang="en-US" altLang="zh-CN" dirty="0"/>
              <a:t> consistently outperform the simpler Decision Tree model across both cross-validation and test sets. This is expected, as ensemble methods like </a:t>
            </a:r>
            <a:r>
              <a:rPr lang="en-US" altLang="zh-CN" b="1" dirty="0"/>
              <a:t>Random Forest</a:t>
            </a:r>
            <a:r>
              <a:rPr lang="en-US" altLang="zh-CN" dirty="0"/>
              <a:t>, </a:t>
            </a:r>
            <a:r>
              <a:rPr lang="en-US" altLang="zh-CN" b="1" dirty="0"/>
              <a:t>Bagging</a:t>
            </a:r>
            <a:r>
              <a:rPr lang="en-US" altLang="zh-CN" dirty="0"/>
              <a:t>, and </a:t>
            </a:r>
            <a:r>
              <a:rPr lang="en-US" altLang="zh-CN" b="1" dirty="0"/>
              <a:t>Boosting</a:t>
            </a:r>
            <a:r>
              <a:rPr lang="en-US" altLang="zh-CN" dirty="0"/>
              <a:t> (e.g., </a:t>
            </a:r>
            <a:r>
              <a:rPr lang="en-US" altLang="zh-CN" dirty="0" err="1"/>
              <a:t>XGBoost</a:t>
            </a:r>
            <a:r>
              <a:rPr lang="en-US" altLang="zh-CN" dirty="0"/>
              <a:t>, GBM) combine multiple models to reduce variance and improve generalization. </a:t>
            </a:r>
          </a:p>
          <a:p>
            <a:pPr>
              <a:buFont typeface="Arial" panose="020B0604020202020204" pitchFamily="34" charset="0"/>
              <a:buChar char="•"/>
            </a:pPr>
            <a:r>
              <a:rPr lang="en-US" altLang="zh-CN" dirty="0"/>
              <a:t>The </a:t>
            </a:r>
            <a:r>
              <a:rPr lang="en-US" altLang="zh-CN" b="1" dirty="0"/>
              <a:t>top-performing models</a:t>
            </a:r>
            <a:r>
              <a:rPr lang="en-US" altLang="zh-CN" dirty="0"/>
              <a:t>—</a:t>
            </a:r>
            <a:r>
              <a:rPr lang="en-US" altLang="zh-CN" b="1" dirty="0"/>
              <a:t>Voted Logistic Regression</a:t>
            </a:r>
            <a:r>
              <a:rPr lang="en-US" altLang="zh-CN" dirty="0"/>
              <a:t>, </a:t>
            </a:r>
            <a:r>
              <a:rPr lang="en-US" altLang="zh-CN" b="1" dirty="0" err="1"/>
              <a:t>XGBoost</a:t>
            </a:r>
            <a:r>
              <a:rPr lang="en-US" altLang="zh-CN" dirty="0"/>
              <a:t>, and </a:t>
            </a:r>
            <a:r>
              <a:rPr lang="en-US" altLang="zh-CN" b="1" dirty="0"/>
              <a:t>GBM</a:t>
            </a:r>
            <a:r>
              <a:rPr lang="en-US" altLang="zh-CN" dirty="0"/>
              <a:t>—show very close performance in terms of MCC, suggesting these models are well-tuned and are generalizing effectively to unseen data. The slight differences in MCC might come down to nuances in the dataset, hyperparameters, or the specific ways these models aggregate predictions.</a:t>
            </a:r>
          </a:p>
        </p:txBody>
      </p:sp>
      <p:sp>
        <p:nvSpPr>
          <p:cNvPr id="4" name="灯片编号占位符 3">
            <a:extLst>
              <a:ext uri="{FF2B5EF4-FFF2-40B4-BE49-F238E27FC236}">
                <a16:creationId xmlns:a16="http://schemas.microsoft.com/office/drawing/2014/main" id="{0983F6C8-B907-8398-5539-BBA41C2C3F62}"/>
              </a:ext>
            </a:extLst>
          </p:cNvPr>
          <p:cNvSpPr>
            <a:spLocks noGrp="1"/>
          </p:cNvSpPr>
          <p:nvPr>
            <p:ph type="sldNum" sz="quarter" idx="5"/>
          </p:nvPr>
        </p:nvSpPr>
        <p:spPr/>
        <p:txBody>
          <a:bodyPr/>
          <a:lstStyle/>
          <a:p>
            <a:fld id="{7A84E957-5221-4EB9-8C96-59AB845FBC68}" type="slidenum">
              <a:rPr lang="zh-CN" altLang="en-US" smtClean="0"/>
              <a:t>36</a:t>
            </a:fld>
            <a:endParaRPr lang="zh-CN" altLang="en-US"/>
          </a:p>
        </p:txBody>
      </p:sp>
    </p:spTree>
    <p:extLst>
      <p:ext uri="{BB962C8B-B14F-4D97-AF65-F5344CB8AC3E}">
        <p14:creationId xmlns:p14="http://schemas.microsoft.com/office/powerpoint/2010/main" val="14741571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Duration</a:t>
            </a:r>
            <a:r>
              <a:rPr lang="en-US" altLang="zh-CN" dirty="0"/>
              <a:t>: This feature is consistently the most important across models. It likely represents the duration of customer interactions (e.g., call length, campaign duration).</a:t>
            </a:r>
          </a:p>
          <a:p>
            <a:r>
              <a:rPr lang="en-US" altLang="zh-CN" b="1" dirty="0" err="1"/>
              <a:t>Poutcome</a:t>
            </a:r>
            <a:r>
              <a:rPr lang="en-US" altLang="zh-CN" b="1" dirty="0"/>
              <a:t> (previous campaign outcome)</a:t>
            </a:r>
            <a:r>
              <a:rPr lang="en-US" altLang="zh-CN" dirty="0"/>
              <a:t>: The success of prior campaigns also plays a key role.</a:t>
            </a:r>
          </a:p>
          <a:p>
            <a:r>
              <a:rPr lang="en-US" altLang="zh-CN" b="1" dirty="0"/>
              <a:t>Housing Loan (</a:t>
            </a:r>
            <a:r>
              <a:rPr lang="en-US" altLang="zh-CN" b="1" dirty="0" err="1"/>
              <a:t>housing_yes</a:t>
            </a:r>
            <a:r>
              <a:rPr lang="en-US" altLang="zh-CN" b="1" dirty="0"/>
              <a:t>/</a:t>
            </a:r>
            <a:r>
              <a:rPr lang="en-US" altLang="zh-CN" b="1" dirty="0" err="1"/>
              <a:t>housing_no</a:t>
            </a:r>
            <a:r>
              <a:rPr lang="en-US" altLang="zh-CN" b="1" dirty="0"/>
              <a:t>)</a:t>
            </a:r>
            <a:r>
              <a:rPr lang="en-US" altLang="zh-CN" dirty="0"/>
              <a:t>: Whether a customer has a housing loan appears to influence campaign outcomes.</a:t>
            </a:r>
          </a:p>
          <a:p>
            <a:r>
              <a:rPr lang="en-US" altLang="zh-CN" b="1" dirty="0"/>
              <a:t>Campaign Efficiency and Communication Efficiency</a:t>
            </a:r>
            <a:r>
              <a:rPr lang="en-US" altLang="zh-CN" dirty="0"/>
              <a:t>: The effectiveness of past campaigns and the overall communication process are important.</a:t>
            </a:r>
          </a:p>
          <a:p>
            <a:r>
              <a:rPr lang="en-US" altLang="zh-CN" b="1" dirty="0"/>
              <a:t>Contact Type (</a:t>
            </a:r>
            <a:r>
              <a:rPr lang="en-US" altLang="zh-CN" b="1" dirty="0" err="1"/>
              <a:t>contact_other</a:t>
            </a:r>
            <a:r>
              <a:rPr lang="en-US" altLang="zh-CN" b="1" dirty="0"/>
              <a:t>)</a:t>
            </a:r>
            <a:r>
              <a:rPr lang="en-US" altLang="zh-CN" dirty="0"/>
              <a:t>: The method of contact is a key factor.</a:t>
            </a:r>
            <a:endParaRPr lang="zh-CN" altLang="en-US" dirty="0"/>
          </a:p>
        </p:txBody>
      </p:sp>
      <p:sp>
        <p:nvSpPr>
          <p:cNvPr id="4" name="灯片编号占位符 3"/>
          <p:cNvSpPr>
            <a:spLocks noGrp="1"/>
          </p:cNvSpPr>
          <p:nvPr>
            <p:ph type="sldNum" sz="quarter" idx="10"/>
          </p:nvPr>
        </p:nvSpPr>
        <p:spPr/>
        <p:txBody>
          <a:bodyPr/>
          <a:lstStyle/>
          <a:p>
            <a:fld id="{428E3A23-DE27-4733-AAD0-972943309144}" type="slidenum">
              <a:rPr lang="zh-CN" altLang="en-US" smtClean="0"/>
              <a:t>38</a:t>
            </a:fld>
            <a:endParaRPr lang="zh-CN" altLang="en-US"/>
          </a:p>
        </p:txBody>
      </p:sp>
    </p:spTree>
    <p:extLst>
      <p:ext uri="{BB962C8B-B14F-4D97-AF65-F5344CB8AC3E}">
        <p14:creationId xmlns:p14="http://schemas.microsoft.com/office/powerpoint/2010/main" val="20779231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dirty="0"/>
              <a:t>importance of customer engagement quality, previous campaign outcomes, and financial background in predicting campaign success.</a:t>
            </a:r>
          </a:p>
          <a:p>
            <a:pPr eaLnBrk="1" hangingPunct="1">
              <a:spcBef>
                <a:spcPct val="0"/>
              </a:spcBef>
            </a:pPr>
            <a:endParaRPr lang="zh-CN" altLang="en-US" dirty="0"/>
          </a:p>
        </p:txBody>
      </p:sp>
      <p:sp>
        <p:nvSpPr>
          <p:cNvPr id="5530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defTabSz="914400" eaLnBrk="0" fontAlgn="base" hangingPunct="0">
              <a:spcBef>
                <a:spcPct val="0"/>
              </a:spcBef>
              <a:spcAft>
                <a:spcPct val="0"/>
              </a:spcAft>
              <a:buFont typeface="Arial" panose="020B0604020202020204" pitchFamily="34" charset="0"/>
              <a:buNone/>
            </a:pPr>
            <a:fld id="{0302DDE0-2B03-49F7-A0CD-49FDC3E7A358}" type="slidenum">
              <a:rPr lang="zh-CN" altLang="en-US" smtClean="0">
                <a:solidFill>
                  <a:srgbClr val="000000"/>
                </a:solidFill>
                <a:ea typeface="宋体" panose="02010600030101010101" pitchFamily="2" charset="-122"/>
              </a:rPr>
              <a:pPr defTabSz="914400" eaLnBrk="0" fontAlgn="base" hangingPunct="0">
                <a:spcBef>
                  <a:spcPct val="0"/>
                </a:spcBef>
                <a:spcAft>
                  <a:spcPct val="0"/>
                </a:spcAft>
                <a:buFont typeface="Arial" panose="020B0604020202020204" pitchFamily="34" charset="0"/>
                <a:buNone/>
              </a:pPr>
              <a:t>39</a:t>
            </a:fld>
            <a:endParaRPr lang="en-US" altLang="zh-CN">
              <a:solidFill>
                <a:srgbClr val="000000"/>
              </a:solidFill>
              <a:ea typeface="宋体" panose="02010600030101010101" pitchFamily="2" charset="-122"/>
            </a:endParaRPr>
          </a:p>
        </p:txBody>
      </p:sp>
    </p:spTree>
    <p:extLst>
      <p:ext uri="{BB962C8B-B14F-4D97-AF65-F5344CB8AC3E}">
        <p14:creationId xmlns:p14="http://schemas.microsoft.com/office/powerpoint/2010/main" val="41856065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CE96F-3BA8-7285-2425-75BA587ACC0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630BE02-354F-1421-F1AE-C23FA6503E6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CD5D5AE-DF94-B832-3173-6D11FAA25AA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t>Business Suggestion</a:t>
            </a:r>
            <a:r>
              <a:rPr lang="en-US" altLang="zh-CN"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Longer interactions seem to be positively correlated with successful outcomes. Ensure that customer interactions, such as calls or follow-up sessions, are long enough to allow for deeper engagement. You could optimize call handling scripts, offer additional resources, or extend customer interaction times in marketing efforts.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Leverage the historical success of prior campaigns to guide future marketing strategies. Segment customers based on previous interactions and prioritize those who responded well in the past. This could also mean tailoring follow-up campaigns based on whether previous outcomes were successful or not.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Consider using customer financial profiles as a segmenting tool. Customers with housing loans may have a different financial behavior and needs. Tailor product offerings and communication strategies based on their financial situation, potentially focusing on wealth management or insurance products for these groups.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Continue to track and measure the performance of marketing campaigns. Focus on improving the communication channels and methods used for outreach. For instance, if email communication is less effective, investing more in personal calls or digital engagement platforms may yield better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Diversify communication strategies. If the data suggests certain contact methods are more effective (e.g., calls over emails), shift focus to that medium. Ensure that marketing efforts are aligned with customer preferences for communication.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Develop more refined customer segmentation strategies. For instance, separate groups by financial product ownership (housing loans, savings accounts) or communication preferences, and personalize campaigns accordingly. This can lead to a more targeted approach, improving conversion rates.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Use the model to identify the most important predictors of high-value customers or successful campaign responses. Once identified, focus marketing resources on the top segments predicted to convert or engage with the campaign. For example, customers with successful previous campaigns and long-duration engagements should be prioritized.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Train call center agents to engage with customers for longer periods, focus on value-adding conversations, and ensure that agents are knowledgeable about products that align with customer needs. Additionally, monitoring call quality, rather than just quantity, can be crucial for improving campaign outcomes.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Analyze seasonal trends in customer behavior. Certain months may be more effective for certain types of campaigns. For example, if responses are better in months like March or October (as seen in the feature importance), plan major marketing pushes or product launches during these months to maximize engagement.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en-US" altLang="zh-CN" dirty="0"/>
              <a:t>Invest in tools or analytics platforms to track the performance of your campaigns in real-time. Use these insights to make data-driven adjustments to ongoing campaigns, improving their efficiency and impact.</a:t>
            </a:r>
          </a:p>
          <a:p>
            <a:endParaRPr lang="en-US" altLang="zh-CN" dirty="0"/>
          </a:p>
          <a:p>
            <a:r>
              <a:rPr lang="en-US" altLang="zh-CN" dirty="0"/>
              <a:t>Offer products that are more aligned with your customers' financial standing. </a:t>
            </a:r>
          </a:p>
          <a:p>
            <a:endParaRPr lang="en-US" altLang="zh-CN" dirty="0"/>
          </a:p>
          <a:p>
            <a:r>
              <a:rPr lang="en-US" altLang="zh-CN" dirty="0"/>
              <a:t>Offer products that are more aligned with your customers' financial standing. </a:t>
            </a:r>
            <a:endParaRPr lang="zh-CN" altLang="en-US" dirty="0"/>
          </a:p>
        </p:txBody>
      </p:sp>
      <p:sp>
        <p:nvSpPr>
          <p:cNvPr id="4" name="灯片编号占位符 3">
            <a:extLst>
              <a:ext uri="{FF2B5EF4-FFF2-40B4-BE49-F238E27FC236}">
                <a16:creationId xmlns:a16="http://schemas.microsoft.com/office/drawing/2014/main" id="{BDB6E432-21B6-75D9-E9D5-D7299BF2642C}"/>
              </a:ext>
            </a:extLst>
          </p:cNvPr>
          <p:cNvSpPr>
            <a:spLocks noGrp="1"/>
          </p:cNvSpPr>
          <p:nvPr>
            <p:ph type="sldNum" sz="quarter" idx="10"/>
          </p:nvPr>
        </p:nvSpPr>
        <p:spPr/>
        <p:txBody>
          <a:bodyPr/>
          <a:lstStyle/>
          <a:p>
            <a:fld id="{428E3A23-DE27-4733-AAD0-972943309144}" type="slidenum">
              <a:rPr lang="zh-CN" altLang="en-US" smtClean="0"/>
              <a:t>40</a:t>
            </a:fld>
            <a:endParaRPr lang="zh-CN" altLang="en-US"/>
          </a:p>
        </p:txBody>
      </p:sp>
    </p:spTree>
    <p:extLst>
      <p:ext uri="{BB962C8B-B14F-4D97-AF65-F5344CB8AC3E}">
        <p14:creationId xmlns:p14="http://schemas.microsoft.com/office/powerpoint/2010/main" val="11612044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6EE1E0-5421-4322-853A-45A102BF258A}" type="slidenum">
              <a:rPr lang="zh-CN" altLang="en-US" smtClean="0"/>
              <a:pPr/>
              <a:t>41</a:t>
            </a:fld>
            <a:endParaRPr lang="zh-CN" altLang="en-US" dirty="0"/>
          </a:p>
        </p:txBody>
      </p:sp>
    </p:spTree>
    <p:extLst>
      <p:ext uri="{BB962C8B-B14F-4D97-AF65-F5344CB8AC3E}">
        <p14:creationId xmlns:p14="http://schemas.microsoft.com/office/powerpoint/2010/main" val="1845220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62D68-A863-2AB7-6F23-6BFFFB5B6E9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1ED5580-DF4D-6E54-D09C-7EE486E3377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6626F49-CB76-623E-9D0A-2D4B5F668E14}"/>
              </a:ext>
            </a:extLst>
          </p:cNvPr>
          <p:cNvSpPr>
            <a:spLocks noGrp="1"/>
          </p:cNvSpPr>
          <p:nvPr>
            <p:ph type="body" idx="1"/>
          </p:nvPr>
        </p:nvSpPr>
        <p:spPr/>
        <p:txBody>
          <a:bodyPr/>
          <a:lstStyle/>
          <a:p>
            <a:pPr marL="0" indent="0">
              <a:lnSpc>
                <a:spcPct val="130000"/>
              </a:lnSpc>
              <a:buFont typeface="Arial" panose="020B0604020202020204" pitchFamily="34" charset="0"/>
              <a:buNone/>
            </a:pPr>
            <a:r>
              <a:rPr lang="en-US" altLang="zh-CN" sz="1600" b="0" dirty="0"/>
              <a:t>On the Supply-Side, monetary easing during the financial crisis led to lower interest rates, making term deposits less appealing. They faced competition from safer products like government bonds, cash, and gold.</a:t>
            </a:r>
          </a:p>
          <a:p>
            <a:pPr marL="0" indent="0">
              <a:lnSpc>
                <a:spcPct val="130000"/>
              </a:lnSpc>
              <a:buFont typeface="Arial" panose="020B0604020202020204" pitchFamily="34" charset="0"/>
              <a:buNone/>
            </a:pPr>
            <a:r>
              <a:rPr lang="en-US" altLang="zh-CN" sz="1600" b="0" dirty="0"/>
              <a:t>On the Demand-Side, Economic Factors like fears of financial instability, and Price Sensitivity deterred clients from committing to low-return term deposits. Consumers preferred safer, high-yield assets.</a:t>
            </a:r>
            <a:endParaRPr lang="zh-CN" altLang="en-US" sz="1600" b="0" dirty="0"/>
          </a:p>
        </p:txBody>
      </p:sp>
      <p:sp>
        <p:nvSpPr>
          <p:cNvPr id="4" name="灯片编号占位符 3">
            <a:extLst>
              <a:ext uri="{FF2B5EF4-FFF2-40B4-BE49-F238E27FC236}">
                <a16:creationId xmlns:a16="http://schemas.microsoft.com/office/drawing/2014/main" id="{333C7D8A-4980-67EB-9AF5-6B6685F1E026}"/>
              </a:ext>
            </a:extLst>
          </p:cNvPr>
          <p:cNvSpPr>
            <a:spLocks noGrp="1"/>
          </p:cNvSpPr>
          <p:nvPr>
            <p:ph type="sldNum" sz="quarter" idx="10"/>
          </p:nvPr>
        </p:nvSpPr>
        <p:spPr/>
        <p:txBody>
          <a:bodyPr/>
          <a:lstStyle/>
          <a:p>
            <a:fld id="{428E3A23-DE27-4733-AAD0-972943309144}" type="slidenum">
              <a:rPr lang="zh-CN" altLang="en-US" smtClean="0"/>
              <a:t>4</a:t>
            </a:fld>
            <a:endParaRPr lang="zh-CN" altLang="en-US"/>
          </a:p>
        </p:txBody>
      </p:sp>
    </p:spTree>
    <p:extLst>
      <p:ext uri="{BB962C8B-B14F-4D97-AF65-F5344CB8AC3E}">
        <p14:creationId xmlns:p14="http://schemas.microsoft.com/office/powerpoint/2010/main" val="3232157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dataset covers marketing campaigns from 2008 to 2010, a period influenced by the global financial crisis. These campaigns primarily used phone calls, and often required multiple contacts to assess client interest in subscribing to a term deposit.</a:t>
            </a:r>
            <a:endParaRPr lang="zh-CN" altLang="en-US" dirty="0"/>
          </a:p>
        </p:txBody>
      </p:sp>
      <p:sp>
        <p:nvSpPr>
          <p:cNvPr id="4" name="灯片编号占位符 3"/>
          <p:cNvSpPr>
            <a:spLocks noGrp="1"/>
          </p:cNvSpPr>
          <p:nvPr>
            <p:ph type="sldNum" sz="quarter" idx="5"/>
          </p:nvPr>
        </p:nvSpPr>
        <p:spPr/>
        <p:txBody>
          <a:bodyPr/>
          <a:lstStyle/>
          <a:p>
            <a:fld id="{7A84E957-5221-4EB9-8C96-59AB845FBC68}" type="slidenum">
              <a:rPr lang="zh-CN" altLang="en-US" smtClean="0"/>
              <a:pPr/>
              <a:t>5</a:t>
            </a:fld>
            <a:endParaRPr lang="zh-CN" altLang="en-US" dirty="0"/>
          </a:p>
        </p:txBody>
      </p:sp>
    </p:spTree>
    <p:extLst>
      <p:ext uri="{BB962C8B-B14F-4D97-AF65-F5344CB8AC3E}">
        <p14:creationId xmlns:p14="http://schemas.microsoft.com/office/powerpoint/2010/main" val="2879644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D0E19-ACF6-86DA-7CD9-44E3CE480363}"/>
            </a:ext>
          </a:extLst>
        </p:cNvPr>
        <p:cNvGrpSpPr/>
        <p:nvPr/>
      </p:nvGrpSpPr>
      <p:grpSpPr>
        <a:xfrm>
          <a:off x="0" y="0"/>
          <a:ext cx="0" cy="0"/>
          <a:chOff x="0" y="0"/>
          <a:chExt cx="0" cy="0"/>
        </a:xfrm>
      </p:grpSpPr>
      <p:sp>
        <p:nvSpPr>
          <p:cNvPr id="14338" name="幻灯片图像占位符 1">
            <a:extLst>
              <a:ext uri="{FF2B5EF4-FFF2-40B4-BE49-F238E27FC236}">
                <a16:creationId xmlns:a16="http://schemas.microsoft.com/office/drawing/2014/main" id="{E1A4F17C-AB8B-75A5-547C-045E01E797DE}"/>
              </a:ext>
            </a:extLst>
          </p:cNvPr>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备注占位符 2">
            <a:extLst>
              <a:ext uri="{FF2B5EF4-FFF2-40B4-BE49-F238E27FC236}">
                <a16:creationId xmlns:a16="http://schemas.microsoft.com/office/drawing/2014/main" id="{5929F002-18C8-5691-1D05-0254FBD926F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dirty="0"/>
              <a:t>The outbreak of the global financial crisis in 2008, marked by the collapse of Lehman Brothers, triggered huge turmoil in the global economy. Faced with the collapse of the financial system and the sharp fluctuations in the market, the Federal Reserve drastically reduced the discount rate, and central banks around the world took emergency measures to try to stimulate economic recovery through low interest rates. During this period, customers' interest in long-term financial products (such as time deposits) dropped significantly, reflecting the profound impact of economic uncertainty on personal investment choices. This provided an important background for subsequent financial institutions to adjust their products and marketing strategies.</a:t>
            </a:r>
            <a:endParaRPr lang="zh-CN" altLang="en-US" dirty="0"/>
          </a:p>
        </p:txBody>
      </p:sp>
      <p:sp>
        <p:nvSpPr>
          <p:cNvPr id="14340" name="灯片编号占位符 3">
            <a:extLst>
              <a:ext uri="{FF2B5EF4-FFF2-40B4-BE49-F238E27FC236}">
                <a16:creationId xmlns:a16="http://schemas.microsoft.com/office/drawing/2014/main" id="{9AC9CE58-5773-009F-8359-01245CE1025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defTabSz="914400" eaLnBrk="0" fontAlgn="base" hangingPunct="0">
              <a:spcBef>
                <a:spcPct val="0"/>
              </a:spcBef>
              <a:spcAft>
                <a:spcPct val="0"/>
              </a:spcAft>
              <a:buFont typeface="Arial" panose="020B0604020202020204" pitchFamily="34" charset="0"/>
              <a:buNone/>
            </a:pPr>
            <a:fld id="{BFA8F372-2B29-4867-ACBF-9F45FA014AB4}" type="slidenum">
              <a:rPr lang="zh-CN" altLang="en-US" smtClean="0">
                <a:solidFill>
                  <a:srgbClr val="000000"/>
                </a:solidFill>
                <a:ea typeface="宋体" panose="02010600030101010101" pitchFamily="2" charset="-122"/>
              </a:rPr>
              <a:pPr defTabSz="914400" eaLnBrk="0" fontAlgn="base" hangingPunct="0">
                <a:spcBef>
                  <a:spcPct val="0"/>
                </a:spcBef>
                <a:spcAft>
                  <a:spcPct val="0"/>
                </a:spcAft>
                <a:buFont typeface="Arial" panose="020B0604020202020204" pitchFamily="34" charset="0"/>
                <a:buNone/>
              </a:pPr>
              <a:t>6</a:t>
            </a:fld>
            <a:endParaRPr lang="en-US" altLang="zh-CN">
              <a:solidFill>
                <a:srgbClr val="000000"/>
              </a:solidFill>
              <a:ea typeface="宋体" panose="02010600030101010101" pitchFamily="2" charset="-122"/>
            </a:endParaRPr>
          </a:p>
        </p:txBody>
      </p:sp>
    </p:spTree>
    <p:extLst>
      <p:ext uri="{BB962C8B-B14F-4D97-AF65-F5344CB8AC3E}">
        <p14:creationId xmlns:p14="http://schemas.microsoft.com/office/powerpoint/2010/main" val="495768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zh-CN" sz="1200" dirty="0">
                <a:solidFill>
                  <a:schemeClr val="tx1">
                    <a:lumMod val="65000"/>
                    <a:lumOff val="35000"/>
                  </a:schemeClr>
                </a:solidFill>
                <a:latin typeface="Arial" panose="020B0604020202020204" pitchFamily="34" charset="0"/>
                <a:ea typeface="思源黑体" panose="020B0500000000000000" pitchFamily="34" charset="-122"/>
                <a:cs typeface="+mn-ea"/>
                <a:sym typeface="+mn-lt"/>
              </a:rPr>
              <a:t>In summary, the decline in deposit interest rates, economic instability, and the ECB’s monetary easing policies reduced confidence in term deposits. Consumers were reluctant to lock in funds at low returns, opting for safer assets instead.</a:t>
            </a:r>
            <a:endParaRPr lang="zh-CN" altLang="en-US" dirty="0"/>
          </a:p>
        </p:txBody>
      </p:sp>
      <p:sp>
        <p:nvSpPr>
          <p:cNvPr id="583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673B2F62-9111-4B75-A75B-2AFCB614ABC1}" type="slidenum">
              <a:rPr lang="zh-CN" altLang="en-US" sz="1200">
                <a:ea typeface="宋体" panose="02010600030101010101" pitchFamily="2" charset="-122"/>
              </a:rPr>
              <a:pPr/>
              <a:t>7</a:t>
            </a:fld>
            <a:endParaRPr lang="zh-CN" altLang="en-US" sz="1200" dirty="0">
              <a:ea typeface="宋体" panose="02010600030101010101" pitchFamily="2" charset="-122"/>
            </a:endParaRPr>
          </a:p>
        </p:txBody>
      </p:sp>
    </p:spTree>
    <p:extLst>
      <p:ext uri="{BB962C8B-B14F-4D97-AF65-F5344CB8AC3E}">
        <p14:creationId xmlns:p14="http://schemas.microsoft.com/office/powerpoint/2010/main" val="3794226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7A0F3-3900-BA75-398C-9546956310A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D5BBC7-A3A1-99B3-A878-2109C334B41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7EE7A94-9233-FA4C-10A1-2F67A0520460}"/>
              </a:ext>
            </a:extLst>
          </p:cNvPr>
          <p:cNvSpPr>
            <a:spLocks noGrp="1"/>
          </p:cNvSpPr>
          <p:nvPr>
            <p:ph type="body" idx="1"/>
          </p:nvPr>
        </p:nvSpPr>
        <p:spPr/>
        <p:txBody>
          <a:bodyPr/>
          <a:lstStyle/>
          <a:p>
            <a:pPr>
              <a:lnSpc>
                <a:spcPct val="115000"/>
              </a:lnSpc>
              <a:spcAft>
                <a:spcPts val="800"/>
              </a:spcAft>
            </a:pPr>
            <a:r>
              <a:rPr lang="en-US" altLang="zh-CN" sz="1800" kern="100" dirty="0">
                <a:effectLst/>
                <a:latin typeface="Arial" panose="020B0604020202020204" pitchFamily="34" charset="0"/>
                <a:ea typeface="等线" panose="02010600030101010101" pitchFamily="2" charset="-122"/>
                <a:cs typeface="Arial" panose="020B0604020202020204" pitchFamily="34" charset="0"/>
              </a:rPr>
              <a:t>We addressed missing values and inconsistencies. Categorical variables labeled as 'unknown' were replaced with more meaningful categories, like 'other' for job and education, and 'Not Previously Recorded (NPR)' for “</a:t>
            </a:r>
            <a:r>
              <a:rPr lang="en-US" altLang="zh-CN" sz="1800" kern="100" dirty="0" err="1">
                <a:effectLst/>
                <a:latin typeface="Arial" panose="020B0604020202020204" pitchFamily="34" charset="0"/>
                <a:ea typeface="等线" panose="02010600030101010101" pitchFamily="2" charset="-122"/>
                <a:cs typeface="Arial" panose="020B0604020202020204" pitchFamily="34" charset="0"/>
              </a:rPr>
              <a:t>poutcome</a:t>
            </a:r>
            <a:r>
              <a:rPr lang="en-US" altLang="zh-CN" sz="1800" kern="100" dirty="0">
                <a:effectLst/>
                <a:latin typeface="Arial" panose="020B0604020202020204" pitchFamily="34" charset="0"/>
                <a:ea typeface="等线" panose="02010600030101010101" pitchFamily="2" charset="-122"/>
                <a:cs typeface="Arial" panose="020B0604020202020204" pitchFamily="34" charset="0"/>
              </a:rPr>
              <a:t>”. No duplicate rows were found, and numeric features were checked for extreme outliers, ensuring a clean dataset for modeling.</a:t>
            </a:r>
          </a:p>
        </p:txBody>
      </p:sp>
      <p:sp>
        <p:nvSpPr>
          <p:cNvPr id="4" name="灯片编号占位符 3">
            <a:extLst>
              <a:ext uri="{FF2B5EF4-FFF2-40B4-BE49-F238E27FC236}">
                <a16:creationId xmlns:a16="http://schemas.microsoft.com/office/drawing/2014/main" id="{7ACA9854-2020-8202-F7DA-7D64D17475D2}"/>
              </a:ext>
            </a:extLst>
          </p:cNvPr>
          <p:cNvSpPr>
            <a:spLocks noGrp="1"/>
          </p:cNvSpPr>
          <p:nvPr>
            <p:ph type="sldNum" sz="quarter" idx="10"/>
          </p:nvPr>
        </p:nvSpPr>
        <p:spPr/>
        <p:txBody>
          <a:bodyPr/>
          <a:lstStyle/>
          <a:p>
            <a:fld id="{428E3A23-DE27-4733-AAD0-972943309144}" type="slidenum">
              <a:rPr lang="zh-CN" altLang="en-US" smtClean="0"/>
              <a:t>8</a:t>
            </a:fld>
            <a:endParaRPr lang="zh-CN" altLang="en-US"/>
          </a:p>
        </p:txBody>
      </p:sp>
    </p:spTree>
    <p:extLst>
      <p:ext uri="{BB962C8B-B14F-4D97-AF65-F5344CB8AC3E}">
        <p14:creationId xmlns:p14="http://schemas.microsoft.com/office/powerpoint/2010/main" val="3388239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First we examined the distribution of term deposit subscriptions, it can be observed that the majority of people have not subscribed. Subscribers account for only about 13%.</a:t>
            </a:r>
            <a:endParaRPr lang="zh-CN" altLang="en-US" dirty="0"/>
          </a:p>
        </p:txBody>
      </p:sp>
      <p:sp>
        <p:nvSpPr>
          <p:cNvPr id="4" name="灯片编号占位符 3"/>
          <p:cNvSpPr>
            <a:spLocks noGrp="1"/>
          </p:cNvSpPr>
          <p:nvPr>
            <p:ph type="sldNum" sz="quarter" idx="10"/>
          </p:nvPr>
        </p:nvSpPr>
        <p:spPr/>
        <p:txBody>
          <a:bodyPr/>
          <a:lstStyle/>
          <a:p>
            <a:fld id="{428E3A23-DE27-4733-AAD0-972943309144}" type="slidenum">
              <a:rPr lang="zh-CN" altLang="en-US" smtClean="0"/>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365901"/>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2098672"/>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92539252"/>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5" name="矩形 4"/>
          <p:cNvSpPr/>
          <p:nvPr userDrawn="1"/>
        </p:nvSpPr>
        <p:spPr>
          <a:xfrm>
            <a:off x="0" y="0"/>
            <a:ext cx="12192000" cy="962635"/>
          </a:xfrm>
          <a:prstGeom prst="rect">
            <a:avLst/>
          </a:prstGeom>
          <a:solidFill>
            <a:srgbClr val="F9F9F9"/>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endParaRPr>
          </a:p>
        </p:txBody>
      </p:sp>
      <p:sp>
        <p:nvSpPr>
          <p:cNvPr id="6" name="文本框 5"/>
          <p:cNvSpPr txBox="1"/>
          <p:nvPr userDrawn="1"/>
        </p:nvSpPr>
        <p:spPr>
          <a:xfrm>
            <a:off x="9544288" y="354874"/>
            <a:ext cx="864339" cy="369332"/>
          </a:xfrm>
          <a:prstGeom prst="rect">
            <a:avLst/>
          </a:prstGeom>
          <a:noFill/>
        </p:spPr>
        <p:txBody>
          <a:bodyPr wrap="none" rtlCol="0">
            <a:spAutoFit/>
          </a:bodyPr>
          <a:lstStyle/>
          <a:p>
            <a:r>
              <a:rPr lang="en-US" altLang="zh-CN" sz="1800" b="1" dirty="0">
                <a:solidFill>
                  <a:srgbClr val="A78D6C"/>
                </a:solidFill>
                <a:latin typeface="Arial" panose="020B0604020202020204" pitchFamily="34" charset="0"/>
                <a:ea typeface="思源黑体" panose="020B0500000000000000" pitchFamily="34" charset="-122"/>
              </a:rPr>
              <a:t>LOGO</a:t>
            </a:r>
            <a:endParaRPr lang="zh-CN" altLang="en-US" sz="1800" b="1" dirty="0">
              <a:solidFill>
                <a:srgbClr val="A78D6C"/>
              </a:solidFill>
              <a:latin typeface="Arial" panose="020B0604020202020204" pitchFamily="34" charset="0"/>
              <a:ea typeface="思源黑体" panose="020B0500000000000000" pitchFamily="34" charset="-122"/>
            </a:endParaRPr>
          </a:p>
        </p:txBody>
      </p:sp>
      <p:sp>
        <p:nvSpPr>
          <p:cNvPr id="7" name="文本框 6"/>
          <p:cNvSpPr txBox="1"/>
          <p:nvPr userDrawn="1"/>
        </p:nvSpPr>
        <p:spPr>
          <a:xfrm>
            <a:off x="10279312" y="362417"/>
            <a:ext cx="1005403" cy="338554"/>
          </a:xfrm>
          <a:prstGeom prst="rect">
            <a:avLst/>
          </a:prstGeom>
          <a:noFill/>
        </p:spPr>
        <p:txBody>
          <a:bodyPr wrap="none" rtlCol="0">
            <a:spAutoFit/>
          </a:bodyPr>
          <a:lstStyle/>
          <a:p>
            <a:r>
              <a:rPr lang="zh-CN" altLang="en-US" sz="1600" b="1" dirty="0">
                <a:solidFill>
                  <a:schemeClr val="tx1">
                    <a:lumMod val="65000"/>
                    <a:lumOff val="35000"/>
                  </a:schemeClr>
                </a:solidFill>
                <a:latin typeface="Arial" panose="020B0604020202020204" pitchFamily="34" charset="0"/>
                <a:ea typeface="思源黑体" panose="020B0500000000000000" pitchFamily="34" charset="-122"/>
              </a:rPr>
              <a:t>企业标志</a:t>
            </a:r>
          </a:p>
        </p:txBody>
      </p:sp>
      <p:sp>
        <p:nvSpPr>
          <p:cNvPr id="8" name="椭圆 7"/>
          <p:cNvSpPr/>
          <p:nvPr userDrawn="1"/>
        </p:nvSpPr>
        <p:spPr>
          <a:xfrm>
            <a:off x="11326320" y="493710"/>
            <a:ext cx="122042" cy="122042"/>
          </a:xfrm>
          <a:prstGeom prst="ellipse">
            <a:avLst/>
          </a:prstGeom>
          <a:solidFill>
            <a:srgbClr val="1C26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思源黑体" panose="020B0500000000000000" pitchFamily="34" charset="-122"/>
            </a:endParaRPr>
          </a:p>
        </p:txBody>
      </p:sp>
      <p:sp>
        <p:nvSpPr>
          <p:cNvPr id="9" name="椭圆 8"/>
          <p:cNvSpPr/>
          <p:nvPr userDrawn="1"/>
        </p:nvSpPr>
        <p:spPr>
          <a:xfrm>
            <a:off x="11531252" y="493710"/>
            <a:ext cx="122042" cy="122042"/>
          </a:xfrm>
          <a:prstGeom prst="ellipse">
            <a:avLst/>
          </a:prstGeom>
          <a:solidFill>
            <a:srgbClr val="A78D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思源黑体" panose="020B0500000000000000" pitchFamily="34" charset="-122"/>
            </a:endParaRPr>
          </a:p>
        </p:txBody>
      </p:sp>
      <p:sp>
        <p:nvSpPr>
          <p:cNvPr id="10" name="椭圆 9"/>
          <p:cNvSpPr/>
          <p:nvPr userDrawn="1"/>
        </p:nvSpPr>
        <p:spPr>
          <a:xfrm>
            <a:off x="11736185" y="493710"/>
            <a:ext cx="122042" cy="122042"/>
          </a:xfrm>
          <a:prstGeom prst="ellipse">
            <a:avLst/>
          </a:prstGeom>
          <a:solidFill>
            <a:srgbClr val="A38559">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思源黑体" panose="020B0500000000000000" pitchFamily="34" charset="-122"/>
            </a:endParaRPr>
          </a:p>
        </p:txBody>
      </p:sp>
      <p:pic>
        <p:nvPicPr>
          <p:cNvPr id="11" name="图片 10"/>
          <p:cNvPicPr>
            <a:picLocks noChangeAspect="1"/>
          </p:cNvPicPr>
          <p:nvPr userDrawn="1"/>
        </p:nvPicPr>
        <p:blipFill>
          <a:blip r:embed="rId2"/>
          <a:stretch>
            <a:fillRect/>
          </a:stretch>
        </p:blipFill>
        <p:spPr>
          <a:xfrm>
            <a:off x="168846" y="92412"/>
            <a:ext cx="1042116" cy="994567"/>
          </a:xfrm>
          <a:prstGeom prst="rect">
            <a:avLst/>
          </a:prstGeom>
        </p:spPr>
      </p:pic>
    </p:spTree>
    <p:extLst>
      <p:ext uri="{BB962C8B-B14F-4D97-AF65-F5344CB8AC3E}">
        <p14:creationId xmlns:p14="http://schemas.microsoft.com/office/powerpoint/2010/main" val="2931128926"/>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8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671962"/>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设计页面">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0568251"/>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Mr.Z">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982796"/>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8676993"/>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ig Landscape Bot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2598471"/>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8" name="圆角矩形 7"/>
          <p:cNvSpPr/>
          <p:nvPr userDrawn="1"/>
        </p:nvSpPr>
        <p:spPr>
          <a:xfrm rot="2700000">
            <a:off x="869185" y="715523"/>
            <a:ext cx="505406" cy="505406"/>
          </a:xfrm>
          <a:prstGeom prst="roundRect">
            <a:avLst>
              <a:gd name="adj" fmla="val 9932"/>
            </a:avLst>
          </a:prstGeom>
          <a:gradFill>
            <a:gsLst>
              <a:gs pos="0">
                <a:srgbClr val="0A2C6B"/>
              </a:gs>
              <a:gs pos="100000">
                <a:srgbClr val="3988E1"/>
              </a:gs>
            </a:gsLst>
            <a:lin ang="13200000" scaled="0"/>
          </a:gradFill>
          <a:ln w="76200" cap="flat" cmpd="sng" algn="ctr">
            <a:noFill/>
            <a:prstDash val="solid"/>
            <a:miter lim="800000"/>
          </a:ln>
          <a:effectLst>
            <a:outerShdw blurRad="101600" dist="38100" dir="2700000" algn="tl" rotWithShape="0">
              <a:prstClr val="black">
                <a:alpha val="30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dirty="0">
              <a:ln>
                <a:noFill/>
              </a:ln>
              <a:solidFill>
                <a:prstClr val="white"/>
              </a:solidFill>
              <a:effectLst/>
              <a:uLnTx/>
              <a:uFillTx/>
              <a:latin typeface="Arial"/>
              <a:ea typeface="思源黑体" panose="020B0500000000000000" pitchFamily="34" charset="-122"/>
            </a:endParaRPr>
          </a:p>
        </p:txBody>
      </p:sp>
      <p:sp>
        <p:nvSpPr>
          <p:cNvPr id="9" name="圆角矩形 8"/>
          <p:cNvSpPr/>
          <p:nvPr userDrawn="1"/>
        </p:nvSpPr>
        <p:spPr>
          <a:xfrm rot="2700000">
            <a:off x="654023" y="715523"/>
            <a:ext cx="505406" cy="505406"/>
          </a:xfrm>
          <a:prstGeom prst="roundRect">
            <a:avLst>
              <a:gd name="adj" fmla="val 9932"/>
            </a:avLst>
          </a:prstGeom>
          <a:gradFill>
            <a:gsLst>
              <a:gs pos="100000">
                <a:srgbClr val="EEF3F6"/>
              </a:gs>
              <a:gs pos="0">
                <a:srgbClr val="CFDEE3"/>
              </a:gs>
            </a:gsLst>
            <a:lin ang="7800000" scaled="0"/>
          </a:gradFill>
          <a:ln w="76200" cap="flat" cmpd="sng" algn="ctr">
            <a:noFill/>
            <a:prstDash val="solid"/>
            <a:miter lim="800000"/>
          </a:ln>
          <a:effectLst>
            <a:outerShdw blurRad="101600" dist="38100" dir="2700000" algn="tl" rotWithShape="0">
              <a:prstClr val="black">
                <a:alpha val="30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dirty="0">
              <a:ln>
                <a:noFill/>
              </a:ln>
              <a:solidFill>
                <a:prstClr val="white"/>
              </a:solidFill>
              <a:effectLst/>
              <a:uLnTx/>
              <a:uFillTx/>
              <a:latin typeface="Arial"/>
              <a:ea typeface="思源黑体" panose="020B0500000000000000" pitchFamily="34" charset="-122"/>
            </a:endParaRPr>
          </a:p>
        </p:txBody>
      </p:sp>
    </p:spTree>
    <p:extLst>
      <p:ext uri="{BB962C8B-B14F-4D97-AF65-F5344CB8AC3E}">
        <p14:creationId xmlns:p14="http://schemas.microsoft.com/office/powerpoint/2010/main" val="24038812"/>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25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250"/>
                                        <p:tgtEl>
                                          <p:spTgt spid="9"/>
                                        </p:tgtEl>
                                      </p:cBhvr>
                                    </p:animEffect>
                                  </p:childTnLst>
                                </p:cTn>
                              </p:par>
                              <p:par>
                                <p:cTn id="11" presetID="63" presetClass="path" presetSubtype="0" decel="100000" fill="hold" grpId="1" nodeType="withEffect">
                                  <p:stCondLst>
                                    <p:cond delay="0"/>
                                  </p:stCondLst>
                                  <p:childTnLst>
                                    <p:animMotion origin="layout" path="M 2.70833E-6 -3.7037E-6 L 0.07057 -3.7037E-6 " pathEditMode="relative" rAng="0" ptsTypes="AA">
                                      <p:cBhvr>
                                        <p:cTn id="12" dur="1250" spd="-100000" fill="hold"/>
                                        <p:tgtEl>
                                          <p:spTgt spid="8"/>
                                        </p:tgtEl>
                                        <p:attrNameLst>
                                          <p:attrName>ppt_x</p:attrName>
                                          <p:attrName>ppt_y</p:attrName>
                                        </p:attrNameLst>
                                      </p:cBhvr>
                                      <p:rCtr x="3529" y="0"/>
                                    </p:animMotion>
                                  </p:childTnLst>
                                </p:cTn>
                              </p:par>
                              <p:par>
                                <p:cTn id="13" presetID="35" presetClass="path" presetSubtype="0" decel="100000" fill="hold" grpId="1" nodeType="withEffect">
                                  <p:stCondLst>
                                    <p:cond delay="0"/>
                                  </p:stCondLst>
                                  <p:childTnLst>
                                    <p:animMotion origin="layout" path="M 1.04167E-6 -3.7037E-6 L -0.07435 -3.7037E-6 " pathEditMode="relative" rAng="0" ptsTypes="AA">
                                      <p:cBhvr>
                                        <p:cTn id="14" dur="1250" spd="-100000" fill="hold"/>
                                        <p:tgtEl>
                                          <p:spTgt spid="9"/>
                                        </p:tgtEl>
                                        <p:attrNameLst>
                                          <p:attrName>ppt_x</p:attrName>
                                          <p:attrName>ppt_y</p:attrName>
                                        </p:attrNameLst>
                                      </p:cBhvr>
                                      <p:rCtr x="-372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32415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png"/><Relationship Id="rId5" Type="http://schemas.openxmlformats.org/officeDocument/2006/relationships/image" Target="../media/image2.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6.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14.png"/><Relationship Id="rId5" Type="http://schemas.openxmlformats.org/officeDocument/2006/relationships/tags" Target="../tags/tag6.xml"/><Relationship Id="rId10" Type="http://schemas.openxmlformats.org/officeDocument/2006/relationships/notesSlide" Target="../notesSlides/notesSlide9.xml"/><Relationship Id="rId4" Type="http://schemas.openxmlformats.org/officeDocument/2006/relationships/tags" Target="../tags/tag5.xml"/><Relationship Id="rId9"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2.xml"/><Relationship Id="rId7" Type="http://schemas.openxmlformats.org/officeDocument/2006/relationships/image" Target="../media/image16.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15.png"/><Relationship Id="rId5" Type="http://schemas.openxmlformats.org/officeDocument/2006/relationships/notesSlide" Target="../notesSlides/notesSlide10.xml"/><Relationship Id="rId4"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15.xml"/><Relationship Id="rId7" Type="http://schemas.openxmlformats.org/officeDocument/2006/relationships/tags" Target="../tags/tag19.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image" Target="../media/image6.png"/><Relationship Id="rId5" Type="http://schemas.openxmlformats.org/officeDocument/2006/relationships/tags" Target="../tags/tag17.xml"/><Relationship Id="rId10" Type="http://schemas.openxmlformats.org/officeDocument/2006/relationships/image" Target="../media/image20.png"/><Relationship Id="rId4" Type="http://schemas.openxmlformats.org/officeDocument/2006/relationships/tags" Target="../tags/tag16.xml"/><Relationship Id="rId9"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6.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6.png"/><Relationship Id="rId5" Type="http://schemas.openxmlformats.org/officeDocument/2006/relationships/image" Target="../media/image26.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26.xml"/><Relationship Id="rId7" Type="http://schemas.openxmlformats.org/officeDocument/2006/relationships/notesSlide" Target="../notesSlides/notesSlide19.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slideLayout" Target="../slideLayouts/slideLayout3.xml"/><Relationship Id="rId5" Type="http://schemas.openxmlformats.org/officeDocument/2006/relationships/tags" Target="../tags/tag28.xml"/><Relationship Id="rId4" Type="http://schemas.openxmlformats.org/officeDocument/2006/relationships/tags" Target="../tags/tag27.xml"/><Relationship Id="rId9"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9.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rot="20422810">
            <a:off x="7580152" y="-1192961"/>
            <a:ext cx="7400381" cy="8751817"/>
          </a:xfrm>
          <a:custGeom>
            <a:avLst/>
            <a:gdLst>
              <a:gd name="connsiteX0" fmla="*/ 970789 w 7400381"/>
              <a:gd name="connsiteY0" fmla="*/ 0 h 8751817"/>
              <a:gd name="connsiteX1" fmla="*/ 7400381 w 7400381"/>
              <a:gd name="connsiteY1" fmla="*/ 2291984 h 8751817"/>
              <a:gd name="connsiteX2" fmla="*/ 5097617 w 7400381"/>
              <a:gd name="connsiteY2" fmla="*/ 8751817 h 8751817"/>
              <a:gd name="connsiteX3" fmla="*/ 1 w 7400381"/>
              <a:gd name="connsiteY3" fmla="*/ 6934649 h 8751817"/>
              <a:gd name="connsiteX4" fmla="*/ 0 w 7400381"/>
              <a:gd name="connsiteY4" fmla="*/ 660158 h 8751817"/>
              <a:gd name="connsiteX5" fmla="*/ 660158 w 7400381"/>
              <a:gd name="connsiteY5" fmla="*/ 0 h 8751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0381" h="8751817">
                <a:moveTo>
                  <a:pt x="970789" y="0"/>
                </a:moveTo>
                <a:lnTo>
                  <a:pt x="7400381" y="2291984"/>
                </a:lnTo>
                <a:lnTo>
                  <a:pt x="5097617" y="8751817"/>
                </a:lnTo>
                <a:lnTo>
                  <a:pt x="1" y="6934649"/>
                </a:lnTo>
                <a:lnTo>
                  <a:pt x="0" y="660158"/>
                </a:lnTo>
                <a:cubicBezTo>
                  <a:pt x="0" y="295563"/>
                  <a:pt x="295563" y="0"/>
                  <a:pt x="660158" y="0"/>
                </a:cubicBezTo>
                <a:close/>
              </a:path>
            </a:pathLst>
          </a:custGeom>
          <a:solidFill>
            <a:srgbClr val="1C2632"/>
          </a:solidFill>
          <a:ln>
            <a:noFill/>
          </a:ln>
          <a:effectLst>
            <a:outerShdw blurRad="190500" dist="63500" dir="81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sp>
        <p:nvSpPr>
          <p:cNvPr id="3" name="任意多边形 2"/>
          <p:cNvSpPr/>
          <p:nvPr/>
        </p:nvSpPr>
        <p:spPr>
          <a:xfrm rot="20422810">
            <a:off x="8129133" y="286255"/>
            <a:ext cx="7142462" cy="7202998"/>
          </a:xfrm>
          <a:custGeom>
            <a:avLst/>
            <a:gdLst>
              <a:gd name="connsiteX0" fmla="*/ 7142462 w 7142462"/>
              <a:gd name="connsiteY0" fmla="*/ 743164 h 7202998"/>
              <a:gd name="connsiteX1" fmla="*/ 4839699 w 7142462"/>
              <a:gd name="connsiteY1" fmla="*/ 7202998 h 7202998"/>
              <a:gd name="connsiteX2" fmla="*/ 0 w 7142462"/>
              <a:gd name="connsiteY2" fmla="*/ 5477771 h 7202998"/>
              <a:gd name="connsiteX3" fmla="*/ 0 w 7142462"/>
              <a:gd name="connsiteY3" fmla="*/ 743704 h 7202998"/>
              <a:gd name="connsiteX4" fmla="*/ 743704 w 7142462"/>
              <a:gd name="connsiteY4" fmla="*/ 0 h 7202998"/>
              <a:gd name="connsiteX5" fmla="*/ 5057697 w 7142462"/>
              <a:gd name="connsiteY5" fmla="*/ 0 h 7202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42462" h="7202998">
                <a:moveTo>
                  <a:pt x="7142462" y="743164"/>
                </a:moveTo>
                <a:lnTo>
                  <a:pt x="4839699" y="7202998"/>
                </a:lnTo>
                <a:lnTo>
                  <a:pt x="0" y="5477771"/>
                </a:lnTo>
                <a:lnTo>
                  <a:pt x="0" y="743704"/>
                </a:lnTo>
                <a:cubicBezTo>
                  <a:pt x="0" y="332968"/>
                  <a:pt x="332968" y="0"/>
                  <a:pt x="743704" y="0"/>
                </a:cubicBezTo>
                <a:lnTo>
                  <a:pt x="5057697" y="0"/>
                </a:lnTo>
                <a:close/>
              </a:path>
            </a:pathLst>
          </a:custGeom>
          <a:blipFill dpi="0" rotWithShape="0">
            <a:blip r:embed="rId5">
              <a:extLst>
                <a:ext uri="{28A0092B-C50C-407E-A947-70E740481C1C}">
                  <a14:useLocalDpi xmlns:a14="http://schemas.microsoft.com/office/drawing/2010/main" val="0"/>
                </a:ext>
              </a:extLst>
            </a:blip>
            <a:srcRect/>
            <a:stretch>
              <a:fillRect l="-8717" r="-4247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sp>
        <p:nvSpPr>
          <p:cNvPr id="4" name="文本框 3"/>
          <p:cNvSpPr txBox="1"/>
          <p:nvPr/>
        </p:nvSpPr>
        <p:spPr>
          <a:xfrm>
            <a:off x="351499" y="2733888"/>
            <a:ext cx="6588663" cy="830997"/>
          </a:xfrm>
          <a:prstGeom prst="rect">
            <a:avLst/>
          </a:prstGeom>
          <a:noFill/>
        </p:spPr>
        <p:txBody>
          <a:bodyPr wrap="none" rtlCol="0">
            <a:spAutoFit/>
          </a:bodyPr>
          <a:lstStyle/>
          <a:p>
            <a:r>
              <a:rPr lang="en-US" altLang="zh-CN" sz="4800" b="1" dirty="0">
                <a:solidFill>
                  <a:srgbClr val="A78D6C"/>
                </a:solidFill>
                <a:effectLst>
                  <a:outerShdw blurRad="25400" dist="25400" dir="2700000" algn="tl">
                    <a:srgbClr val="000000">
                      <a:alpha val="20000"/>
                    </a:srgbClr>
                  </a:outerShdw>
                </a:effectLst>
                <a:latin typeface="Arial" panose="020B0604020202020204" pitchFamily="34" charset="0"/>
                <a:ea typeface="思源黑体" panose="020B0500000000000000" pitchFamily="34" charset="-122"/>
              </a:rPr>
              <a:t>Marketing Campaigns</a:t>
            </a:r>
            <a:endParaRPr lang="zh-CN" altLang="en-US" sz="4800" b="1" dirty="0">
              <a:solidFill>
                <a:srgbClr val="A78D6C"/>
              </a:solidFill>
              <a:effectLst>
                <a:outerShdw blurRad="25400" dist="25400" dir="2700000" algn="tl">
                  <a:srgbClr val="000000">
                    <a:alpha val="20000"/>
                  </a:srgbClr>
                </a:outerShdw>
              </a:effectLst>
              <a:latin typeface="Arial" panose="020B0604020202020204" pitchFamily="34" charset="0"/>
              <a:ea typeface="思源黑体" panose="020B0500000000000000" pitchFamily="34" charset="-122"/>
            </a:endParaRPr>
          </a:p>
        </p:txBody>
      </p:sp>
      <p:sp>
        <p:nvSpPr>
          <p:cNvPr id="5" name="TextBox 7">
            <a:extLst>
              <a:ext uri="{FF2B5EF4-FFF2-40B4-BE49-F238E27FC236}">
                <a16:creationId xmlns:a16="http://schemas.microsoft.com/office/drawing/2014/main" id="{42C57105-2C90-46A9-8987-D42EBD813A05}"/>
              </a:ext>
            </a:extLst>
          </p:cNvPr>
          <p:cNvSpPr>
            <a:spLocks noChangeArrowheads="1"/>
          </p:cNvSpPr>
          <p:nvPr/>
        </p:nvSpPr>
        <p:spPr bwMode="auto">
          <a:xfrm>
            <a:off x="486963" y="3851084"/>
            <a:ext cx="5654844" cy="2462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defRPr/>
            </a:pPr>
            <a:r>
              <a:rPr lang="en-US" altLang="zh-CN" sz="1600" b="1" dirty="0">
                <a:solidFill>
                  <a:schemeClr val="tx1">
                    <a:lumMod val="65000"/>
                    <a:lumOff val="35000"/>
                  </a:schemeClr>
                </a:solidFill>
                <a:effectLst>
                  <a:outerShdw blurRad="25400" dist="25400" dir="2700000" algn="tl">
                    <a:srgbClr val="000000">
                      <a:alpha val="20000"/>
                    </a:srgbClr>
                  </a:outerShdw>
                </a:effectLst>
                <a:latin typeface="Arial" panose="020B0604020202020204" pitchFamily="34" charset="0"/>
                <a:ea typeface="思源黑体" panose="020B0500000000000000" pitchFamily="34" charset="-122"/>
                <a:cs typeface="+mn-ea"/>
                <a:sym typeface="+mn-lt"/>
              </a:rPr>
              <a:t>Portuguese Banking Institution 2008~2010</a:t>
            </a:r>
          </a:p>
        </p:txBody>
      </p:sp>
      <p:sp>
        <p:nvSpPr>
          <p:cNvPr id="8" name="文本框 7"/>
          <p:cNvSpPr txBox="1"/>
          <p:nvPr/>
        </p:nvSpPr>
        <p:spPr>
          <a:xfrm>
            <a:off x="351499" y="1983277"/>
            <a:ext cx="4621778" cy="646331"/>
          </a:xfrm>
          <a:prstGeom prst="rect">
            <a:avLst/>
          </a:prstGeom>
          <a:noFill/>
        </p:spPr>
        <p:txBody>
          <a:bodyPr wrap="none" rtlCol="0">
            <a:spAutoFit/>
          </a:bodyPr>
          <a:lstStyle/>
          <a:p>
            <a:r>
              <a:rPr lang="en-US" altLang="zh-CN" sz="3600" dirty="0">
                <a:effectLst>
                  <a:outerShdw blurRad="25400" dist="25400" dir="2700000" algn="tl">
                    <a:srgbClr val="000000">
                      <a:alpha val="20000"/>
                    </a:srgbClr>
                  </a:outerShdw>
                </a:effectLst>
                <a:latin typeface="Arial" panose="020B0604020202020204" pitchFamily="34" charset="0"/>
                <a:ea typeface="思源黑体" panose="020B0500000000000000" pitchFamily="34" charset="-122"/>
              </a:rPr>
              <a:t>FINANCE PRODUCT</a:t>
            </a:r>
            <a:endParaRPr lang="zh-CN" altLang="en-US" sz="3600" dirty="0">
              <a:effectLst>
                <a:outerShdw blurRad="25400" dist="25400" dir="2700000" algn="tl">
                  <a:srgbClr val="000000">
                    <a:alpha val="20000"/>
                  </a:srgbClr>
                </a:outerShdw>
              </a:effectLst>
              <a:latin typeface="Arial" panose="020B0604020202020204" pitchFamily="34" charset="0"/>
              <a:ea typeface="思源黑体" panose="020B0500000000000000" pitchFamily="34" charset="-122"/>
            </a:endParaRPr>
          </a:p>
        </p:txBody>
      </p:sp>
      <p:sp>
        <p:nvSpPr>
          <p:cNvPr id="9" name="任意多边形 8"/>
          <p:cNvSpPr/>
          <p:nvPr/>
        </p:nvSpPr>
        <p:spPr>
          <a:xfrm rot="20422810">
            <a:off x="8125428" y="286253"/>
            <a:ext cx="7142462" cy="7202998"/>
          </a:xfrm>
          <a:custGeom>
            <a:avLst/>
            <a:gdLst>
              <a:gd name="connsiteX0" fmla="*/ 7142462 w 7142462"/>
              <a:gd name="connsiteY0" fmla="*/ 743164 h 7202998"/>
              <a:gd name="connsiteX1" fmla="*/ 4839699 w 7142462"/>
              <a:gd name="connsiteY1" fmla="*/ 7202998 h 7202998"/>
              <a:gd name="connsiteX2" fmla="*/ 0 w 7142462"/>
              <a:gd name="connsiteY2" fmla="*/ 5477771 h 7202998"/>
              <a:gd name="connsiteX3" fmla="*/ 0 w 7142462"/>
              <a:gd name="connsiteY3" fmla="*/ 743704 h 7202998"/>
              <a:gd name="connsiteX4" fmla="*/ 743704 w 7142462"/>
              <a:gd name="connsiteY4" fmla="*/ 0 h 7202998"/>
              <a:gd name="connsiteX5" fmla="*/ 5057697 w 7142462"/>
              <a:gd name="connsiteY5" fmla="*/ 0 h 7202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42462" h="7202998">
                <a:moveTo>
                  <a:pt x="7142462" y="743164"/>
                </a:moveTo>
                <a:lnTo>
                  <a:pt x="4839699" y="7202998"/>
                </a:lnTo>
                <a:lnTo>
                  <a:pt x="0" y="5477771"/>
                </a:lnTo>
                <a:lnTo>
                  <a:pt x="0" y="743704"/>
                </a:lnTo>
                <a:cubicBezTo>
                  <a:pt x="0" y="332968"/>
                  <a:pt x="332968" y="0"/>
                  <a:pt x="743704" y="0"/>
                </a:cubicBezTo>
                <a:lnTo>
                  <a:pt x="5057697" y="0"/>
                </a:lnTo>
                <a:close/>
              </a:path>
            </a:pathLst>
          </a:custGeom>
          <a:solidFill>
            <a:srgbClr val="1C2632">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pic>
        <p:nvPicPr>
          <p:cNvPr id="10" name="图片 9"/>
          <p:cNvPicPr>
            <a:picLocks noChangeAspect="1"/>
          </p:cNvPicPr>
          <p:nvPr/>
        </p:nvPicPr>
        <p:blipFill>
          <a:blip r:embed="rId6"/>
          <a:stretch>
            <a:fillRect/>
          </a:stretch>
        </p:blipFill>
        <p:spPr>
          <a:xfrm rot="20456651">
            <a:off x="9690096" y="2042300"/>
            <a:ext cx="3647242" cy="3480828"/>
          </a:xfrm>
          <a:prstGeom prst="rect">
            <a:avLst/>
          </a:prstGeom>
        </p:spPr>
      </p:pic>
      <p:pic>
        <p:nvPicPr>
          <p:cNvPr id="11" name="图片 10"/>
          <p:cNvPicPr>
            <a:picLocks noChangeAspect="1"/>
          </p:cNvPicPr>
          <p:nvPr/>
        </p:nvPicPr>
        <p:blipFill>
          <a:blip r:embed="rId6"/>
          <a:stretch>
            <a:fillRect/>
          </a:stretch>
        </p:blipFill>
        <p:spPr>
          <a:xfrm>
            <a:off x="256249" y="297083"/>
            <a:ext cx="985109" cy="940161"/>
          </a:xfrm>
          <a:prstGeom prst="rect">
            <a:avLst/>
          </a:prstGeom>
        </p:spPr>
      </p:pic>
      <p:pic>
        <p:nvPicPr>
          <p:cNvPr id="14" name="鼓舞人心">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246461" y="-1481165"/>
            <a:ext cx="609600" cy="609600"/>
          </a:xfrm>
          <a:prstGeom prst="rect">
            <a:avLst/>
          </a:prstGeom>
        </p:spPr>
      </p:pic>
      <p:sp>
        <p:nvSpPr>
          <p:cNvPr id="6" name="TextBox 7">
            <a:extLst>
              <a:ext uri="{FF2B5EF4-FFF2-40B4-BE49-F238E27FC236}">
                <a16:creationId xmlns:a16="http://schemas.microsoft.com/office/drawing/2014/main" id="{1FDF6C79-403C-AB76-D8A6-4DD89283DC1B}"/>
              </a:ext>
            </a:extLst>
          </p:cNvPr>
          <p:cNvSpPr>
            <a:spLocks noChangeArrowheads="1"/>
          </p:cNvSpPr>
          <p:nvPr/>
        </p:nvSpPr>
        <p:spPr bwMode="auto">
          <a:xfrm>
            <a:off x="486963" y="4260393"/>
            <a:ext cx="5654844" cy="2462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defRPr/>
            </a:pPr>
            <a:r>
              <a:rPr lang="en-US" altLang="zh-CN" sz="1600" dirty="0">
                <a:solidFill>
                  <a:schemeClr val="tx1">
                    <a:lumMod val="65000"/>
                    <a:lumOff val="35000"/>
                  </a:schemeClr>
                </a:solidFill>
                <a:effectLst>
                  <a:outerShdw blurRad="25400" dist="25400" dir="2700000" algn="tl">
                    <a:srgbClr val="000000">
                      <a:alpha val="20000"/>
                    </a:srgbClr>
                  </a:outerShdw>
                </a:effectLst>
                <a:latin typeface="Arial" panose="020B0604020202020204" pitchFamily="34" charset="0"/>
                <a:ea typeface="思源黑体" panose="020B0500000000000000" pitchFamily="34" charset="-122"/>
                <a:cs typeface="+mn-ea"/>
                <a:sym typeface="+mn-lt"/>
              </a:rPr>
              <a:t>Historical Performance &amp; Future Prediction</a:t>
            </a:r>
            <a:endParaRPr lang="zh-CN" altLang="en-US" sz="1600" dirty="0">
              <a:solidFill>
                <a:schemeClr val="tx1">
                  <a:lumMod val="65000"/>
                  <a:lumOff val="35000"/>
                </a:schemeClr>
              </a:solidFill>
              <a:effectLst>
                <a:outerShdw blurRad="25400" dist="25400" dir="2700000" algn="tl">
                  <a:srgbClr val="000000">
                    <a:alpha val="20000"/>
                  </a:srgbClr>
                </a:outerShdw>
              </a:effectLst>
              <a:latin typeface="Arial" panose="020B0604020202020204" pitchFamily="34" charset="0"/>
              <a:ea typeface="思源黑体" panose="020B0500000000000000" pitchFamily="34" charset="-122"/>
              <a:cs typeface="+mn-ea"/>
              <a:sym typeface="+mn-lt"/>
            </a:endParaRPr>
          </a:p>
        </p:txBody>
      </p:sp>
    </p:spTree>
    <p:extLst>
      <p:ext uri="{BB962C8B-B14F-4D97-AF65-F5344CB8AC3E}">
        <p14:creationId xmlns:p14="http://schemas.microsoft.com/office/powerpoint/2010/main" val="1140433354"/>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4"/>
                                        </p:tgtEl>
                                      </p:cBhvr>
                                    </p:cmd>
                                  </p:childTnLst>
                                </p:cTn>
                              </p:par>
                              <p:par>
                                <p:cTn id="7" presetID="22" presetClass="entr" presetSubtype="1"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wipe(up)">
                                      <p:cBhvr>
                                        <p:cTn id="9" dur="500"/>
                                        <p:tgtEl>
                                          <p:spTgt spid="2"/>
                                        </p:tgtEl>
                                      </p:cBhvr>
                                    </p:animEffect>
                                  </p:childTnLst>
                                </p:cTn>
                              </p:par>
                              <p:par>
                                <p:cTn id="10" presetID="18" presetClass="entr" presetSubtype="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trips(downRight)">
                                      <p:cBhvr>
                                        <p:cTn id="12" dur="500"/>
                                        <p:tgtEl>
                                          <p:spTgt spid="3"/>
                                        </p:tgtEl>
                                      </p:cBhvr>
                                    </p:animEffect>
                                  </p:childTnLst>
                                </p:cTn>
                              </p:par>
                              <p:par>
                                <p:cTn id="13" presetID="14" presetClass="entr" presetSubtype="10" fill="hold" nodeType="withEffect">
                                  <p:stCondLst>
                                    <p:cond delay="250"/>
                                  </p:stCondLst>
                                  <p:childTnLst>
                                    <p:set>
                                      <p:cBhvr>
                                        <p:cTn id="14" dur="1" fill="hold">
                                          <p:stCondLst>
                                            <p:cond delay="0"/>
                                          </p:stCondLst>
                                        </p:cTn>
                                        <p:tgtEl>
                                          <p:spTgt spid="10"/>
                                        </p:tgtEl>
                                        <p:attrNameLst>
                                          <p:attrName>style.visibility</p:attrName>
                                        </p:attrNameLst>
                                      </p:cBhvr>
                                      <p:to>
                                        <p:strVal val="visible"/>
                                      </p:to>
                                    </p:set>
                                    <p:animEffect transition="in" filter="randombar(horizontal)">
                                      <p:cBhvr>
                                        <p:cTn id="15" dur="500"/>
                                        <p:tgtEl>
                                          <p:spTgt spid="10"/>
                                        </p:tgtEl>
                                      </p:cBhvr>
                                    </p:animEffect>
                                  </p:childTnLst>
                                </p:cTn>
                              </p:par>
                              <p:par>
                                <p:cTn id="16" presetID="2" presetClass="entr" presetSubtype="8" fill="hold" nodeType="withEffect">
                                  <p:stCondLst>
                                    <p:cond delay="25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0-#ppt_w/2"/>
                                          </p:val>
                                        </p:tav>
                                        <p:tav tm="100000">
                                          <p:val>
                                            <p:strVal val="#ppt_x"/>
                                          </p:val>
                                        </p:tav>
                                      </p:tavLst>
                                    </p:anim>
                                    <p:anim calcmode="lin" valueType="num">
                                      <p:cBhvr additive="base">
                                        <p:cTn id="19" dur="500" fill="hold"/>
                                        <p:tgtEl>
                                          <p:spTgt spid="11"/>
                                        </p:tgtEl>
                                        <p:attrNameLst>
                                          <p:attrName>ppt_y</p:attrName>
                                        </p:attrNameLst>
                                      </p:cBhvr>
                                      <p:tavLst>
                                        <p:tav tm="0">
                                          <p:val>
                                            <p:strVal val="#ppt_y"/>
                                          </p:val>
                                        </p:tav>
                                        <p:tav tm="100000">
                                          <p:val>
                                            <p:strVal val="#ppt_y"/>
                                          </p:val>
                                        </p:tav>
                                      </p:tavLst>
                                    </p:anim>
                                  </p:childTnLst>
                                </p:cTn>
                              </p:par>
                              <p:par>
                                <p:cTn id="20" presetID="41" presetClass="entr" presetSubtype="0" fill="hold" grpId="0" nodeType="withEffect">
                                  <p:stCondLst>
                                    <p:cond delay="750"/>
                                  </p:stCondLst>
                                  <p:iterate type="lt">
                                    <p:tmPct val="10000"/>
                                  </p:iterate>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4"/>
                                        </p:tgtEl>
                                        <p:attrNameLst>
                                          <p:attrName>ppt_y</p:attrName>
                                        </p:attrNameLst>
                                      </p:cBhvr>
                                      <p:tavLst>
                                        <p:tav tm="0">
                                          <p:val>
                                            <p:strVal val="#ppt_y"/>
                                          </p:val>
                                        </p:tav>
                                        <p:tav tm="100000">
                                          <p:val>
                                            <p:strVal val="#ppt_y"/>
                                          </p:val>
                                        </p:tav>
                                      </p:tavLst>
                                    </p:anim>
                                    <p:anim calcmode="lin" valueType="num">
                                      <p:cBhvr>
                                        <p:cTn id="24"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4"/>
                                        </p:tgtEl>
                                      </p:cBhvr>
                                    </p:animEffect>
                                  </p:childTnLst>
                                </p:cTn>
                              </p:par>
                              <p:par>
                                <p:cTn id="27" presetID="41" presetClass="entr" presetSubtype="0" fill="hold" grpId="0" nodeType="withEffect">
                                  <p:stCondLst>
                                    <p:cond delay="1000"/>
                                  </p:stCondLst>
                                  <p:iterate type="lt">
                                    <p:tmPct val="10000"/>
                                  </p:iterate>
                                  <p:childTnLst>
                                    <p:set>
                                      <p:cBhvr>
                                        <p:cTn id="28" dur="1" fill="hold">
                                          <p:stCondLst>
                                            <p:cond delay="0"/>
                                          </p:stCondLst>
                                        </p:cTn>
                                        <p:tgtEl>
                                          <p:spTgt spid="8"/>
                                        </p:tgtEl>
                                        <p:attrNameLst>
                                          <p:attrName>style.visibility</p:attrName>
                                        </p:attrNameLst>
                                      </p:cBhvr>
                                      <p:to>
                                        <p:strVal val="visible"/>
                                      </p:to>
                                    </p:set>
                                    <p:anim calcmode="lin" valueType="num">
                                      <p:cBhvr>
                                        <p:cTn id="29"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30" dur="500" fill="hold"/>
                                        <p:tgtEl>
                                          <p:spTgt spid="8"/>
                                        </p:tgtEl>
                                        <p:attrNameLst>
                                          <p:attrName>ppt_y</p:attrName>
                                        </p:attrNameLst>
                                      </p:cBhvr>
                                      <p:tavLst>
                                        <p:tav tm="0">
                                          <p:val>
                                            <p:strVal val="#ppt_y"/>
                                          </p:val>
                                        </p:tav>
                                        <p:tav tm="100000">
                                          <p:val>
                                            <p:strVal val="#ppt_y"/>
                                          </p:val>
                                        </p:tav>
                                      </p:tavLst>
                                    </p:anim>
                                    <p:anim calcmode="lin" valueType="num">
                                      <p:cBhvr>
                                        <p:cTn id="31"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32"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33" dur="500" tmFilter="0,0; .5, 1; 1, 1"/>
                                        <p:tgtEl>
                                          <p:spTgt spid="8"/>
                                        </p:tgtEl>
                                      </p:cBhvr>
                                    </p:animEffect>
                                  </p:childTnLst>
                                </p:cTn>
                              </p:par>
                              <p:par>
                                <p:cTn id="34" presetID="42" presetClass="entr" presetSubtype="0" fill="hold" grpId="0" nodeType="withEffect">
                                  <p:stCondLst>
                                    <p:cond delay="175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1000"/>
                                        <p:tgtEl>
                                          <p:spTgt spid="5"/>
                                        </p:tgtEl>
                                      </p:cBhvr>
                                    </p:animEffect>
                                    <p:anim calcmode="lin" valueType="num">
                                      <p:cBhvr>
                                        <p:cTn id="37" dur="1000" fill="hold"/>
                                        <p:tgtEl>
                                          <p:spTgt spid="5"/>
                                        </p:tgtEl>
                                        <p:attrNameLst>
                                          <p:attrName>ppt_x</p:attrName>
                                        </p:attrNameLst>
                                      </p:cBhvr>
                                      <p:tavLst>
                                        <p:tav tm="0">
                                          <p:val>
                                            <p:strVal val="#ppt_x"/>
                                          </p:val>
                                        </p:tav>
                                        <p:tav tm="100000">
                                          <p:val>
                                            <p:strVal val="#ppt_x"/>
                                          </p:val>
                                        </p:tav>
                                      </p:tavLst>
                                    </p:anim>
                                    <p:anim calcmode="lin" valueType="num">
                                      <p:cBhvr>
                                        <p:cTn id="38" dur="1000" fill="hold"/>
                                        <p:tgtEl>
                                          <p:spTgt spid="5"/>
                                        </p:tgtEl>
                                        <p:attrNameLst>
                                          <p:attrName>ppt_y</p:attrName>
                                        </p:attrNameLst>
                                      </p:cBhvr>
                                      <p:tavLst>
                                        <p:tav tm="0">
                                          <p:val>
                                            <p:strVal val="#ppt_y+.1"/>
                                          </p:val>
                                        </p:tav>
                                        <p:tav tm="100000">
                                          <p:val>
                                            <p:strVal val="#ppt_y"/>
                                          </p:val>
                                        </p:tav>
                                      </p:tavLst>
                                    </p:anim>
                                  </p:childTnLst>
                                </p:cTn>
                              </p:par>
                              <p:par>
                                <p:cTn id="39" presetID="18" presetClass="entr" presetSubtype="6"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strips(downRight)">
                                      <p:cBhvr>
                                        <p:cTn id="41" dur="500"/>
                                        <p:tgtEl>
                                          <p:spTgt spid="9"/>
                                        </p:tgtEl>
                                      </p:cBhvr>
                                    </p:animEffect>
                                  </p:childTnLst>
                                </p:cTn>
                              </p:par>
                              <p:par>
                                <p:cTn id="42" presetID="42" presetClass="entr" presetSubtype="0" fill="hold" grpId="0" nodeType="withEffect">
                                  <p:stCondLst>
                                    <p:cond delay="175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1000"/>
                                        <p:tgtEl>
                                          <p:spTgt spid="6"/>
                                        </p:tgtEl>
                                      </p:cBhvr>
                                    </p:animEffect>
                                    <p:anim calcmode="lin" valueType="num">
                                      <p:cBhvr>
                                        <p:cTn id="45" dur="1000" fill="hold"/>
                                        <p:tgtEl>
                                          <p:spTgt spid="6"/>
                                        </p:tgtEl>
                                        <p:attrNameLst>
                                          <p:attrName>ppt_x</p:attrName>
                                        </p:attrNameLst>
                                      </p:cBhvr>
                                      <p:tavLst>
                                        <p:tav tm="0">
                                          <p:val>
                                            <p:strVal val="#ppt_x"/>
                                          </p:val>
                                        </p:tav>
                                        <p:tav tm="100000">
                                          <p:val>
                                            <p:strVal val="#ppt_x"/>
                                          </p:val>
                                        </p:tav>
                                      </p:tavLst>
                                    </p:anim>
                                    <p:anim calcmode="lin" valueType="num">
                                      <p:cBhvr>
                                        <p:cTn id="4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mute="1" numSld="999" showWhenStopped="0">
                <p:cTn id="47" repeatCount="indefinite" fill="remove" display="0">
                  <p:stCondLst>
                    <p:cond delay="indefinite"/>
                  </p:stCondLst>
                  <p:endCondLst>
                    <p:cond evt="onStopAudio" delay="0">
                      <p:tgtEl>
                        <p:sldTgt/>
                      </p:tgtEl>
                    </p:cond>
                  </p:endCondLst>
                </p:cTn>
                <p:tgtEl>
                  <p:spTgt spid="14"/>
                </p:tgtEl>
              </p:cMediaNode>
            </p:audio>
          </p:childTnLst>
        </p:cTn>
      </p:par>
    </p:tnLst>
    <p:bldLst>
      <p:bldP spid="2" grpId="0" animBg="1"/>
      <p:bldP spid="3" grpId="0" animBg="1"/>
      <p:bldP spid="4" grpId="0"/>
      <p:bldP spid="5" grpId="0"/>
      <p:bldP spid="8" grpId="0"/>
      <p:bldP spid="9" grpId="0" animBg="1"/>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p:nvPr/>
        </p:nvSpPr>
        <p:spPr>
          <a:xfrm>
            <a:off x="436709" y="2474078"/>
            <a:ext cx="11402290" cy="2140730"/>
          </a:xfrm>
          <a:prstGeom prst="rect">
            <a:avLst/>
          </a:prstGeom>
          <a:solidFill>
            <a:srgbClr val="1C2632"/>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dirty="0">
              <a:latin typeface="思源黑体" panose="020B0500000000000000" pitchFamily="34" charset="-122"/>
              <a:ea typeface="思源黑体" panose="020B0500000000000000" pitchFamily="34" charset="-122"/>
              <a:cs typeface="+mn-ea"/>
              <a:sym typeface="+mn-lt"/>
            </a:endParaRPr>
          </a:p>
        </p:txBody>
      </p:sp>
      <p:sp>
        <p:nvSpPr>
          <p:cNvPr id="14" name="TextBox 13"/>
          <p:cNvSpPr txBox="1"/>
          <p:nvPr/>
        </p:nvSpPr>
        <p:spPr>
          <a:xfrm>
            <a:off x="5193030" y="2870200"/>
            <a:ext cx="6645910" cy="560705"/>
          </a:xfrm>
          <a:prstGeom prst="rect">
            <a:avLst/>
          </a:prstGeom>
          <a:noFill/>
        </p:spPr>
        <p:txBody>
          <a:bodyPr wrap="square" rIns="144000" bIns="36000" numCol="1" spcCol="360000" rtlCol="0">
            <a:spAutoFit/>
          </a:bodyPr>
          <a:lstStyle/>
          <a:p>
            <a:pPr>
              <a:lnSpc>
                <a:spcPct val="130000"/>
              </a:lnSpc>
            </a:pPr>
            <a:r>
              <a:rPr lang="en-US" sz="2400" dirty="0">
                <a:solidFill>
                  <a:schemeClr val="bg1"/>
                </a:solidFill>
                <a:latin typeface="思源黑体" panose="020B0500000000000000" pitchFamily="34" charset="-122"/>
                <a:ea typeface="思源黑体" panose="020B0500000000000000" pitchFamily="34" charset="-122"/>
                <a:cs typeface="+mn-ea"/>
                <a:sym typeface="+mn-lt"/>
              </a:rPr>
              <a:t>Distribution of Term Deposit Subscriptions</a:t>
            </a:r>
          </a:p>
        </p:txBody>
      </p:sp>
      <p:grpSp>
        <p:nvGrpSpPr>
          <p:cNvPr id="15" name="组合 14"/>
          <p:cNvGrpSpPr/>
          <p:nvPr>
            <p:custDataLst>
              <p:tags r:id="rId1"/>
            </p:custDataLst>
          </p:nvPr>
        </p:nvGrpSpPr>
        <p:grpSpPr>
          <a:xfrm>
            <a:off x="1756704" y="5267808"/>
            <a:ext cx="4194645" cy="540000"/>
            <a:chOff x="1361910" y="2154848"/>
            <a:chExt cx="4194645" cy="540000"/>
          </a:xfrm>
        </p:grpSpPr>
        <p:grpSp>
          <p:nvGrpSpPr>
            <p:cNvPr id="16" name="Group 332"/>
            <p:cNvGrpSpPr>
              <a:grpSpLocks noChangeAspect="1"/>
            </p:cNvGrpSpPr>
            <p:nvPr/>
          </p:nvGrpSpPr>
          <p:grpSpPr>
            <a:xfrm>
              <a:off x="1361910" y="2154848"/>
              <a:ext cx="540000" cy="540000"/>
              <a:chOff x="4643438" y="2786064"/>
              <a:chExt cx="288476" cy="288476"/>
            </a:xfrm>
          </p:grpSpPr>
          <p:sp>
            <p:nvSpPr>
              <p:cNvPr id="19" name="Oval 59"/>
              <p:cNvSpPr/>
              <p:nvPr>
                <p:custDataLst>
                  <p:tags r:id="rId7"/>
                </p:custDataLst>
              </p:nvPr>
            </p:nvSpPr>
            <p:spPr>
              <a:xfrm>
                <a:off x="4643438" y="2786064"/>
                <a:ext cx="288476" cy="288476"/>
              </a:xfrm>
              <a:prstGeom prst="ellipse">
                <a:avLst/>
              </a:prstGeom>
              <a:solidFill>
                <a:srgbClr val="A78D6C"/>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solidFill>
                    <a:schemeClr val="bg1">
                      <a:lumMod val="65000"/>
                    </a:schemeClr>
                  </a:solidFill>
                  <a:latin typeface="思源黑体" panose="020B0500000000000000" pitchFamily="34" charset="-122"/>
                  <a:ea typeface="思源黑体" panose="020B0500000000000000" pitchFamily="34" charset="-122"/>
                  <a:cs typeface="+mn-ea"/>
                  <a:sym typeface="+mn-lt"/>
                </a:endParaRPr>
              </a:p>
            </p:txBody>
          </p:sp>
          <p:sp>
            <p:nvSpPr>
              <p:cNvPr id="20" name="Freeform 26"/>
              <p:cNvSpPr/>
              <p:nvPr>
                <p:custDataLst>
                  <p:tags r:id="rId8"/>
                </p:custDataLst>
              </p:nvPr>
            </p:nvSpPr>
            <p:spPr bwMode="auto">
              <a:xfrm>
                <a:off x="4735506" y="2871746"/>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lstStyle/>
              <a:p>
                <a:pPr>
                  <a:lnSpc>
                    <a:spcPct val="130000"/>
                  </a:lnSpc>
                </a:pPr>
                <a:endParaRPr lang="en-US" sz="1400" dirty="0">
                  <a:solidFill>
                    <a:schemeClr val="bg1">
                      <a:lumMod val="65000"/>
                    </a:schemeClr>
                  </a:solidFill>
                  <a:latin typeface="思源黑体" panose="020B0500000000000000" pitchFamily="34" charset="-122"/>
                  <a:ea typeface="思源黑体" panose="020B0500000000000000" pitchFamily="34" charset="-122"/>
                  <a:cs typeface="+mn-ea"/>
                  <a:sym typeface="+mn-lt"/>
                </a:endParaRPr>
              </a:p>
            </p:txBody>
          </p:sp>
        </p:grpSp>
        <p:sp>
          <p:nvSpPr>
            <p:cNvPr id="17" name="TextBox 16"/>
            <p:cNvSpPr txBox="1"/>
            <p:nvPr>
              <p:custDataLst>
                <p:tags r:id="rId6"/>
              </p:custDataLst>
            </p:nvPr>
          </p:nvSpPr>
          <p:spPr>
            <a:xfrm>
              <a:off x="1955700" y="2206229"/>
              <a:ext cx="3600855" cy="450850"/>
            </a:xfrm>
            <a:prstGeom prst="rect">
              <a:avLst/>
            </a:prstGeom>
            <a:noFill/>
          </p:spPr>
          <p:txBody>
            <a:bodyPr wrap="square" rtlCol="0">
              <a:spAutoFit/>
            </a:bodyPr>
            <a:lstStyle/>
            <a:p>
              <a:pPr>
                <a:lnSpc>
                  <a:spcPct val="130000"/>
                </a:lnSpc>
              </a:pPr>
              <a:r>
                <a:rPr lang="en-US" altLang="zh-CN"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It is the distribution of y.</a:t>
              </a:r>
            </a:p>
          </p:txBody>
        </p:sp>
      </p:grpSp>
      <p:grpSp>
        <p:nvGrpSpPr>
          <p:cNvPr id="21" name="组合 20"/>
          <p:cNvGrpSpPr/>
          <p:nvPr>
            <p:custDataLst>
              <p:tags r:id="rId2"/>
            </p:custDataLst>
          </p:nvPr>
        </p:nvGrpSpPr>
        <p:grpSpPr>
          <a:xfrm>
            <a:off x="6365216" y="5267808"/>
            <a:ext cx="4640580" cy="540000"/>
            <a:chOff x="1361910" y="2154848"/>
            <a:chExt cx="4640580" cy="540000"/>
          </a:xfrm>
        </p:grpSpPr>
        <p:grpSp>
          <p:nvGrpSpPr>
            <p:cNvPr id="22" name="Group 332"/>
            <p:cNvGrpSpPr>
              <a:grpSpLocks noChangeAspect="1"/>
            </p:cNvGrpSpPr>
            <p:nvPr/>
          </p:nvGrpSpPr>
          <p:grpSpPr>
            <a:xfrm>
              <a:off x="1361910" y="2154848"/>
              <a:ext cx="540000" cy="540000"/>
              <a:chOff x="4643438" y="2786064"/>
              <a:chExt cx="288476" cy="288476"/>
            </a:xfrm>
          </p:grpSpPr>
          <p:sp>
            <p:nvSpPr>
              <p:cNvPr id="25" name="Oval 59"/>
              <p:cNvSpPr/>
              <p:nvPr>
                <p:custDataLst>
                  <p:tags r:id="rId4"/>
                </p:custDataLst>
              </p:nvPr>
            </p:nvSpPr>
            <p:spPr>
              <a:xfrm>
                <a:off x="4643438" y="2786064"/>
                <a:ext cx="288476" cy="288476"/>
              </a:xfrm>
              <a:prstGeom prst="ellipse">
                <a:avLst/>
              </a:prstGeom>
              <a:solidFill>
                <a:srgbClr val="A78D6C"/>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solidFill>
                    <a:schemeClr val="bg1">
                      <a:lumMod val="65000"/>
                    </a:schemeClr>
                  </a:solidFill>
                  <a:latin typeface="思源黑体" panose="020B0500000000000000" pitchFamily="34" charset="-122"/>
                  <a:ea typeface="思源黑体" panose="020B0500000000000000" pitchFamily="34" charset="-122"/>
                  <a:cs typeface="+mn-ea"/>
                  <a:sym typeface="+mn-lt"/>
                </a:endParaRPr>
              </a:p>
            </p:txBody>
          </p:sp>
          <p:sp>
            <p:nvSpPr>
              <p:cNvPr id="26" name="Freeform 26"/>
              <p:cNvSpPr/>
              <p:nvPr>
                <p:custDataLst>
                  <p:tags r:id="rId5"/>
                </p:custDataLst>
              </p:nvPr>
            </p:nvSpPr>
            <p:spPr bwMode="auto">
              <a:xfrm>
                <a:off x="4735506" y="2871746"/>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lstStyle/>
              <a:p>
                <a:pPr>
                  <a:lnSpc>
                    <a:spcPct val="130000"/>
                  </a:lnSpc>
                </a:pPr>
                <a:endParaRPr lang="en-US" sz="1400" dirty="0">
                  <a:solidFill>
                    <a:schemeClr val="bg1">
                      <a:lumMod val="65000"/>
                    </a:schemeClr>
                  </a:solidFill>
                  <a:latin typeface="思源黑体" panose="020B0500000000000000" pitchFamily="34" charset="-122"/>
                  <a:ea typeface="思源黑体" panose="020B0500000000000000" pitchFamily="34" charset="-122"/>
                  <a:cs typeface="+mn-ea"/>
                  <a:sym typeface="+mn-lt"/>
                </a:endParaRPr>
              </a:p>
            </p:txBody>
          </p:sp>
        </p:grpSp>
        <p:sp>
          <p:nvSpPr>
            <p:cNvPr id="23" name="TextBox 22"/>
            <p:cNvSpPr txBox="1"/>
            <p:nvPr>
              <p:custDataLst>
                <p:tags r:id="rId3"/>
              </p:custDataLst>
            </p:nvPr>
          </p:nvSpPr>
          <p:spPr>
            <a:xfrm>
              <a:off x="1901660" y="2206283"/>
              <a:ext cx="4100830" cy="450850"/>
            </a:xfrm>
            <a:prstGeom prst="rect">
              <a:avLst/>
            </a:prstGeom>
            <a:noFill/>
          </p:spPr>
          <p:txBody>
            <a:bodyPr wrap="square" rtlCol="0">
              <a:spAutoFit/>
            </a:bodyPr>
            <a:lstStyle/>
            <a:p>
              <a:pPr>
                <a:lnSpc>
                  <a:spcPct val="130000"/>
                </a:lnSpc>
              </a:pPr>
              <a:r>
                <a:rPr lang="en-US" altLang="zh-CN"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Only about 13% people subscribed.</a:t>
              </a:r>
            </a:p>
          </p:txBody>
        </p:sp>
      </p:grpSp>
      <p:sp>
        <p:nvSpPr>
          <p:cNvPr id="29" name="矩形 28"/>
          <p:cNvSpPr/>
          <p:nvPr/>
        </p:nvSpPr>
        <p:spPr>
          <a:xfrm>
            <a:off x="1244421" y="341781"/>
            <a:ext cx="2867228" cy="460375"/>
          </a:xfrm>
          <a:prstGeom prst="rect">
            <a:avLst/>
          </a:prstGeom>
        </p:spPr>
        <p:txBody>
          <a:bodyPr wrap="square">
            <a:spAutoFit/>
          </a:bodyPr>
          <a:lstStyle/>
          <a:p>
            <a:pPr>
              <a:lnSpc>
                <a:spcPct val="120000"/>
              </a:lnSpc>
            </a:pPr>
            <a:r>
              <a:rPr lang="en-US" altLang="zh-CN" sz="2000" b="1"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Exploratory Analysis</a:t>
            </a:r>
          </a:p>
        </p:txBody>
      </p:sp>
      <p:pic>
        <p:nvPicPr>
          <p:cNvPr id="4" name="图片 1"/>
          <p:cNvPicPr>
            <a:picLocks noChangeAspect="1"/>
          </p:cNvPicPr>
          <p:nvPr/>
        </p:nvPicPr>
        <p:blipFill>
          <a:blip r:embed="rId11"/>
          <a:stretch>
            <a:fillRect/>
          </a:stretch>
        </p:blipFill>
        <p:spPr>
          <a:xfrm>
            <a:off x="309880" y="2004695"/>
            <a:ext cx="4883150" cy="2849245"/>
          </a:xfrm>
          <a:prstGeom prst="rect">
            <a:avLst/>
          </a:prstGeom>
          <a:noFill/>
          <a:ln>
            <a:noFill/>
          </a:ln>
        </p:spPr>
      </p:pic>
      <p:pic>
        <p:nvPicPr>
          <p:cNvPr id="2" name="图片 1"/>
          <p:cNvPicPr>
            <a:picLocks noChangeAspect="1"/>
          </p:cNvPicPr>
          <p:nvPr/>
        </p:nvPicPr>
        <p:blipFill>
          <a:blip r:embed="rId12"/>
          <a:stretch>
            <a:fillRect/>
          </a:stretch>
        </p:blipFill>
        <p:spPr>
          <a:xfrm>
            <a:off x="9467850" y="143355"/>
            <a:ext cx="2594309" cy="69542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750"/>
                                        <p:tgtEl>
                                          <p:spTgt spid="7"/>
                                        </p:tgtEl>
                                      </p:cBhvr>
                                    </p:animEffect>
                                  </p:childTnLst>
                                </p:cTn>
                              </p:par>
                            </p:childTnLst>
                          </p:cTn>
                        </p:par>
                        <p:par>
                          <p:cTn id="8" fill="hold">
                            <p:stCondLst>
                              <p:cond delay="1500"/>
                            </p:stCondLst>
                            <p:childTnLst>
                              <p:par>
                                <p:cTn id="9" presetID="2" presetClass="entr" presetSubtype="4"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1+#ppt_h/2"/>
                                          </p:val>
                                        </p:tav>
                                        <p:tav tm="100000">
                                          <p:val>
                                            <p:strVal val="#ppt_y"/>
                                          </p:val>
                                        </p:tav>
                                      </p:tavLst>
                                    </p:anim>
                                  </p:childTnLst>
                                </p:cTn>
                              </p:par>
                            </p:childTnLst>
                          </p:cTn>
                        </p:par>
                        <p:par>
                          <p:cTn id="13" fill="hold">
                            <p:stCondLst>
                              <p:cond delay="2500"/>
                            </p:stCondLst>
                            <p:childTnLst>
                              <p:par>
                                <p:cTn id="14" presetID="42" presetClass="entr" presetSubtype="0"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750"/>
                                        <p:tgtEl>
                                          <p:spTgt spid="15"/>
                                        </p:tgtEl>
                                      </p:cBhvr>
                                    </p:animEffect>
                                    <p:anim calcmode="lin" valueType="num">
                                      <p:cBhvr>
                                        <p:cTn id="17" dur="750" fill="hold"/>
                                        <p:tgtEl>
                                          <p:spTgt spid="15"/>
                                        </p:tgtEl>
                                        <p:attrNameLst>
                                          <p:attrName>ppt_x</p:attrName>
                                        </p:attrNameLst>
                                      </p:cBhvr>
                                      <p:tavLst>
                                        <p:tav tm="0">
                                          <p:val>
                                            <p:strVal val="#ppt_x"/>
                                          </p:val>
                                        </p:tav>
                                        <p:tav tm="100000">
                                          <p:val>
                                            <p:strVal val="#ppt_x"/>
                                          </p:val>
                                        </p:tav>
                                      </p:tavLst>
                                    </p:anim>
                                    <p:anim calcmode="lin" valueType="num">
                                      <p:cBhvr>
                                        <p:cTn id="18" dur="750" fill="hold"/>
                                        <p:tgtEl>
                                          <p:spTgt spid="15"/>
                                        </p:tgtEl>
                                        <p:attrNameLst>
                                          <p:attrName>ppt_y</p:attrName>
                                        </p:attrNameLst>
                                      </p:cBhvr>
                                      <p:tavLst>
                                        <p:tav tm="0">
                                          <p:val>
                                            <p:strVal val="#ppt_y+.1"/>
                                          </p:val>
                                        </p:tav>
                                        <p:tav tm="100000">
                                          <p:val>
                                            <p:strVal val="#ppt_y"/>
                                          </p:val>
                                        </p:tav>
                                      </p:tavLst>
                                    </p:anim>
                                  </p:childTnLst>
                                </p:cTn>
                              </p:par>
                            </p:childTnLst>
                          </p:cTn>
                        </p:par>
                        <p:par>
                          <p:cTn id="19" fill="hold">
                            <p:stCondLst>
                              <p:cond delay="3500"/>
                            </p:stCondLst>
                            <p:childTnLst>
                              <p:par>
                                <p:cTn id="20" presetID="42" presetClass="entr" presetSubtype="0"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750"/>
                                        <p:tgtEl>
                                          <p:spTgt spid="21"/>
                                        </p:tgtEl>
                                      </p:cBhvr>
                                    </p:animEffect>
                                    <p:anim calcmode="lin" valueType="num">
                                      <p:cBhvr>
                                        <p:cTn id="23" dur="750" fill="hold"/>
                                        <p:tgtEl>
                                          <p:spTgt spid="21"/>
                                        </p:tgtEl>
                                        <p:attrNameLst>
                                          <p:attrName>ppt_x</p:attrName>
                                        </p:attrNameLst>
                                      </p:cBhvr>
                                      <p:tavLst>
                                        <p:tav tm="0">
                                          <p:val>
                                            <p:strVal val="#ppt_x"/>
                                          </p:val>
                                        </p:tav>
                                        <p:tav tm="100000">
                                          <p:val>
                                            <p:strVal val="#ppt_x"/>
                                          </p:val>
                                        </p:tav>
                                      </p:tavLst>
                                    </p:anim>
                                    <p:anim calcmode="lin" valueType="num">
                                      <p:cBhvr>
                                        <p:cTn id="24" dur="75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p:cNvSpPr txBox="1"/>
          <p:nvPr/>
        </p:nvSpPr>
        <p:spPr>
          <a:xfrm>
            <a:off x="1836368" y="2265714"/>
            <a:ext cx="8704774" cy="1600200"/>
          </a:xfrm>
          <a:prstGeom prst="rect">
            <a:avLst/>
          </a:prstGeom>
          <a:noFill/>
        </p:spPr>
        <p:txBody>
          <a:bodyPr wrap="square" lIns="0" tIns="0" rIns="0" bIns="0" rtlCol="0">
            <a:spAutoFit/>
          </a:bodyPr>
          <a:lstStyle/>
          <a:p>
            <a:pPr algn="l">
              <a:lnSpc>
                <a:spcPct val="130000"/>
              </a:lnSpc>
            </a:pPr>
            <a:r>
              <a:rPr lang="en-US" altLang="zh-CN" sz="20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The majority of customers are aged between 30 and 60.</a:t>
            </a:r>
          </a:p>
          <a:p>
            <a:pPr algn="l">
              <a:lnSpc>
                <a:spcPct val="130000"/>
              </a:lnSpc>
            </a:pPr>
            <a:endParaRPr lang="en-US" altLang="zh-CN" sz="20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endParaRPr>
          </a:p>
          <a:p>
            <a:pPr algn="l">
              <a:lnSpc>
                <a:spcPct val="130000"/>
              </a:lnSpc>
            </a:pPr>
            <a:r>
              <a:rPr lang="en-US" altLang="zh-CN" sz="20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The median age of the customers in the two subscribe condition is around 40.</a:t>
            </a:r>
            <a:r>
              <a:rPr lang="en-US" altLang="zh-CN" sz="2000" dirty="0">
                <a:solidFill>
                  <a:schemeClr val="tx1"/>
                </a:solidFill>
                <a:latin typeface="思源黑体" panose="020B0500000000000000" pitchFamily="34" charset="-122"/>
                <a:ea typeface="思源黑体" panose="020B0500000000000000" pitchFamily="34" charset="-122"/>
                <a:cs typeface="+mn-ea"/>
                <a:sym typeface="+mn-lt"/>
              </a:rPr>
              <a:t> </a:t>
            </a:r>
          </a:p>
        </p:txBody>
      </p:sp>
      <p:sp>
        <p:nvSpPr>
          <p:cNvPr id="40" name="TextBox 39"/>
          <p:cNvSpPr txBox="1"/>
          <p:nvPr/>
        </p:nvSpPr>
        <p:spPr>
          <a:xfrm>
            <a:off x="3863753" y="1720315"/>
            <a:ext cx="4499421" cy="368935"/>
          </a:xfrm>
          <a:prstGeom prst="rect">
            <a:avLst/>
          </a:prstGeom>
          <a:noFill/>
        </p:spPr>
        <p:txBody>
          <a:bodyPr wrap="square" lIns="0" tIns="0" rIns="0" bIns="0" rtlCol="0">
            <a:spAutoFit/>
          </a:bodyPr>
          <a:lstStyle/>
          <a:p>
            <a:pPr algn="r" eaLnBrk="1" hangingPunct="1"/>
            <a:r>
              <a:rPr lang="en-US" altLang="zh-CN" sz="2400" b="1" dirty="0">
                <a:solidFill>
                  <a:schemeClr val="tx1"/>
                </a:solidFill>
                <a:latin typeface="思源黑体" panose="020B0500000000000000" pitchFamily="34" charset="-122"/>
                <a:ea typeface="思源黑体" panose="020B0500000000000000" pitchFamily="34" charset="-122"/>
                <a:sym typeface="微软雅黑" panose="020B0503020204020204" pitchFamily="34" charset="-122"/>
              </a:rPr>
              <a:t>Distribution of Client Age</a:t>
            </a:r>
            <a:endParaRPr lang="en-US" altLang="zh-CN" sz="2400" b="1" dirty="0">
              <a:solidFill>
                <a:schemeClr val="tx1"/>
              </a:solidFill>
              <a:latin typeface="思源黑体" panose="020B0500000000000000" pitchFamily="34" charset="-122"/>
              <a:ea typeface="思源黑体" panose="020B0500000000000000" pitchFamily="34" charset="-122"/>
              <a:cs typeface="+mn-ea"/>
              <a:sym typeface="微软雅黑" panose="020B0503020204020204" pitchFamily="34" charset="-122"/>
            </a:endParaRPr>
          </a:p>
        </p:txBody>
      </p:sp>
      <p:sp>
        <p:nvSpPr>
          <p:cNvPr id="46" name="Text Placeholder 11"/>
          <p:cNvSpPr txBox="1"/>
          <p:nvPr>
            <p:custDataLst>
              <p:tags r:id="rId1"/>
            </p:custDataLst>
          </p:nvPr>
        </p:nvSpPr>
        <p:spPr>
          <a:xfrm>
            <a:off x="2010189" y="4364148"/>
            <a:ext cx="3100754" cy="4716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30000"/>
              </a:lnSpc>
              <a:spcBef>
                <a:spcPct val="0"/>
              </a:spcBef>
              <a:buNone/>
            </a:pPr>
            <a:r>
              <a:rPr lang="zh-CN" altLang="en-US" sz="2000" dirty="0">
                <a:solidFill>
                  <a:schemeClr val="bg1"/>
                </a:solidFill>
                <a:latin typeface="思源黑体" panose="020B0500000000000000" pitchFamily="34" charset="-122"/>
                <a:ea typeface="思源黑体" panose="020B0500000000000000" pitchFamily="34" charset="-122"/>
                <a:cs typeface="+mn-ea"/>
                <a:sym typeface="+mn-lt"/>
              </a:rPr>
              <a:t>金融股票基金</a:t>
            </a:r>
          </a:p>
        </p:txBody>
      </p:sp>
      <p:sp>
        <p:nvSpPr>
          <p:cNvPr id="47" name="TextBox 46"/>
          <p:cNvSpPr txBox="1"/>
          <p:nvPr>
            <p:custDataLst>
              <p:tags r:id="rId2"/>
            </p:custDataLst>
          </p:nvPr>
        </p:nvSpPr>
        <p:spPr>
          <a:xfrm>
            <a:off x="1982079" y="4876798"/>
            <a:ext cx="3907422" cy="891540"/>
          </a:xfrm>
          <a:prstGeom prst="rect">
            <a:avLst/>
          </a:prstGeom>
          <a:noFill/>
        </p:spPr>
        <p:txBody>
          <a:bodyPr wrap="square" rtlCol="0">
            <a:spAutoFit/>
          </a:bodyPr>
          <a:lstStyle/>
          <a:p>
            <a:pPr>
              <a:lnSpc>
                <a:spcPct val="130000"/>
              </a:lnSpc>
              <a:spcBef>
                <a:spcPct val="0"/>
              </a:spcBef>
            </a:pPr>
            <a:r>
              <a:rPr lang="zh-CN" altLang="en-US" sz="1000" dirty="0">
                <a:solidFill>
                  <a:schemeClr val="bg1"/>
                </a:solidFill>
                <a:latin typeface="思源黑体" panose="020B0500000000000000" pitchFamily="34" charset="-122"/>
                <a:ea typeface="思源黑体" panose="020B0500000000000000" pitchFamily="34" charset="-122"/>
                <a:cs typeface="+mn-ea"/>
                <a:sym typeface="+mn-lt"/>
              </a:rPr>
              <a:t>单击此处编辑您要的内容，建议您在展示时采用微软雅黑字体，本模版所有图形线条及其相应素材均可自由编辑、改色、替换。更多使用说明和作品请详阅模版最末的使用手册。单击此处编辑您要的内容，建议您在展示时采用微软雅黑字体。</a:t>
            </a:r>
            <a:endParaRPr lang="en-US" altLang="zh-CN" sz="1000" dirty="0">
              <a:solidFill>
                <a:schemeClr val="bg1"/>
              </a:solidFill>
              <a:latin typeface="思源黑体" panose="020B0500000000000000" pitchFamily="34" charset="-122"/>
              <a:ea typeface="思源黑体" panose="020B0500000000000000" pitchFamily="34" charset="-122"/>
              <a:cs typeface="+mn-ea"/>
              <a:sym typeface="+mn-lt"/>
            </a:endParaRPr>
          </a:p>
        </p:txBody>
      </p:sp>
      <p:sp>
        <p:nvSpPr>
          <p:cNvPr id="50" name="TextBox 49"/>
          <p:cNvSpPr txBox="1"/>
          <p:nvPr>
            <p:custDataLst>
              <p:tags r:id="rId3"/>
            </p:custDataLst>
          </p:nvPr>
        </p:nvSpPr>
        <p:spPr>
          <a:xfrm>
            <a:off x="6217021" y="4876798"/>
            <a:ext cx="3907422" cy="891540"/>
          </a:xfrm>
          <a:prstGeom prst="rect">
            <a:avLst/>
          </a:prstGeom>
          <a:noFill/>
        </p:spPr>
        <p:txBody>
          <a:bodyPr wrap="square" rtlCol="0">
            <a:spAutoFit/>
          </a:bodyPr>
          <a:lstStyle/>
          <a:p>
            <a:pPr>
              <a:lnSpc>
                <a:spcPct val="130000"/>
              </a:lnSpc>
              <a:spcBef>
                <a:spcPct val="0"/>
              </a:spcBef>
            </a:pPr>
            <a:r>
              <a:rPr lang="zh-CN" altLang="en-US" sz="1000" dirty="0">
                <a:solidFill>
                  <a:schemeClr val="bg1"/>
                </a:solidFill>
                <a:latin typeface="思源黑体" panose="020B0500000000000000" pitchFamily="34" charset="-122"/>
                <a:ea typeface="思源黑体" panose="020B0500000000000000" pitchFamily="34" charset="-122"/>
                <a:cs typeface="+mn-ea"/>
                <a:sym typeface="+mn-lt"/>
              </a:rPr>
              <a:t>单击此处编辑您要的内容，建议您在展示时采用微软雅黑字体，本模版所有图形线条及其相应素材均可自由编辑、改色、替换。更多使用说明和作品请详阅模版最末的使用手册。单击此处编辑您要的内容，建议您在展示时采用微软雅黑字体。</a:t>
            </a:r>
            <a:endParaRPr lang="en-US" altLang="zh-CN" sz="1000" dirty="0">
              <a:solidFill>
                <a:schemeClr val="bg1"/>
              </a:solidFill>
              <a:latin typeface="思源黑体" panose="020B0500000000000000" pitchFamily="34" charset="-122"/>
              <a:ea typeface="思源黑体" panose="020B0500000000000000" pitchFamily="34" charset="-122"/>
              <a:cs typeface="+mn-ea"/>
              <a:sym typeface="+mn-lt"/>
            </a:endParaRPr>
          </a:p>
        </p:txBody>
      </p:sp>
      <p:sp>
        <p:nvSpPr>
          <p:cNvPr id="19" name="文本框 18"/>
          <p:cNvSpPr txBox="1"/>
          <p:nvPr/>
        </p:nvSpPr>
        <p:spPr>
          <a:xfrm>
            <a:off x="1221277" y="165529"/>
            <a:ext cx="184731" cy="598177"/>
          </a:xfrm>
          <a:prstGeom prst="rect">
            <a:avLst/>
          </a:prstGeom>
          <a:noFill/>
        </p:spPr>
        <p:txBody>
          <a:bodyPr wrap="none" rtlCol="0">
            <a:spAutoFit/>
          </a:bodyPr>
          <a:lstStyle/>
          <a:p>
            <a:pPr fontAlgn="auto">
              <a:lnSpc>
                <a:spcPct val="130000"/>
              </a:lnSpc>
              <a:defRPr/>
            </a:pPr>
            <a:endParaRPr lang="zh-CN" altLang="en-US" sz="2800" b="1" dirty="0">
              <a:solidFill>
                <a:srgbClr val="554B4F"/>
              </a:solidFill>
              <a:latin typeface="思源黑体" panose="020B0500000000000000" pitchFamily="34" charset="-122"/>
              <a:ea typeface="思源黑体" panose="020B0500000000000000" pitchFamily="34" charset="-122"/>
              <a:cs typeface="+mn-ea"/>
              <a:sym typeface="+mn-lt"/>
            </a:endParaRPr>
          </a:p>
        </p:txBody>
      </p:sp>
      <p:sp>
        <p:nvSpPr>
          <p:cNvPr id="18" name="矩形 17"/>
          <p:cNvSpPr/>
          <p:nvPr/>
        </p:nvSpPr>
        <p:spPr>
          <a:xfrm>
            <a:off x="1244421" y="341781"/>
            <a:ext cx="2867228" cy="460375"/>
          </a:xfrm>
          <a:prstGeom prst="rect">
            <a:avLst/>
          </a:prstGeom>
        </p:spPr>
        <p:txBody>
          <a:bodyPr wrap="square">
            <a:spAutoFit/>
          </a:bodyPr>
          <a:lstStyle/>
          <a:p>
            <a:pPr>
              <a:lnSpc>
                <a:spcPct val="120000"/>
              </a:lnSpc>
            </a:pPr>
            <a:r>
              <a:rPr lang="en-US" altLang="zh-CN" sz="2000" b="1"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Exploratory Analysis</a:t>
            </a:r>
            <a:endParaRPr lang="zh-CN" altLang="en-US" sz="2000" b="1"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endParaRPr>
          </a:p>
        </p:txBody>
      </p:sp>
      <p:pic>
        <p:nvPicPr>
          <p:cNvPr id="2" name="图片 2"/>
          <p:cNvPicPr>
            <a:picLocks noChangeAspect="1"/>
          </p:cNvPicPr>
          <p:nvPr/>
        </p:nvPicPr>
        <p:blipFill>
          <a:blip r:embed="rId6"/>
          <a:stretch>
            <a:fillRect/>
          </a:stretch>
        </p:blipFill>
        <p:spPr>
          <a:xfrm>
            <a:off x="1497330" y="3865880"/>
            <a:ext cx="4670425" cy="2428240"/>
          </a:xfrm>
          <a:prstGeom prst="rect">
            <a:avLst/>
          </a:prstGeom>
          <a:noFill/>
          <a:ln>
            <a:noFill/>
          </a:ln>
        </p:spPr>
      </p:pic>
      <p:pic>
        <p:nvPicPr>
          <p:cNvPr id="11" name="图片 11"/>
          <p:cNvPicPr>
            <a:picLocks noChangeAspect="1"/>
          </p:cNvPicPr>
          <p:nvPr/>
        </p:nvPicPr>
        <p:blipFill>
          <a:blip r:embed="rId7"/>
          <a:stretch>
            <a:fillRect/>
          </a:stretch>
        </p:blipFill>
        <p:spPr>
          <a:xfrm>
            <a:off x="6204585" y="3865880"/>
            <a:ext cx="4628515" cy="2427605"/>
          </a:xfrm>
          <a:prstGeom prst="rect">
            <a:avLst/>
          </a:prstGeom>
          <a:noFill/>
          <a:ln>
            <a:noFill/>
          </a:ln>
        </p:spPr>
      </p:pic>
      <p:pic>
        <p:nvPicPr>
          <p:cNvPr id="3" name="图片 2"/>
          <p:cNvPicPr>
            <a:picLocks noChangeAspect="1"/>
          </p:cNvPicPr>
          <p:nvPr/>
        </p:nvPicPr>
        <p:blipFill>
          <a:blip r:embed="rId8"/>
          <a:stretch>
            <a:fillRect/>
          </a:stretch>
        </p:blipFill>
        <p:spPr>
          <a:xfrm>
            <a:off x="9467850" y="143355"/>
            <a:ext cx="2594309" cy="69542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300" fill="hold"/>
                                        <p:tgtEl>
                                          <p:spTgt spid="40"/>
                                        </p:tgtEl>
                                        <p:attrNameLst>
                                          <p:attrName>ppt_x</p:attrName>
                                        </p:attrNameLst>
                                      </p:cBhvr>
                                      <p:tavLst>
                                        <p:tav tm="0">
                                          <p:val>
                                            <p:strVal val="1+#ppt_w/2"/>
                                          </p:val>
                                        </p:tav>
                                        <p:tav tm="100000">
                                          <p:val>
                                            <p:strVal val="#ppt_x"/>
                                          </p:val>
                                        </p:tav>
                                      </p:tavLst>
                                    </p:anim>
                                    <p:anim calcmode="lin" valueType="num">
                                      <p:cBhvr additive="base">
                                        <p:cTn id="8" dur="300" fill="hold"/>
                                        <p:tgtEl>
                                          <p:spTgt spid="4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300" fill="hold"/>
                                        <p:tgtEl>
                                          <p:spTgt spid="39"/>
                                        </p:tgtEl>
                                        <p:attrNameLst>
                                          <p:attrName>ppt_x</p:attrName>
                                        </p:attrNameLst>
                                      </p:cBhvr>
                                      <p:tavLst>
                                        <p:tav tm="0">
                                          <p:val>
                                            <p:strVal val="1+#ppt_w/2"/>
                                          </p:val>
                                        </p:tav>
                                        <p:tav tm="100000">
                                          <p:val>
                                            <p:strVal val="#ppt_x"/>
                                          </p:val>
                                        </p:tav>
                                      </p:tavLst>
                                    </p:anim>
                                    <p:anim calcmode="lin" valueType="num">
                                      <p:cBhvr additive="base">
                                        <p:cTn id="13" dur="300" fill="hold"/>
                                        <p:tgtEl>
                                          <p:spTgt spid="3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1000"/>
                                        <p:tgtEl>
                                          <p:spTgt spid="46"/>
                                        </p:tgtEl>
                                      </p:cBhvr>
                                    </p:animEffect>
                                    <p:anim calcmode="lin" valueType="num">
                                      <p:cBhvr>
                                        <p:cTn id="18" dur="1000" fill="hold"/>
                                        <p:tgtEl>
                                          <p:spTgt spid="46"/>
                                        </p:tgtEl>
                                        <p:attrNameLst>
                                          <p:attrName>ppt_x</p:attrName>
                                        </p:attrNameLst>
                                      </p:cBhvr>
                                      <p:tavLst>
                                        <p:tav tm="0">
                                          <p:val>
                                            <p:strVal val="#ppt_x"/>
                                          </p:val>
                                        </p:tav>
                                        <p:tav tm="100000">
                                          <p:val>
                                            <p:strVal val="#ppt_x"/>
                                          </p:val>
                                        </p:tav>
                                      </p:tavLst>
                                    </p:anim>
                                    <p:anim calcmode="lin" valueType="num">
                                      <p:cBhvr>
                                        <p:cTn id="19" dur="1000" fill="hold"/>
                                        <p:tgtEl>
                                          <p:spTgt spid="46"/>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53" presetClass="entr" presetSubtype="16" fill="hold" grpId="0" nodeType="afterEffect">
                                  <p:stCondLst>
                                    <p:cond delay="0"/>
                                  </p:stCondLst>
                                  <p:childTnLst>
                                    <p:set>
                                      <p:cBhvr>
                                        <p:cTn id="22" dur="1" fill="hold">
                                          <p:stCondLst>
                                            <p:cond delay="0"/>
                                          </p:stCondLst>
                                        </p:cTn>
                                        <p:tgtEl>
                                          <p:spTgt spid="47"/>
                                        </p:tgtEl>
                                        <p:attrNameLst>
                                          <p:attrName>style.visibility</p:attrName>
                                        </p:attrNameLst>
                                      </p:cBhvr>
                                      <p:to>
                                        <p:strVal val="visible"/>
                                      </p:to>
                                    </p:set>
                                    <p:anim calcmode="lin" valueType="num">
                                      <p:cBhvr>
                                        <p:cTn id="23" dur="1000" fill="hold"/>
                                        <p:tgtEl>
                                          <p:spTgt spid="47"/>
                                        </p:tgtEl>
                                        <p:attrNameLst>
                                          <p:attrName>ppt_w</p:attrName>
                                        </p:attrNameLst>
                                      </p:cBhvr>
                                      <p:tavLst>
                                        <p:tav tm="0">
                                          <p:val>
                                            <p:fltVal val="0"/>
                                          </p:val>
                                        </p:tav>
                                        <p:tav tm="100000">
                                          <p:val>
                                            <p:strVal val="#ppt_w"/>
                                          </p:val>
                                        </p:tav>
                                      </p:tavLst>
                                    </p:anim>
                                    <p:anim calcmode="lin" valueType="num">
                                      <p:cBhvr>
                                        <p:cTn id="24" dur="1000" fill="hold"/>
                                        <p:tgtEl>
                                          <p:spTgt spid="47"/>
                                        </p:tgtEl>
                                        <p:attrNameLst>
                                          <p:attrName>ppt_h</p:attrName>
                                        </p:attrNameLst>
                                      </p:cBhvr>
                                      <p:tavLst>
                                        <p:tav tm="0">
                                          <p:val>
                                            <p:fltVal val="0"/>
                                          </p:val>
                                        </p:tav>
                                        <p:tav tm="100000">
                                          <p:val>
                                            <p:strVal val="#ppt_h"/>
                                          </p:val>
                                        </p:tav>
                                      </p:tavLst>
                                    </p:anim>
                                    <p:animEffect transition="in" filter="fade">
                                      <p:cBhvr>
                                        <p:cTn id="25" dur="1000"/>
                                        <p:tgtEl>
                                          <p:spTgt spid="47"/>
                                        </p:tgtEl>
                                      </p:cBhvr>
                                    </p:animEffect>
                                  </p:childTnLst>
                                </p:cTn>
                              </p:par>
                            </p:childTnLst>
                          </p:cTn>
                        </p:par>
                        <p:par>
                          <p:cTn id="26" fill="hold">
                            <p:stCondLst>
                              <p:cond delay="3000"/>
                            </p:stCondLst>
                            <p:childTnLst>
                              <p:par>
                                <p:cTn id="27" presetID="53" presetClass="entr" presetSubtype="16" fill="hold" grpId="0" nodeType="afterEffect">
                                  <p:stCondLst>
                                    <p:cond delay="0"/>
                                  </p:stCondLst>
                                  <p:childTnLst>
                                    <p:set>
                                      <p:cBhvr>
                                        <p:cTn id="28" dur="1" fill="hold">
                                          <p:stCondLst>
                                            <p:cond delay="0"/>
                                          </p:stCondLst>
                                        </p:cTn>
                                        <p:tgtEl>
                                          <p:spTgt spid="50"/>
                                        </p:tgtEl>
                                        <p:attrNameLst>
                                          <p:attrName>style.visibility</p:attrName>
                                        </p:attrNameLst>
                                      </p:cBhvr>
                                      <p:to>
                                        <p:strVal val="visible"/>
                                      </p:to>
                                    </p:set>
                                    <p:anim calcmode="lin" valueType="num">
                                      <p:cBhvr>
                                        <p:cTn id="29" dur="1000" fill="hold"/>
                                        <p:tgtEl>
                                          <p:spTgt spid="50"/>
                                        </p:tgtEl>
                                        <p:attrNameLst>
                                          <p:attrName>ppt_w</p:attrName>
                                        </p:attrNameLst>
                                      </p:cBhvr>
                                      <p:tavLst>
                                        <p:tav tm="0">
                                          <p:val>
                                            <p:fltVal val="0"/>
                                          </p:val>
                                        </p:tav>
                                        <p:tav tm="100000">
                                          <p:val>
                                            <p:strVal val="#ppt_w"/>
                                          </p:val>
                                        </p:tav>
                                      </p:tavLst>
                                    </p:anim>
                                    <p:anim calcmode="lin" valueType="num">
                                      <p:cBhvr>
                                        <p:cTn id="30" dur="1000" fill="hold"/>
                                        <p:tgtEl>
                                          <p:spTgt spid="50"/>
                                        </p:tgtEl>
                                        <p:attrNameLst>
                                          <p:attrName>ppt_h</p:attrName>
                                        </p:attrNameLst>
                                      </p:cBhvr>
                                      <p:tavLst>
                                        <p:tav tm="0">
                                          <p:val>
                                            <p:fltVal val="0"/>
                                          </p:val>
                                        </p:tav>
                                        <p:tav tm="100000">
                                          <p:val>
                                            <p:strVal val="#ppt_h"/>
                                          </p:val>
                                        </p:tav>
                                      </p:tavLst>
                                    </p:anim>
                                    <p:animEffect transition="in" filter="fade">
                                      <p:cBhvr>
                                        <p:cTn id="31" dur="1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6" grpId="0"/>
      <p:bldP spid="47" grpId="0"/>
      <p:bldP spid="5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2826974" y="3155552"/>
            <a:ext cx="1293813" cy="369204"/>
          </a:xfrm>
          <a:prstGeom prst="rect">
            <a:avLst/>
          </a:prstGeom>
          <a:noFill/>
        </p:spPr>
        <p:txBody>
          <a:bodyPr>
            <a:spAutoFit/>
          </a:bodyPr>
          <a:lstStyle/>
          <a:p>
            <a:pPr algn="ctr" defTabSz="913765">
              <a:defRPr/>
            </a:pPr>
            <a:r>
              <a:rPr lang="zh-CN" altLang="en-US" sz="1800" dirty="0">
                <a:solidFill>
                  <a:srgbClr val="FFFFFF"/>
                </a:solidFill>
                <a:latin typeface="思源黑体" panose="020B0500000000000000" pitchFamily="34" charset="-122"/>
                <a:ea typeface="思源黑体" panose="020B0500000000000000" pitchFamily="34" charset="-122"/>
              </a:rPr>
              <a:t>计划</a:t>
            </a:r>
          </a:p>
        </p:txBody>
      </p:sp>
      <p:sp>
        <p:nvSpPr>
          <p:cNvPr id="35" name="TextBox 8"/>
          <p:cNvSpPr txBox="1"/>
          <p:nvPr/>
        </p:nvSpPr>
        <p:spPr>
          <a:xfrm>
            <a:off x="7752987" y="3012677"/>
            <a:ext cx="971551" cy="369204"/>
          </a:xfrm>
          <a:prstGeom prst="rect">
            <a:avLst/>
          </a:prstGeom>
          <a:noFill/>
        </p:spPr>
        <p:txBody>
          <a:bodyPr>
            <a:spAutoFit/>
          </a:bodyPr>
          <a:lstStyle>
            <a:defPPr>
              <a:defRPr lang="zh-CN"/>
            </a:defPPr>
            <a:lvl1pPr algn="ctr">
              <a:defRPr sz="1400">
                <a:solidFill>
                  <a:schemeClr val="accent2"/>
                </a:solidFill>
                <a:latin typeface="+mj-ea"/>
                <a:ea typeface="+mj-ea"/>
              </a:defRPr>
            </a:lvl1pPr>
          </a:lstStyle>
          <a:p>
            <a:pPr defTabSz="913765">
              <a:defRPr/>
            </a:pPr>
            <a:r>
              <a:rPr lang="zh-CN" altLang="en-US" sz="1800" dirty="0">
                <a:solidFill>
                  <a:srgbClr val="FFFFFF"/>
                </a:solidFill>
                <a:latin typeface="思源黑体" panose="020B0500000000000000" pitchFamily="34" charset="-122"/>
                <a:ea typeface="思源黑体" panose="020B0500000000000000" pitchFamily="34" charset="-122"/>
              </a:rPr>
              <a:t>实际</a:t>
            </a:r>
          </a:p>
        </p:txBody>
      </p:sp>
      <p:sp>
        <p:nvSpPr>
          <p:cNvPr id="36" name="矩形 35"/>
          <p:cNvSpPr/>
          <p:nvPr/>
        </p:nvSpPr>
        <p:spPr>
          <a:xfrm>
            <a:off x="3035212" y="3500305"/>
            <a:ext cx="894797" cy="584775"/>
          </a:xfrm>
          <a:prstGeom prst="rect">
            <a:avLst/>
          </a:prstGeom>
        </p:spPr>
        <p:txBody>
          <a:bodyPr wrap="none">
            <a:spAutoFit/>
          </a:bodyPr>
          <a:lstStyle/>
          <a:p>
            <a:pPr algn="ctr" defTabSz="913765">
              <a:defRPr/>
            </a:pPr>
            <a:r>
              <a:rPr lang="en-US" altLang="zh-CN" sz="3200" kern="100" dirty="0">
                <a:solidFill>
                  <a:srgbClr val="FFFFFF"/>
                </a:solidFill>
                <a:latin typeface="思源黑体" panose="020B0500000000000000" pitchFamily="34" charset="-122"/>
                <a:ea typeface="思源黑体" panose="020B0500000000000000" pitchFamily="34" charset="-122"/>
                <a:cs typeface="仿宋" panose="02010609060101010101" pitchFamily="49" charset="-122"/>
              </a:rPr>
              <a:t>230</a:t>
            </a:r>
          </a:p>
        </p:txBody>
      </p:sp>
      <p:sp>
        <p:nvSpPr>
          <p:cNvPr id="37" name="矩形 36"/>
          <p:cNvSpPr/>
          <p:nvPr/>
        </p:nvSpPr>
        <p:spPr>
          <a:xfrm>
            <a:off x="3257187" y="4154089"/>
            <a:ext cx="415498" cy="369204"/>
          </a:xfrm>
          <a:prstGeom prst="rect">
            <a:avLst/>
          </a:prstGeom>
        </p:spPr>
        <p:txBody>
          <a:bodyPr wrap="none">
            <a:spAutoFit/>
          </a:bodyPr>
          <a:lstStyle/>
          <a:p>
            <a:pPr defTabSz="913765">
              <a:defRPr/>
            </a:pPr>
            <a:r>
              <a:rPr lang="zh-CN" altLang="en-US" sz="1800" dirty="0">
                <a:solidFill>
                  <a:srgbClr val="FFFFFF"/>
                </a:solidFill>
                <a:latin typeface="思源黑体" panose="020B0500000000000000" pitchFamily="34" charset="-122"/>
                <a:ea typeface="思源黑体" panose="020B0500000000000000" pitchFamily="34" charset="-122"/>
              </a:rPr>
              <a:t>万</a:t>
            </a:r>
          </a:p>
        </p:txBody>
      </p:sp>
      <p:sp>
        <p:nvSpPr>
          <p:cNvPr id="38" name="矩形 37"/>
          <p:cNvSpPr/>
          <p:nvPr/>
        </p:nvSpPr>
        <p:spPr>
          <a:xfrm>
            <a:off x="7645326" y="3476493"/>
            <a:ext cx="1220206" cy="584775"/>
          </a:xfrm>
          <a:prstGeom prst="rect">
            <a:avLst/>
          </a:prstGeom>
        </p:spPr>
        <p:txBody>
          <a:bodyPr wrap="none">
            <a:spAutoFit/>
          </a:bodyPr>
          <a:lstStyle/>
          <a:p>
            <a:pPr algn="ctr" defTabSz="913765">
              <a:defRPr/>
            </a:pPr>
            <a:r>
              <a:rPr lang="en-US" altLang="zh-CN" sz="3200" kern="100" dirty="0">
                <a:solidFill>
                  <a:srgbClr val="FFFFFF"/>
                </a:solidFill>
                <a:latin typeface="思源黑体" panose="020B0500000000000000" pitchFamily="34" charset="-122"/>
                <a:ea typeface="思源黑体" panose="020B0500000000000000" pitchFamily="34" charset="-122"/>
                <a:cs typeface="仿宋" panose="02010609060101010101" pitchFamily="49" charset="-122"/>
              </a:rPr>
              <a:t>240.6</a:t>
            </a:r>
          </a:p>
        </p:txBody>
      </p:sp>
      <p:sp>
        <p:nvSpPr>
          <p:cNvPr id="39" name="矩形 38"/>
          <p:cNvSpPr/>
          <p:nvPr/>
        </p:nvSpPr>
        <p:spPr>
          <a:xfrm>
            <a:off x="8051436" y="4092177"/>
            <a:ext cx="415498" cy="369204"/>
          </a:xfrm>
          <a:prstGeom prst="rect">
            <a:avLst/>
          </a:prstGeom>
        </p:spPr>
        <p:txBody>
          <a:bodyPr wrap="none">
            <a:spAutoFit/>
          </a:bodyPr>
          <a:lstStyle/>
          <a:p>
            <a:pPr defTabSz="913765">
              <a:defRPr/>
            </a:pPr>
            <a:r>
              <a:rPr lang="zh-CN" altLang="en-US" sz="1800" dirty="0">
                <a:solidFill>
                  <a:srgbClr val="FFFFFF"/>
                </a:solidFill>
                <a:latin typeface="思源黑体" panose="020B0500000000000000" pitchFamily="34" charset="-122"/>
                <a:ea typeface="思源黑体" panose="020B0500000000000000" pitchFamily="34" charset="-122"/>
              </a:rPr>
              <a:t>万</a:t>
            </a:r>
          </a:p>
        </p:txBody>
      </p:sp>
      <p:sp>
        <p:nvSpPr>
          <p:cNvPr id="40" name="矩形 39"/>
          <p:cNvSpPr/>
          <p:nvPr/>
        </p:nvSpPr>
        <p:spPr bwMode="auto">
          <a:xfrm>
            <a:off x="1196975" y="4929189"/>
            <a:ext cx="9691688" cy="1271587"/>
          </a:xfrm>
          <a:prstGeom prst="rect">
            <a:avLst/>
          </a:prstGeom>
          <a:noFill/>
          <a:ln w="9525" cap="flat" cmpd="sng" algn="ctr">
            <a:solidFill>
              <a:schemeClr val="tx1">
                <a:lumMod val="50000"/>
                <a:lumOff val="50000"/>
              </a:schemeClr>
            </a:solidFill>
            <a:prstDash val="solid"/>
            <a:round/>
            <a:headEnd type="none" w="med" len="med"/>
            <a:tailEnd type="none" w="med" len="med"/>
          </a:ln>
          <a:effectLst/>
        </p:spPr>
        <p:txBody>
          <a:bodyPr lIns="91392" tIns="45696" rIns="91392" bIns="45696"/>
          <a:lstStyle/>
          <a:p>
            <a:pPr defTabSz="913765">
              <a:defRPr/>
            </a:pPr>
            <a:endParaRPr lang="zh-CN" altLang="en-US" sz="1800" dirty="0">
              <a:solidFill>
                <a:srgbClr val="354A5E"/>
              </a:solidFill>
              <a:latin typeface="思源黑体" panose="020B0500000000000000" pitchFamily="34" charset="-122"/>
              <a:ea typeface="思源黑体" panose="020B0500000000000000" pitchFamily="34" charset="-122"/>
            </a:endParaRPr>
          </a:p>
        </p:txBody>
      </p:sp>
      <p:sp>
        <p:nvSpPr>
          <p:cNvPr id="43" name="矩形 42"/>
          <p:cNvSpPr/>
          <p:nvPr/>
        </p:nvSpPr>
        <p:spPr>
          <a:xfrm>
            <a:off x="1471613" y="4994275"/>
            <a:ext cx="8993187" cy="10604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defTabSz="913765">
              <a:lnSpc>
                <a:spcPct val="150000"/>
              </a:lnSpc>
              <a:defRPr/>
            </a:pPr>
            <a:r>
              <a:rPr lang="en-US" sz="1400" kern="100" dirty="0">
                <a:solidFill>
                  <a:schemeClr val="tx1">
                    <a:lumMod val="50000"/>
                    <a:lumOff val="50000"/>
                  </a:schemeClr>
                </a:solidFill>
                <a:latin typeface="思源黑体" panose="020B0500000000000000" pitchFamily="34" charset="-122"/>
                <a:ea typeface="思源黑体" panose="020B0500000000000000" pitchFamily="34" charset="-122"/>
              </a:rPr>
              <a:t>The main occupations of the customers are blue-collar, management, and technician, mostly belonging to the middle class.</a:t>
            </a:r>
          </a:p>
          <a:p>
            <a:pPr algn="just" defTabSz="913765">
              <a:lnSpc>
                <a:spcPct val="150000"/>
              </a:lnSpc>
              <a:defRPr/>
            </a:pPr>
            <a:r>
              <a:rPr lang="en-US" sz="1400" kern="100" dirty="0">
                <a:solidFill>
                  <a:schemeClr val="tx1">
                    <a:lumMod val="50000"/>
                    <a:lumOff val="50000"/>
                  </a:schemeClr>
                </a:solidFill>
                <a:latin typeface="思源黑体" panose="020B0500000000000000" pitchFamily="34" charset="-122"/>
                <a:ea typeface="思源黑体" panose="020B0500000000000000" pitchFamily="34" charset="-122"/>
              </a:rPr>
              <a:t>Students and retirees have the highest subscription rates.</a:t>
            </a:r>
          </a:p>
        </p:txBody>
      </p:sp>
      <p:sp>
        <p:nvSpPr>
          <p:cNvPr id="18" name="矩形 17"/>
          <p:cNvSpPr/>
          <p:nvPr/>
        </p:nvSpPr>
        <p:spPr>
          <a:xfrm>
            <a:off x="1244421" y="341781"/>
            <a:ext cx="2867228" cy="460375"/>
          </a:xfrm>
          <a:prstGeom prst="rect">
            <a:avLst/>
          </a:prstGeom>
        </p:spPr>
        <p:txBody>
          <a:bodyPr wrap="square">
            <a:spAutoFit/>
          </a:bodyPr>
          <a:lstStyle/>
          <a:p>
            <a:pPr>
              <a:lnSpc>
                <a:spcPct val="120000"/>
              </a:lnSpc>
            </a:pPr>
            <a:r>
              <a:rPr lang="en-US" altLang="zh-CN" sz="2000" b="1"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Exploratory Analysis</a:t>
            </a:r>
            <a:endParaRPr lang="zh-CN" altLang="en-US" sz="2000" b="1"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endParaRPr>
          </a:p>
        </p:txBody>
      </p:sp>
      <p:pic>
        <p:nvPicPr>
          <p:cNvPr id="3" name="图片 3"/>
          <p:cNvPicPr>
            <a:picLocks noChangeAspect="1"/>
          </p:cNvPicPr>
          <p:nvPr/>
        </p:nvPicPr>
        <p:blipFill>
          <a:blip r:embed="rId3"/>
          <a:stretch>
            <a:fillRect/>
          </a:stretch>
        </p:blipFill>
        <p:spPr>
          <a:xfrm>
            <a:off x="491490" y="1710055"/>
            <a:ext cx="5746115" cy="2870835"/>
          </a:xfrm>
          <a:prstGeom prst="rect">
            <a:avLst/>
          </a:prstGeom>
          <a:noFill/>
          <a:ln>
            <a:noFill/>
          </a:ln>
        </p:spPr>
      </p:pic>
      <p:pic>
        <p:nvPicPr>
          <p:cNvPr id="12" name="图片 12"/>
          <p:cNvPicPr>
            <a:picLocks noChangeAspect="1"/>
          </p:cNvPicPr>
          <p:nvPr/>
        </p:nvPicPr>
        <p:blipFill>
          <a:blip r:embed="rId4"/>
          <a:stretch>
            <a:fillRect/>
          </a:stretch>
        </p:blipFill>
        <p:spPr>
          <a:xfrm>
            <a:off x="6237605" y="1742440"/>
            <a:ext cx="5285740" cy="2878455"/>
          </a:xfrm>
          <a:prstGeom prst="rect">
            <a:avLst/>
          </a:prstGeom>
          <a:noFill/>
          <a:ln>
            <a:noFill/>
          </a:ln>
        </p:spPr>
      </p:pic>
      <p:pic>
        <p:nvPicPr>
          <p:cNvPr id="2" name="图片 1"/>
          <p:cNvPicPr>
            <a:picLocks noChangeAspect="1"/>
          </p:cNvPicPr>
          <p:nvPr/>
        </p:nvPicPr>
        <p:blipFill>
          <a:blip r:embed="rId5"/>
          <a:stretch>
            <a:fillRect/>
          </a:stretch>
        </p:blipFill>
        <p:spPr>
          <a:xfrm>
            <a:off x="9467850" y="143355"/>
            <a:ext cx="2594309" cy="69542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1000"/>
                                        <p:tgtEl>
                                          <p:spTgt spid="32"/>
                                        </p:tgtEl>
                                      </p:cBhvr>
                                    </p:animEffect>
                                    <p:anim calcmode="lin" valueType="num">
                                      <p:cBhvr>
                                        <p:cTn id="13" dur="1000" fill="hold"/>
                                        <p:tgtEl>
                                          <p:spTgt spid="32"/>
                                        </p:tgtEl>
                                        <p:attrNameLst>
                                          <p:attrName>ppt_x</p:attrName>
                                        </p:attrNameLst>
                                      </p:cBhvr>
                                      <p:tavLst>
                                        <p:tav tm="0">
                                          <p:val>
                                            <p:strVal val="#ppt_x"/>
                                          </p:val>
                                        </p:tav>
                                        <p:tav tm="100000">
                                          <p:val>
                                            <p:strVal val="#ppt_x"/>
                                          </p:val>
                                        </p:tav>
                                      </p:tavLst>
                                    </p:anim>
                                    <p:anim calcmode="lin" valueType="num">
                                      <p:cBhvr>
                                        <p:cTn id="14" dur="1000" fill="hold"/>
                                        <p:tgtEl>
                                          <p:spTgt spid="3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1000"/>
                                        <p:tgtEl>
                                          <p:spTgt spid="37"/>
                                        </p:tgtEl>
                                      </p:cBhvr>
                                    </p:animEffect>
                                    <p:anim calcmode="lin" valueType="num">
                                      <p:cBhvr>
                                        <p:cTn id="18" dur="1000" fill="hold"/>
                                        <p:tgtEl>
                                          <p:spTgt spid="37"/>
                                        </p:tgtEl>
                                        <p:attrNameLst>
                                          <p:attrName>ppt_x</p:attrName>
                                        </p:attrNameLst>
                                      </p:cBhvr>
                                      <p:tavLst>
                                        <p:tav tm="0">
                                          <p:val>
                                            <p:strVal val="#ppt_x"/>
                                          </p:val>
                                        </p:tav>
                                        <p:tav tm="100000">
                                          <p:val>
                                            <p:strVal val="#ppt_x"/>
                                          </p:val>
                                        </p:tav>
                                      </p:tavLst>
                                    </p:anim>
                                    <p:anim calcmode="lin" valueType="num">
                                      <p:cBhvr>
                                        <p:cTn id="19" dur="1000" fill="hold"/>
                                        <p:tgtEl>
                                          <p:spTgt spid="3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1000"/>
                                        <p:tgtEl>
                                          <p:spTgt spid="35"/>
                                        </p:tgtEl>
                                      </p:cBhvr>
                                    </p:animEffect>
                                    <p:anim calcmode="lin" valueType="num">
                                      <p:cBhvr>
                                        <p:cTn id="23" dur="1000" fill="hold"/>
                                        <p:tgtEl>
                                          <p:spTgt spid="35"/>
                                        </p:tgtEl>
                                        <p:attrNameLst>
                                          <p:attrName>ppt_x</p:attrName>
                                        </p:attrNameLst>
                                      </p:cBhvr>
                                      <p:tavLst>
                                        <p:tav tm="0">
                                          <p:val>
                                            <p:strVal val="#ppt_x"/>
                                          </p:val>
                                        </p:tav>
                                        <p:tav tm="100000">
                                          <p:val>
                                            <p:strVal val="#ppt_x"/>
                                          </p:val>
                                        </p:tav>
                                      </p:tavLst>
                                    </p:anim>
                                    <p:anim calcmode="lin" valueType="num">
                                      <p:cBhvr>
                                        <p:cTn id="24" dur="1000" fill="hold"/>
                                        <p:tgtEl>
                                          <p:spTgt spid="3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1000"/>
                                        <p:tgtEl>
                                          <p:spTgt spid="38"/>
                                        </p:tgtEl>
                                      </p:cBhvr>
                                    </p:animEffect>
                                    <p:anim calcmode="lin" valueType="num">
                                      <p:cBhvr>
                                        <p:cTn id="28" dur="1000" fill="hold"/>
                                        <p:tgtEl>
                                          <p:spTgt spid="38"/>
                                        </p:tgtEl>
                                        <p:attrNameLst>
                                          <p:attrName>ppt_x</p:attrName>
                                        </p:attrNameLst>
                                      </p:cBhvr>
                                      <p:tavLst>
                                        <p:tav tm="0">
                                          <p:val>
                                            <p:strVal val="#ppt_x"/>
                                          </p:val>
                                        </p:tav>
                                        <p:tav tm="100000">
                                          <p:val>
                                            <p:strVal val="#ppt_x"/>
                                          </p:val>
                                        </p:tav>
                                      </p:tavLst>
                                    </p:anim>
                                    <p:anim calcmode="lin" valueType="num">
                                      <p:cBhvr>
                                        <p:cTn id="29" dur="1000" fill="hold"/>
                                        <p:tgtEl>
                                          <p:spTgt spid="3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1000"/>
                                        <p:tgtEl>
                                          <p:spTgt spid="39"/>
                                        </p:tgtEl>
                                      </p:cBhvr>
                                    </p:animEffect>
                                    <p:anim calcmode="lin" valueType="num">
                                      <p:cBhvr>
                                        <p:cTn id="33" dur="1000" fill="hold"/>
                                        <p:tgtEl>
                                          <p:spTgt spid="39"/>
                                        </p:tgtEl>
                                        <p:attrNameLst>
                                          <p:attrName>ppt_x</p:attrName>
                                        </p:attrNameLst>
                                      </p:cBhvr>
                                      <p:tavLst>
                                        <p:tav tm="0">
                                          <p:val>
                                            <p:strVal val="#ppt_x"/>
                                          </p:val>
                                        </p:tav>
                                        <p:tav tm="100000">
                                          <p:val>
                                            <p:strVal val="#ppt_x"/>
                                          </p:val>
                                        </p:tav>
                                      </p:tavLst>
                                    </p:anim>
                                    <p:anim calcmode="lin" valueType="num">
                                      <p:cBhvr>
                                        <p:cTn id="34" dur="1000" fill="hold"/>
                                        <p:tgtEl>
                                          <p:spTgt spid="39"/>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16" presetClass="entr" presetSubtype="37" fill="hold" grpId="0" nodeType="after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barn(outVertical)">
                                      <p:cBhvr>
                                        <p:cTn id="38" dur="500"/>
                                        <p:tgtEl>
                                          <p:spTgt spid="40"/>
                                        </p:tgtEl>
                                      </p:cBhvr>
                                    </p:animEffect>
                                  </p:childTnLst>
                                </p:cTn>
                              </p:par>
                              <p:par>
                                <p:cTn id="39" presetID="16" presetClass="entr" presetSubtype="37"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barn(outVertical)">
                                      <p:cBhvr>
                                        <p:cTn id="4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5" grpId="0"/>
      <p:bldP spid="36" grpId="0"/>
      <p:bldP spid="37" grpId="0"/>
      <p:bldP spid="38" grpId="0"/>
      <p:bldP spid="39" grpId="0"/>
      <p:bldP spid="40" grpId="0" animBg="1"/>
      <p:bldP spid="4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bwMode="auto">
          <a:xfrm>
            <a:off x="1196975" y="4929189"/>
            <a:ext cx="9691688" cy="1271587"/>
          </a:xfrm>
          <a:prstGeom prst="rect">
            <a:avLst/>
          </a:prstGeom>
          <a:noFill/>
          <a:ln w="9525" cap="flat" cmpd="sng" algn="ctr">
            <a:solidFill>
              <a:schemeClr val="tx1">
                <a:lumMod val="50000"/>
                <a:lumOff val="50000"/>
              </a:schemeClr>
            </a:solidFill>
            <a:prstDash val="solid"/>
            <a:round/>
            <a:headEnd type="none" w="med" len="med"/>
            <a:tailEnd type="none" w="med" len="med"/>
          </a:ln>
          <a:effectLst/>
        </p:spPr>
        <p:txBody>
          <a:bodyPr lIns="91392" tIns="45696" rIns="91392" bIns="45696"/>
          <a:lstStyle/>
          <a:p>
            <a:pPr defTabSz="913765">
              <a:defRPr/>
            </a:pPr>
            <a:endParaRPr lang="zh-CN" altLang="en-US" sz="1800" dirty="0">
              <a:solidFill>
                <a:srgbClr val="354A5E"/>
              </a:solidFill>
              <a:latin typeface="思源黑体" panose="020B0500000000000000" pitchFamily="34" charset="-122"/>
              <a:ea typeface="思源黑体" panose="020B0500000000000000" pitchFamily="34" charset="-122"/>
            </a:endParaRPr>
          </a:p>
        </p:txBody>
      </p:sp>
      <p:sp>
        <p:nvSpPr>
          <p:cNvPr id="43" name="矩形 42"/>
          <p:cNvSpPr/>
          <p:nvPr/>
        </p:nvSpPr>
        <p:spPr>
          <a:xfrm>
            <a:off x="1471613" y="4994275"/>
            <a:ext cx="8993187" cy="8299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defTabSz="913765">
              <a:lnSpc>
                <a:spcPct val="150000"/>
              </a:lnSpc>
              <a:defRPr/>
            </a:pPr>
            <a:r>
              <a:rPr lang="en-US" sz="1600" kern="100" dirty="0">
                <a:solidFill>
                  <a:schemeClr val="tx1">
                    <a:lumMod val="50000"/>
                    <a:lumOff val="50000"/>
                  </a:schemeClr>
                </a:solidFill>
                <a:latin typeface="思源黑体" panose="020B0500000000000000" pitchFamily="34" charset="-122"/>
                <a:ea typeface="思源黑体" panose="020B0500000000000000" pitchFamily="34" charset="-122"/>
              </a:rPr>
              <a:t>Among the customers, married people and people who finished secondary school make up the largest proportion respectively.</a:t>
            </a:r>
          </a:p>
        </p:txBody>
      </p:sp>
      <p:sp>
        <p:nvSpPr>
          <p:cNvPr id="18" name="矩形 17"/>
          <p:cNvSpPr/>
          <p:nvPr/>
        </p:nvSpPr>
        <p:spPr>
          <a:xfrm>
            <a:off x="1244421" y="341781"/>
            <a:ext cx="2867228" cy="460375"/>
          </a:xfrm>
          <a:prstGeom prst="rect">
            <a:avLst/>
          </a:prstGeom>
        </p:spPr>
        <p:txBody>
          <a:bodyPr wrap="square">
            <a:spAutoFit/>
          </a:bodyPr>
          <a:lstStyle/>
          <a:p>
            <a:pPr>
              <a:lnSpc>
                <a:spcPct val="120000"/>
              </a:lnSpc>
            </a:pPr>
            <a:r>
              <a:rPr lang="en-US" altLang="zh-CN" sz="2000" b="1"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Exploratory Analysis</a:t>
            </a:r>
            <a:endParaRPr lang="zh-CN" altLang="en-US" sz="2000" b="1"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endParaRPr>
          </a:p>
        </p:txBody>
      </p:sp>
      <p:pic>
        <p:nvPicPr>
          <p:cNvPr id="5" name="图片 5"/>
          <p:cNvPicPr>
            <a:picLocks noChangeAspect="1"/>
          </p:cNvPicPr>
          <p:nvPr/>
        </p:nvPicPr>
        <p:blipFill>
          <a:blip r:embed="rId3"/>
          <a:stretch>
            <a:fillRect/>
          </a:stretch>
        </p:blipFill>
        <p:spPr>
          <a:xfrm>
            <a:off x="1196340" y="1186815"/>
            <a:ext cx="9692640" cy="3552190"/>
          </a:xfrm>
          <a:prstGeom prst="rect">
            <a:avLst/>
          </a:prstGeom>
          <a:noFill/>
          <a:ln>
            <a:noFill/>
          </a:ln>
        </p:spPr>
      </p:pic>
      <p:pic>
        <p:nvPicPr>
          <p:cNvPr id="2" name="图片 1"/>
          <p:cNvPicPr>
            <a:picLocks noChangeAspect="1"/>
          </p:cNvPicPr>
          <p:nvPr/>
        </p:nvPicPr>
        <p:blipFill>
          <a:blip r:embed="rId4"/>
          <a:stretch>
            <a:fillRect/>
          </a:stretch>
        </p:blipFill>
        <p:spPr>
          <a:xfrm>
            <a:off x="9467850" y="143355"/>
            <a:ext cx="2594309" cy="69542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arn(outVertical)">
                                      <p:cBhvr>
                                        <p:cTn id="7" dur="500"/>
                                        <p:tgtEl>
                                          <p:spTgt spid="40"/>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barn(outVertical)">
                                      <p:cBhvr>
                                        <p:cTn id="1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ldLvl="0" animBg="1"/>
      <p:bldP spid="4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组合 73"/>
          <p:cNvGrpSpPr/>
          <p:nvPr>
            <p:custDataLst>
              <p:tags r:id="rId1"/>
            </p:custDataLst>
          </p:nvPr>
        </p:nvGrpSpPr>
        <p:grpSpPr>
          <a:xfrm>
            <a:off x="1664875" y="4787811"/>
            <a:ext cx="3596640" cy="1522115"/>
            <a:chOff x="1664875" y="4651888"/>
            <a:chExt cx="3596640" cy="1522115"/>
          </a:xfrm>
        </p:grpSpPr>
        <p:sp>
          <p:nvSpPr>
            <p:cNvPr id="75" name="矩形 74"/>
            <p:cNvSpPr/>
            <p:nvPr>
              <p:custDataLst>
                <p:tags r:id="rId6"/>
              </p:custDataLst>
            </p:nvPr>
          </p:nvSpPr>
          <p:spPr>
            <a:xfrm>
              <a:off x="1665510" y="5113553"/>
              <a:ext cx="3419354" cy="1060450"/>
            </a:xfrm>
            <a:prstGeom prst="rect">
              <a:avLst/>
            </a:prstGeom>
          </p:spPr>
          <p:txBody>
            <a:bodyPr wrap="square">
              <a:spAutoFit/>
            </a:bodyPr>
            <a:lstStyle/>
            <a:p>
              <a:pPr algn="r">
                <a:lnSpc>
                  <a:spcPct val="150000"/>
                </a:lnSpc>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The number of people with a housing loan and without a housing loan is similar</a:t>
              </a:r>
              <a:r>
                <a:rPr lang="en-US" altLang="zh-CN"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a:t>
              </a:r>
            </a:p>
          </p:txBody>
        </p:sp>
        <p:sp>
          <p:nvSpPr>
            <p:cNvPr id="76" name="矩形 75"/>
            <p:cNvSpPr/>
            <p:nvPr>
              <p:custDataLst>
                <p:tags r:id="rId7"/>
              </p:custDataLst>
            </p:nvPr>
          </p:nvSpPr>
          <p:spPr>
            <a:xfrm>
              <a:off x="1664875" y="4651888"/>
              <a:ext cx="3596640" cy="460375"/>
            </a:xfrm>
            <a:prstGeom prst="rect">
              <a:avLst/>
            </a:prstGeom>
          </p:spPr>
          <p:txBody>
            <a:bodyPr wrap="square">
              <a:spAutoFit/>
            </a:bodyPr>
            <a:lstStyle/>
            <a:p>
              <a:pPr algn="r"/>
              <a:r>
                <a:rPr lang="en-US" altLang="zh-CN" sz="2400" b="1" spc="3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Housing Loan</a:t>
              </a:r>
            </a:p>
          </p:txBody>
        </p:sp>
      </p:grpSp>
      <p:sp>
        <p:nvSpPr>
          <p:cNvPr id="77" name="文本框 76"/>
          <p:cNvSpPr txBox="1">
            <a:spLocks noChangeArrowheads="1"/>
          </p:cNvSpPr>
          <p:nvPr>
            <p:custDataLst>
              <p:tags r:id="rId2"/>
            </p:custDataLst>
          </p:nvPr>
        </p:nvSpPr>
        <p:spPr bwMode="auto">
          <a:xfrm>
            <a:off x="5458240" y="5010462"/>
            <a:ext cx="1411715" cy="755026"/>
          </a:xfrm>
          <a:custGeom>
            <a:avLst/>
            <a:gdLst/>
            <a:ahLst/>
            <a:cxnLst/>
            <a:rect l="l" t="t" r="r" b="b"/>
            <a:pathLst>
              <a:path w="2444584" h="1307434">
                <a:moveTo>
                  <a:pt x="1886628" y="10100"/>
                </a:moveTo>
                <a:cubicBezTo>
                  <a:pt x="2046940" y="10100"/>
                  <a:pt x="2169172" y="39909"/>
                  <a:pt x="2253321" y="99527"/>
                </a:cubicBezTo>
                <a:cubicBezTo>
                  <a:pt x="2337472" y="159145"/>
                  <a:pt x="2387534" y="253992"/>
                  <a:pt x="2403508" y="384067"/>
                </a:cubicBezTo>
                <a:lnTo>
                  <a:pt x="2038098" y="405461"/>
                </a:lnTo>
                <a:cubicBezTo>
                  <a:pt x="2028399" y="348981"/>
                  <a:pt x="2008003" y="307905"/>
                  <a:pt x="1976911" y="282232"/>
                </a:cubicBezTo>
                <a:cubicBezTo>
                  <a:pt x="1945818" y="256559"/>
                  <a:pt x="1902887" y="243722"/>
                  <a:pt x="1848118" y="243722"/>
                </a:cubicBezTo>
                <a:cubicBezTo>
                  <a:pt x="1803048" y="243722"/>
                  <a:pt x="1769103" y="253278"/>
                  <a:pt x="1746283" y="272390"/>
                </a:cubicBezTo>
                <a:cubicBezTo>
                  <a:pt x="1723462" y="291503"/>
                  <a:pt x="1712052" y="314751"/>
                  <a:pt x="1712052" y="342135"/>
                </a:cubicBezTo>
                <a:cubicBezTo>
                  <a:pt x="1712052" y="362103"/>
                  <a:pt x="1721466" y="380074"/>
                  <a:pt x="1740293" y="396048"/>
                </a:cubicBezTo>
                <a:cubicBezTo>
                  <a:pt x="1758549" y="412593"/>
                  <a:pt x="1801907" y="427996"/>
                  <a:pt x="1870368" y="442259"/>
                </a:cubicBezTo>
                <a:cubicBezTo>
                  <a:pt x="2039809" y="478772"/>
                  <a:pt x="2161185" y="515712"/>
                  <a:pt x="2234495" y="553080"/>
                </a:cubicBezTo>
                <a:cubicBezTo>
                  <a:pt x="2307805" y="590449"/>
                  <a:pt x="2361147" y="636802"/>
                  <a:pt x="2394522" y="692142"/>
                </a:cubicBezTo>
                <a:cubicBezTo>
                  <a:pt x="2427897" y="747481"/>
                  <a:pt x="2444584" y="809381"/>
                  <a:pt x="2444584" y="877842"/>
                </a:cubicBezTo>
                <a:cubicBezTo>
                  <a:pt x="2444584" y="958283"/>
                  <a:pt x="2422334" y="1032449"/>
                  <a:pt x="2377835" y="1100340"/>
                </a:cubicBezTo>
                <a:cubicBezTo>
                  <a:pt x="2333335" y="1168230"/>
                  <a:pt x="2271150" y="1219719"/>
                  <a:pt x="2191279" y="1254805"/>
                </a:cubicBezTo>
                <a:cubicBezTo>
                  <a:pt x="2111408" y="1289891"/>
                  <a:pt x="2010713" y="1307434"/>
                  <a:pt x="1889195" y="1307434"/>
                </a:cubicBezTo>
                <a:cubicBezTo>
                  <a:pt x="1675825" y="1307434"/>
                  <a:pt x="1528064" y="1266358"/>
                  <a:pt x="1445910" y="1184205"/>
                </a:cubicBezTo>
                <a:cubicBezTo>
                  <a:pt x="1363757" y="1102051"/>
                  <a:pt x="1317261" y="997649"/>
                  <a:pt x="1306421" y="870996"/>
                </a:cubicBezTo>
                <a:lnTo>
                  <a:pt x="1675255" y="847890"/>
                </a:lnTo>
                <a:cubicBezTo>
                  <a:pt x="1683242" y="907794"/>
                  <a:pt x="1699501" y="953434"/>
                  <a:pt x="1724033" y="984812"/>
                </a:cubicBezTo>
                <a:cubicBezTo>
                  <a:pt x="1763969" y="1035587"/>
                  <a:pt x="1821019" y="1060975"/>
                  <a:pt x="1895185" y="1060975"/>
                </a:cubicBezTo>
                <a:cubicBezTo>
                  <a:pt x="1950525" y="1060975"/>
                  <a:pt x="1993170" y="1047996"/>
                  <a:pt x="2023122" y="1022038"/>
                </a:cubicBezTo>
                <a:cubicBezTo>
                  <a:pt x="2053073" y="996080"/>
                  <a:pt x="2068049" y="965985"/>
                  <a:pt x="2068049" y="931755"/>
                </a:cubicBezTo>
                <a:cubicBezTo>
                  <a:pt x="2068049" y="899236"/>
                  <a:pt x="2053786" y="870140"/>
                  <a:pt x="2025261" y="844467"/>
                </a:cubicBezTo>
                <a:cubicBezTo>
                  <a:pt x="1996736" y="818794"/>
                  <a:pt x="1930557" y="794548"/>
                  <a:pt x="1826724" y="771727"/>
                </a:cubicBezTo>
                <a:cubicBezTo>
                  <a:pt x="1656713" y="733503"/>
                  <a:pt x="1535480" y="682728"/>
                  <a:pt x="1463026" y="619402"/>
                </a:cubicBezTo>
                <a:cubicBezTo>
                  <a:pt x="1390001" y="556076"/>
                  <a:pt x="1353488" y="475349"/>
                  <a:pt x="1353488" y="377221"/>
                </a:cubicBezTo>
                <a:cubicBezTo>
                  <a:pt x="1353488" y="312754"/>
                  <a:pt x="1372172" y="251852"/>
                  <a:pt x="1409541" y="194516"/>
                </a:cubicBezTo>
                <a:cubicBezTo>
                  <a:pt x="1446909" y="137180"/>
                  <a:pt x="1503104" y="92110"/>
                  <a:pt x="1578126" y="59306"/>
                </a:cubicBezTo>
                <a:cubicBezTo>
                  <a:pt x="1653147" y="26502"/>
                  <a:pt x="1755981" y="10100"/>
                  <a:pt x="1886628" y="10100"/>
                </a:cubicBezTo>
                <a:close/>
                <a:moveTo>
                  <a:pt x="0" y="0"/>
                </a:moveTo>
                <a:lnTo>
                  <a:pt x="405243" y="0"/>
                </a:lnTo>
                <a:lnTo>
                  <a:pt x="687604" y="902828"/>
                </a:lnTo>
                <a:lnTo>
                  <a:pt x="966355" y="0"/>
                </a:lnTo>
                <a:lnTo>
                  <a:pt x="1359805" y="0"/>
                </a:lnTo>
                <a:lnTo>
                  <a:pt x="893977" y="1254546"/>
                </a:lnTo>
                <a:lnTo>
                  <a:pt x="473798" y="1254546"/>
                </a:lnTo>
                <a:close/>
              </a:path>
            </a:pathLst>
          </a:custGeom>
          <a:noFill/>
          <a:ln w="19050">
            <a:solidFill>
              <a:srgbClr val="A78D6C"/>
            </a:solidFill>
          </a:ln>
          <a:effectLst/>
        </p:spPr>
        <p:txBody>
          <a:bodyPr rot="0" spcFirstLastPara="0" vertOverflow="overflow" horzOverflow="overflow" vert="horz" wrap="square" lIns="91440" tIns="45720" rIns="91440" bIns="45720" numCol="1" spcCol="0" rtlCol="0" fromWordArt="0" anchor="t" anchorCtr="0" forceAA="0" compatLnSpc="1">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38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endParaRPr>
          </a:p>
        </p:txBody>
      </p:sp>
      <p:grpSp>
        <p:nvGrpSpPr>
          <p:cNvPr id="78" name="组合 77"/>
          <p:cNvGrpSpPr/>
          <p:nvPr>
            <p:custDataLst>
              <p:tags r:id="rId3"/>
            </p:custDataLst>
          </p:nvPr>
        </p:nvGrpSpPr>
        <p:grpSpPr>
          <a:xfrm>
            <a:off x="7243331" y="4787811"/>
            <a:ext cx="3671570" cy="1147329"/>
            <a:chOff x="7243331" y="4651888"/>
            <a:chExt cx="3671570" cy="1147329"/>
          </a:xfrm>
        </p:grpSpPr>
        <p:sp>
          <p:nvSpPr>
            <p:cNvPr id="79" name="矩形 78"/>
            <p:cNvSpPr/>
            <p:nvPr>
              <p:custDataLst>
                <p:tags r:id="rId4"/>
              </p:custDataLst>
            </p:nvPr>
          </p:nvSpPr>
          <p:spPr>
            <a:xfrm>
              <a:off x="7243332" y="5061982"/>
              <a:ext cx="3482334" cy="737235"/>
            </a:xfrm>
            <a:prstGeom prst="rect">
              <a:avLst/>
            </a:prstGeom>
          </p:spPr>
          <p:txBody>
            <a:bodyPr wrap="square">
              <a:spAutoFit/>
            </a:bodyPr>
            <a:lstStyle/>
            <a:p>
              <a:pPr>
                <a:lnSpc>
                  <a:spcPct val="150000"/>
                </a:lnSpc>
              </a:pPr>
              <a:r>
                <a:rPr lang="en-US" altLang="zh-CN"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T</a:t>
              </a: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he majority of people do not have a personal loan.</a:t>
              </a:r>
            </a:p>
          </p:txBody>
        </p:sp>
        <p:sp>
          <p:nvSpPr>
            <p:cNvPr id="80" name="矩形 79"/>
            <p:cNvSpPr/>
            <p:nvPr>
              <p:custDataLst>
                <p:tags r:id="rId5"/>
              </p:custDataLst>
            </p:nvPr>
          </p:nvSpPr>
          <p:spPr>
            <a:xfrm>
              <a:off x="7243331" y="4651888"/>
              <a:ext cx="3671570" cy="460375"/>
            </a:xfrm>
            <a:prstGeom prst="rect">
              <a:avLst/>
            </a:prstGeom>
          </p:spPr>
          <p:txBody>
            <a:bodyPr wrap="square">
              <a:spAutoFit/>
            </a:bodyPr>
            <a:lstStyle/>
            <a:p>
              <a:r>
                <a:rPr lang="en-US" altLang="zh-CN" sz="2400" b="1" spc="3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Personal Loan</a:t>
              </a:r>
            </a:p>
          </p:txBody>
        </p:sp>
      </p:grpSp>
      <p:sp>
        <p:nvSpPr>
          <p:cNvPr id="15" name="矩形 14"/>
          <p:cNvSpPr/>
          <p:nvPr/>
        </p:nvSpPr>
        <p:spPr>
          <a:xfrm>
            <a:off x="1244421" y="341781"/>
            <a:ext cx="2867228" cy="460375"/>
          </a:xfrm>
          <a:prstGeom prst="rect">
            <a:avLst/>
          </a:prstGeom>
        </p:spPr>
        <p:txBody>
          <a:bodyPr wrap="square">
            <a:spAutoFit/>
          </a:bodyPr>
          <a:lstStyle/>
          <a:p>
            <a:pPr>
              <a:lnSpc>
                <a:spcPct val="120000"/>
              </a:lnSpc>
            </a:pPr>
            <a:r>
              <a:rPr lang="en-US" altLang="zh-CN" sz="2000" b="1"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Exploratory Analysis</a:t>
            </a:r>
            <a:endParaRPr lang="zh-CN" altLang="en-US" sz="2000" b="1"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endParaRPr>
          </a:p>
        </p:txBody>
      </p:sp>
      <p:pic>
        <p:nvPicPr>
          <p:cNvPr id="7" name="图片 7"/>
          <p:cNvPicPr>
            <a:picLocks noChangeAspect="1"/>
          </p:cNvPicPr>
          <p:nvPr/>
        </p:nvPicPr>
        <p:blipFill>
          <a:blip r:embed="rId10"/>
          <a:stretch>
            <a:fillRect/>
          </a:stretch>
        </p:blipFill>
        <p:spPr>
          <a:xfrm>
            <a:off x="1122680" y="1090295"/>
            <a:ext cx="9691370" cy="3550285"/>
          </a:xfrm>
          <a:prstGeom prst="rect">
            <a:avLst/>
          </a:prstGeom>
          <a:noFill/>
          <a:ln>
            <a:noFill/>
          </a:ln>
        </p:spPr>
      </p:pic>
      <p:pic>
        <p:nvPicPr>
          <p:cNvPr id="2" name="图片 1"/>
          <p:cNvPicPr>
            <a:picLocks noChangeAspect="1"/>
          </p:cNvPicPr>
          <p:nvPr/>
        </p:nvPicPr>
        <p:blipFill>
          <a:blip r:embed="rId11"/>
          <a:stretch>
            <a:fillRect/>
          </a:stretch>
        </p:blipFill>
        <p:spPr>
          <a:xfrm>
            <a:off x="9467850" y="143355"/>
            <a:ext cx="2594309" cy="69542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 calcmode="lin" valueType="num">
                                      <p:cBhvr>
                                        <p:cTn id="7" dur="500" fill="hold"/>
                                        <p:tgtEl>
                                          <p:spTgt spid="77"/>
                                        </p:tgtEl>
                                        <p:attrNameLst>
                                          <p:attrName>ppt_w</p:attrName>
                                        </p:attrNameLst>
                                      </p:cBhvr>
                                      <p:tavLst>
                                        <p:tav tm="0">
                                          <p:val>
                                            <p:fltVal val="0"/>
                                          </p:val>
                                        </p:tav>
                                        <p:tav tm="100000">
                                          <p:val>
                                            <p:strVal val="#ppt_w"/>
                                          </p:val>
                                        </p:tav>
                                      </p:tavLst>
                                    </p:anim>
                                    <p:anim calcmode="lin" valueType="num">
                                      <p:cBhvr>
                                        <p:cTn id="8" dur="500" fill="hold"/>
                                        <p:tgtEl>
                                          <p:spTgt spid="77"/>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74"/>
                                        </p:tgtEl>
                                        <p:attrNameLst>
                                          <p:attrName>style.visibility</p:attrName>
                                        </p:attrNameLst>
                                      </p:cBhvr>
                                      <p:to>
                                        <p:strVal val="visible"/>
                                      </p:to>
                                    </p:set>
                                    <p:anim calcmode="lin" valueType="num">
                                      <p:cBhvr additive="base">
                                        <p:cTn id="12" dur="1000"/>
                                        <p:tgtEl>
                                          <p:spTgt spid="74"/>
                                        </p:tgtEl>
                                        <p:attrNameLst>
                                          <p:attrName>ppt_x</p:attrName>
                                        </p:attrNameLst>
                                      </p:cBhvr>
                                      <p:tavLst>
                                        <p:tav tm="0">
                                          <p:val>
                                            <p:strVal val="#ppt_x+#ppt_w*1.125000"/>
                                          </p:val>
                                        </p:tav>
                                        <p:tav tm="100000">
                                          <p:val>
                                            <p:strVal val="#ppt_x"/>
                                          </p:val>
                                        </p:tav>
                                      </p:tavLst>
                                    </p:anim>
                                    <p:animEffect transition="in" filter="wipe(left)">
                                      <p:cBhvr>
                                        <p:cTn id="13" dur="1000"/>
                                        <p:tgtEl>
                                          <p:spTgt spid="74"/>
                                        </p:tgtEl>
                                      </p:cBhvr>
                                    </p:animEffect>
                                  </p:childTnLst>
                                </p:cTn>
                              </p:par>
                              <p:par>
                                <p:cTn id="14" presetID="12" presetClass="entr" presetSubtype="8" fill="hold" nodeType="withEffect">
                                  <p:stCondLst>
                                    <p:cond delay="0"/>
                                  </p:stCondLst>
                                  <p:childTnLst>
                                    <p:set>
                                      <p:cBhvr>
                                        <p:cTn id="15" dur="1" fill="hold">
                                          <p:stCondLst>
                                            <p:cond delay="0"/>
                                          </p:stCondLst>
                                        </p:cTn>
                                        <p:tgtEl>
                                          <p:spTgt spid="78"/>
                                        </p:tgtEl>
                                        <p:attrNameLst>
                                          <p:attrName>style.visibility</p:attrName>
                                        </p:attrNameLst>
                                      </p:cBhvr>
                                      <p:to>
                                        <p:strVal val="visible"/>
                                      </p:to>
                                    </p:set>
                                    <p:anim calcmode="lin" valueType="num">
                                      <p:cBhvr additive="base">
                                        <p:cTn id="16" dur="1000"/>
                                        <p:tgtEl>
                                          <p:spTgt spid="78"/>
                                        </p:tgtEl>
                                        <p:attrNameLst>
                                          <p:attrName>ppt_x</p:attrName>
                                        </p:attrNameLst>
                                      </p:cBhvr>
                                      <p:tavLst>
                                        <p:tav tm="0">
                                          <p:val>
                                            <p:strVal val="#ppt_x-#ppt_w*1.125000"/>
                                          </p:val>
                                        </p:tav>
                                        <p:tav tm="100000">
                                          <p:val>
                                            <p:strVal val="#ppt_x"/>
                                          </p:val>
                                        </p:tav>
                                      </p:tavLst>
                                    </p:anim>
                                    <p:animEffect transition="in" filter="wipe(right)">
                                      <p:cBhvr>
                                        <p:cTn id="17" dur="1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bwMode="auto">
          <a:xfrm>
            <a:off x="1196975" y="4929189"/>
            <a:ext cx="9691688" cy="1271587"/>
          </a:xfrm>
          <a:prstGeom prst="rect">
            <a:avLst/>
          </a:prstGeom>
          <a:noFill/>
          <a:ln w="9525" cap="flat" cmpd="sng" algn="ctr">
            <a:solidFill>
              <a:schemeClr val="tx1">
                <a:lumMod val="50000"/>
                <a:lumOff val="50000"/>
              </a:schemeClr>
            </a:solidFill>
            <a:prstDash val="solid"/>
            <a:round/>
            <a:headEnd type="none" w="med" len="med"/>
            <a:tailEnd type="none" w="med" len="med"/>
          </a:ln>
          <a:effectLst/>
        </p:spPr>
        <p:txBody>
          <a:bodyPr lIns="91392" tIns="45696" rIns="91392" bIns="45696"/>
          <a:lstStyle/>
          <a:p>
            <a:pPr defTabSz="913765">
              <a:defRPr/>
            </a:pPr>
            <a:endParaRPr lang="zh-CN" altLang="en-US" sz="1800" dirty="0">
              <a:solidFill>
                <a:srgbClr val="354A5E"/>
              </a:solidFill>
              <a:latin typeface="思源黑体" panose="020B0500000000000000" pitchFamily="34" charset="-122"/>
              <a:ea typeface="思源黑体" panose="020B0500000000000000" pitchFamily="34" charset="-122"/>
            </a:endParaRPr>
          </a:p>
        </p:txBody>
      </p:sp>
      <p:sp>
        <p:nvSpPr>
          <p:cNvPr id="43" name="矩形 42"/>
          <p:cNvSpPr/>
          <p:nvPr/>
        </p:nvSpPr>
        <p:spPr>
          <a:xfrm>
            <a:off x="1471930" y="5149215"/>
            <a:ext cx="8992870" cy="83248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p>
            <a:pPr algn="ctr" defTabSz="913765">
              <a:lnSpc>
                <a:spcPct val="150000"/>
              </a:lnSpc>
              <a:defRPr/>
            </a:pPr>
            <a:r>
              <a:rPr lang="en-US" sz="1600" kern="100" dirty="0">
                <a:solidFill>
                  <a:schemeClr val="tx1">
                    <a:lumMod val="50000"/>
                    <a:lumOff val="50000"/>
                  </a:schemeClr>
                </a:solidFill>
                <a:latin typeface="思源黑体" panose="020B0500000000000000" pitchFamily="34" charset="-122"/>
                <a:ea typeface="思源黑体" panose="020B0500000000000000" pitchFamily="34" charset="-122"/>
              </a:rPr>
              <a:t>Most people have relatively low account balances.</a:t>
            </a:r>
          </a:p>
        </p:txBody>
      </p:sp>
      <p:sp>
        <p:nvSpPr>
          <p:cNvPr id="18" name="矩形 17"/>
          <p:cNvSpPr/>
          <p:nvPr/>
        </p:nvSpPr>
        <p:spPr>
          <a:xfrm>
            <a:off x="1244421" y="341781"/>
            <a:ext cx="2867228" cy="460375"/>
          </a:xfrm>
          <a:prstGeom prst="rect">
            <a:avLst/>
          </a:prstGeom>
        </p:spPr>
        <p:txBody>
          <a:bodyPr wrap="square">
            <a:spAutoFit/>
          </a:bodyPr>
          <a:lstStyle/>
          <a:p>
            <a:pPr>
              <a:lnSpc>
                <a:spcPct val="120000"/>
              </a:lnSpc>
            </a:pPr>
            <a:r>
              <a:rPr lang="en-US" altLang="zh-CN" sz="2000" b="1"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Exploratory Analysis</a:t>
            </a:r>
            <a:endParaRPr lang="zh-CN" altLang="en-US" sz="2000" b="1"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endParaRPr>
          </a:p>
        </p:txBody>
      </p:sp>
      <p:pic>
        <p:nvPicPr>
          <p:cNvPr id="2" name="图片 6"/>
          <p:cNvPicPr>
            <a:picLocks noChangeAspect="1"/>
          </p:cNvPicPr>
          <p:nvPr/>
        </p:nvPicPr>
        <p:blipFill>
          <a:blip r:embed="rId3"/>
          <a:stretch>
            <a:fillRect/>
          </a:stretch>
        </p:blipFill>
        <p:spPr>
          <a:xfrm>
            <a:off x="2776855" y="1181100"/>
            <a:ext cx="6531610" cy="3434715"/>
          </a:xfrm>
          <a:prstGeom prst="rect">
            <a:avLst/>
          </a:prstGeom>
          <a:noFill/>
          <a:ln>
            <a:noFill/>
          </a:ln>
        </p:spPr>
      </p:pic>
      <p:pic>
        <p:nvPicPr>
          <p:cNvPr id="3" name="图片 2"/>
          <p:cNvPicPr>
            <a:picLocks noChangeAspect="1"/>
          </p:cNvPicPr>
          <p:nvPr/>
        </p:nvPicPr>
        <p:blipFill>
          <a:blip r:embed="rId4"/>
          <a:stretch>
            <a:fillRect/>
          </a:stretch>
        </p:blipFill>
        <p:spPr>
          <a:xfrm>
            <a:off x="9467850" y="143355"/>
            <a:ext cx="2594309" cy="69542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arn(outVertical)">
                                      <p:cBhvr>
                                        <p:cTn id="7" dur="500"/>
                                        <p:tgtEl>
                                          <p:spTgt spid="40"/>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barn(outVertical)">
                                      <p:cBhvr>
                                        <p:cTn id="1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ldLvl="0" animBg="1"/>
      <p:bldP spid="4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bwMode="auto">
          <a:xfrm>
            <a:off x="1196975" y="4929189"/>
            <a:ext cx="9691688" cy="1271587"/>
          </a:xfrm>
          <a:prstGeom prst="rect">
            <a:avLst/>
          </a:prstGeom>
          <a:noFill/>
          <a:ln w="9525" cap="flat" cmpd="sng" algn="ctr">
            <a:solidFill>
              <a:schemeClr val="tx1">
                <a:lumMod val="50000"/>
                <a:lumOff val="50000"/>
              </a:schemeClr>
            </a:solidFill>
            <a:prstDash val="solid"/>
            <a:round/>
            <a:headEnd type="none" w="med" len="med"/>
            <a:tailEnd type="none" w="med" len="med"/>
          </a:ln>
          <a:effectLst/>
        </p:spPr>
        <p:txBody>
          <a:bodyPr lIns="91392" tIns="45696" rIns="91392" bIns="45696"/>
          <a:lstStyle/>
          <a:p>
            <a:pPr defTabSz="913765">
              <a:defRPr/>
            </a:pPr>
            <a:endParaRPr lang="zh-CN" altLang="en-US" sz="1800" dirty="0">
              <a:solidFill>
                <a:srgbClr val="354A5E"/>
              </a:solidFill>
              <a:latin typeface="思源黑体" panose="020B0500000000000000" pitchFamily="34" charset="-122"/>
              <a:ea typeface="思源黑体" panose="020B0500000000000000" pitchFamily="34" charset="-122"/>
            </a:endParaRPr>
          </a:p>
        </p:txBody>
      </p:sp>
      <p:sp>
        <p:nvSpPr>
          <p:cNvPr id="43" name="矩形 42"/>
          <p:cNvSpPr/>
          <p:nvPr/>
        </p:nvSpPr>
        <p:spPr>
          <a:xfrm>
            <a:off x="1471930" y="5149215"/>
            <a:ext cx="8992870" cy="83248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p>
            <a:pPr algn="ctr" defTabSz="913765">
              <a:lnSpc>
                <a:spcPct val="150000"/>
              </a:lnSpc>
              <a:defRPr/>
            </a:pPr>
            <a:r>
              <a:rPr lang="en-US" sz="1600" kern="100" dirty="0">
                <a:solidFill>
                  <a:schemeClr val="tx1">
                    <a:lumMod val="50000"/>
                    <a:lumOff val="50000"/>
                  </a:schemeClr>
                </a:solidFill>
                <a:latin typeface="思源黑体" panose="020B0500000000000000" pitchFamily="34" charset="-122"/>
                <a:ea typeface="思源黑体" panose="020B0500000000000000" pitchFamily="34" charset="-122"/>
              </a:rPr>
              <a:t>People who subscribe are more willing to talk through phone.</a:t>
            </a:r>
          </a:p>
        </p:txBody>
      </p:sp>
      <p:sp>
        <p:nvSpPr>
          <p:cNvPr id="18" name="矩形 17"/>
          <p:cNvSpPr/>
          <p:nvPr/>
        </p:nvSpPr>
        <p:spPr>
          <a:xfrm>
            <a:off x="1244421" y="341781"/>
            <a:ext cx="2867228" cy="460375"/>
          </a:xfrm>
          <a:prstGeom prst="rect">
            <a:avLst/>
          </a:prstGeom>
        </p:spPr>
        <p:txBody>
          <a:bodyPr wrap="square">
            <a:spAutoFit/>
          </a:bodyPr>
          <a:lstStyle/>
          <a:p>
            <a:pPr>
              <a:lnSpc>
                <a:spcPct val="120000"/>
              </a:lnSpc>
            </a:pPr>
            <a:r>
              <a:rPr lang="en-US" altLang="zh-CN" sz="2000" b="1"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Exploratory Analysis</a:t>
            </a:r>
            <a:endParaRPr lang="zh-CN" altLang="en-US" sz="2000" b="1"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endParaRPr>
          </a:p>
        </p:txBody>
      </p:sp>
      <p:pic>
        <p:nvPicPr>
          <p:cNvPr id="14" name="图片 14"/>
          <p:cNvPicPr>
            <a:picLocks noChangeAspect="1"/>
          </p:cNvPicPr>
          <p:nvPr/>
        </p:nvPicPr>
        <p:blipFill>
          <a:blip r:embed="rId3"/>
          <a:stretch>
            <a:fillRect/>
          </a:stretch>
        </p:blipFill>
        <p:spPr>
          <a:xfrm>
            <a:off x="2891790" y="1306830"/>
            <a:ext cx="6301740" cy="3337560"/>
          </a:xfrm>
          <a:prstGeom prst="rect">
            <a:avLst/>
          </a:prstGeom>
          <a:noFill/>
          <a:ln>
            <a:noFill/>
          </a:ln>
        </p:spPr>
      </p:pic>
      <p:pic>
        <p:nvPicPr>
          <p:cNvPr id="2" name="图片 1"/>
          <p:cNvPicPr>
            <a:picLocks noChangeAspect="1"/>
          </p:cNvPicPr>
          <p:nvPr/>
        </p:nvPicPr>
        <p:blipFill>
          <a:blip r:embed="rId4"/>
          <a:stretch>
            <a:fillRect/>
          </a:stretch>
        </p:blipFill>
        <p:spPr>
          <a:xfrm>
            <a:off x="9467850" y="143355"/>
            <a:ext cx="2594309" cy="69542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arn(outVertical)">
                                      <p:cBhvr>
                                        <p:cTn id="7" dur="500"/>
                                        <p:tgtEl>
                                          <p:spTgt spid="40"/>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barn(outVertical)">
                                      <p:cBhvr>
                                        <p:cTn id="1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ldLvl="0" animBg="1"/>
      <p:bldP spid="4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bwMode="auto">
          <a:xfrm>
            <a:off x="1196975" y="4929189"/>
            <a:ext cx="9691688" cy="1271587"/>
          </a:xfrm>
          <a:prstGeom prst="rect">
            <a:avLst/>
          </a:prstGeom>
          <a:noFill/>
          <a:ln w="9525" cap="flat" cmpd="sng" algn="ctr">
            <a:solidFill>
              <a:schemeClr val="tx1">
                <a:lumMod val="50000"/>
                <a:lumOff val="50000"/>
              </a:schemeClr>
            </a:solidFill>
            <a:prstDash val="solid"/>
            <a:round/>
            <a:headEnd type="none" w="med" len="med"/>
            <a:tailEnd type="none" w="med" len="med"/>
          </a:ln>
          <a:effectLst/>
        </p:spPr>
        <p:txBody>
          <a:bodyPr lIns="91392" tIns="45696" rIns="91392" bIns="45696"/>
          <a:lstStyle/>
          <a:p>
            <a:pPr defTabSz="913765">
              <a:defRPr/>
            </a:pPr>
            <a:endParaRPr lang="zh-CN" altLang="en-US" sz="1800" dirty="0">
              <a:solidFill>
                <a:srgbClr val="354A5E"/>
              </a:solidFill>
              <a:latin typeface="思源黑体" panose="020B0500000000000000" pitchFamily="34" charset="-122"/>
              <a:ea typeface="思源黑体" panose="020B0500000000000000" pitchFamily="34" charset="-122"/>
            </a:endParaRPr>
          </a:p>
        </p:txBody>
      </p:sp>
      <p:sp>
        <p:nvSpPr>
          <p:cNvPr id="43" name="矩形 42"/>
          <p:cNvSpPr/>
          <p:nvPr/>
        </p:nvSpPr>
        <p:spPr>
          <a:xfrm>
            <a:off x="1471930" y="5149215"/>
            <a:ext cx="8992870" cy="83248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p>
            <a:pPr algn="ctr" defTabSz="913765">
              <a:lnSpc>
                <a:spcPct val="150000"/>
              </a:lnSpc>
              <a:defRPr/>
            </a:pPr>
            <a:r>
              <a:rPr lang="en-US" sz="1600" kern="100" dirty="0">
                <a:solidFill>
                  <a:schemeClr val="tx1">
                    <a:lumMod val="50000"/>
                    <a:lumOff val="50000"/>
                  </a:schemeClr>
                </a:solidFill>
                <a:latin typeface="思源黑体" panose="020B0500000000000000" pitchFamily="34" charset="-122"/>
                <a:ea typeface="思源黑体" panose="020B0500000000000000" pitchFamily="34" charset="-122"/>
              </a:rPr>
              <a:t>Among the customers who subscribed to the service, working customers have longer call durations compared to retired customers and students.</a:t>
            </a:r>
          </a:p>
        </p:txBody>
      </p:sp>
      <p:sp>
        <p:nvSpPr>
          <p:cNvPr id="18" name="矩形 17"/>
          <p:cNvSpPr/>
          <p:nvPr/>
        </p:nvSpPr>
        <p:spPr>
          <a:xfrm>
            <a:off x="1244421" y="341781"/>
            <a:ext cx="2867228" cy="460375"/>
          </a:xfrm>
          <a:prstGeom prst="rect">
            <a:avLst/>
          </a:prstGeom>
        </p:spPr>
        <p:txBody>
          <a:bodyPr wrap="square">
            <a:spAutoFit/>
          </a:bodyPr>
          <a:lstStyle/>
          <a:p>
            <a:pPr>
              <a:lnSpc>
                <a:spcPct val="120000"/>
              </a:lnSpc>
            </a:pPr>
            <a:r>
              <a:rPr lang="en-US" altLang="zh-CN" sz="2000" b="1"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Exploratory Analysis</a:t>
            </a:r>
            <a:endParaRPr lang="zh-CN" altLang="en-US" sz="2000" b="1"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endParaRPr>
          </a:p>
        </p:txBody>
      </p:sp>
      <p:pic>
        <p:nvPicPr>
          <p:cNvPr id="4" name="图片 4"/>
          <p:cNvPicPr>
            <a:picLocks noChangeAspect="1"/>
          </p:cNvPicPr>
          <p:nvPr/>
        </p:nvPicPr>
        <p:blipFill>
          <a:blip r:embed="rId3"/>
          <a:stretch>
            <a:fillRect/>
          </a:stretch>
        </p:blipFill>
        <p:spPr>
          <a:xfrm>
            <a:off x="3217545" y="1114425"/>
            <a:ext cx="5381625" cy="3723005"/>
          </a:xfrm>
          <a:prstGeom prst="rect">
            <a:avLst/>
          </a:prstGeom>
          <a:noFill/>
          <a:ln>
            <a:noFill/>
          </a:ln>
        </p:spPr>
      </p:pic>
      <p:pic>
        <p:nvPicPr>
          <p:cNvPr id="2" name="图片 1"/>
          <p:cNvPicPr>
            <a:picLocks noChangeAspect="1"/>
          </p:cNvPicPr>
          <p:nvPr/>
        </p:nvPicPr>
        <p:blipFill>
          <a:blip r:embed="rId4"/>
          <a:stretch>
            <a:fillRect/>
          </a:stretch>
        </p:blipFill>
        <p:spPr>
          <a:xfrm>
            <a:off x="9467850" y="143355"/>
            <a:ext cx="2594309" cy="69542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arn(outVertical)">
                                      <p:cBhvr>
                                        <p:cTn id="7" dur="500"/>
                                        <p:tgtEl>
                                          <p:spTgt spid="40"/>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barn(outVertical)">
                                      <p:cBhvr>
                                        <p:cTn id="1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ldLvl="0" animBg="1"/>
      <p:bldP spid="4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ectangle 28"/>
          <p:cNvSpPr>
            <a:spLocks noChangeArrowheads="1"/>
          </p:cNvSpPr>
          <p:nvPr>
            <p:custDataLst>
              <p:tags r:id="rId1"/>
            </p:custDataLst>
          </p:nvPr>
        </p:nvSpPr>
        <p:spPr bwMode="auto">
          <a:xfrm>
            <a:off x="4926013" y="4418013"/>
            <a:ext cx="2209800" cy="406400"/>
          </a:xfrm>
          <a:prstGeom prst="rect">
            <a:avLst/>
          </a:prstGeom>
          <a:solidFill>
            <a:schemeClr val="bg1"/>
          </a:solidFill>
          <a:ln w="9525" cap="flat" cmpd="sng" algn="ctr">
            <a:noFill/>
            <a:prstDash val="solid"/>
            <a:round/>
            <a:headEnd type="none" w="med" len="med"/>
            <a:tailEnd type="none" w="med" len="med"/>
          </a:ln>
          <a:effectLst/>
        </p:spPr>
        <p:txBody>
          <a:bodyPr lIns="91404" tIns="45703" rIns="91404" bIns="45703"/>
          <a:lstStyle>
            <a:lvl1pPr>
              <a:defRPr sz="2400" b="1">
                <a:solidFill>
                  <a:schemeClr val="tx1"/>
                </a:solidFill>
                <a:latin typeface="Helvetica-Compressed" pitchFamily="64" charset="0"/>
                <a:ea typeface="MS PGothic" panose="020B0600070205080204" pitchFamily="34" charset="-128"/>
              </a:defRPr>
            </a:lvl1pPr>
            <a:lvl2pPr marL="37931725" indent="-37474525">
              <a:defRPr sz="2400" b="1">
                <a:solidFill>
                  <a:schemeClr val="tx1"/>
                </a:solidFill>
                <a:latin typeface="Helvetica-Compressed" pitchFamily="64" charset="0"/>
                <a:ea typeface="MS PGothic" panose="020B0600070205080204" pitchFamily="34" charset="-128"/>
              </a:defRPr>
            </a:lvl2pPr>
            <a:lvl3pPr>
              <a:defRPr sz="2400" b="1">
                <a:solidFill>
                  <a:schemeClr val="tx1"/>
                </a:solidFill>
                <a:latin typeface="Helvetica-Compressed" pitchFamily="64" charset="0"/>
                <a:ea typeface="MS PGothic" panose="020B0600070205080204" pitchFamily="34" charset="-128"/>
              </a:defRPr>
            </a:lvl3pPr>
            <a:lvl4pPr>
              <a:defRPr sz="2400" b="1">
                <a:solidFill>
                  <a:schemeClr val="tx1"/>
                </a:solidFill>
                <a:latin typeface="Helvetica-Compressed" pitchFamily="64" charset="0"/>
                <a:ea typeface="MS PGothic" panose="020B0600070205080204" pitchFamily="34" charset="-128"/>
              </a:defRPr>
            </a:lvl4pPr>
            <a:lvl5pPr>
              <a:defRPr sz="2400" b="1">
                <a:solidFill>
                  <a:schemeClr val="tx1"/>
                </a:solidFill>
                <a:latin typeface="Helvetica-Compressed" pitchFamily="64" charset="0"/>
                <a:ea typeface="MS PGothic" panose="020B0600070205080204" pitchFamily="34" charset="-128"/>
              </a:defRPr>
            </a:lvl5pPr>
            <a:lvl6pPr marL="457200" eaLnBrk="0" fontAlgn="base" hangingPunct="0">
              <a:spcBef>
                <a:spcPct val="0"/>
              </a:spcBef>
              <a:spcAft>
                <a:spcPct val="0"/>
              </a:spcAft>
              <a:defRPr sz="2400" b="1">
                <a:solidFill>
                  <a:schemeClr val="tx1"/>
                </a:solidFill>
                <a:latin typeface="Helvetica-Compressed" pitchFamily="64" charset="0"/>
                <a:ea typeface="MS PGothic" panose="020B0600070205080204" pitchFamily="34" charset="-128"/>
              </a:defRPr>
            </a:lvl6pPr>
            <a:lvl7pPr marL="914400" eaLnBrk="0" fontAlgn="base" hangingPunct="0">
              <a:spcBef>
                <a:spcPct val="0"/>
              </a:spcBef>
              <a:spcAft>
                <a:spcPct val="0"/>
              </a:spcAft>
              <a:defRPr sz="2400" b="1">
                <a:solidFill>
                  <a:schemeClr val="tx1"/>
                </a:solidFill>
                <a:latin typeface="Helvetica-Compressed" pitchFamily="64" charset="0"/>
                <a:ea typeface="MS PGothic" panose="020B0600070205080204" pitchFamily="34" charset="-128"/>
              </a:defRPr>
            </a:lvl7pPr>
            <a:lvl8pPr marL="1371600" eaLnBrk="0" fontAlgn="base" hangingPunct="0">
              <a:spcBef>
                <a:spcPct val="0"/>
              </a:spcBef>
              <a:spcAft>
                <a:spcPct val="0"/>
              </a:spcAft>
              <a:defRPr sz="2400" b="1">
                <a:solidFill>
                  <a:schemeClr val="tx1"/>
                </a:solidFill>
                <a:latin typeface="Helvetica-Compressed" pitchFamily="64" charset="0"/>
                <a:ea typeface="MS PGothic" panose="020B0600070205080204" pitchFamily="34" charset="-128"/>
              </a:defRPr>
            </a:lvl8pPr>
            <a:lvl9pPr marL="1828800" eaLnBrk="0" fontAlgn="base" hangingPunct="0">
              <a:spcBef>
                <a:spcPct val="0"/>
              </a:spcBef>
              <a:spcAft>
                <a:spcPct val="0"/>
              </a:spcAft>
              <a:defRPr sz="2400" b="1">
                <a:solidFill>
                  <a:schemeClr val="tx1"/>
                </a:solidFill>
                <a:latin typeface="Helvetica-Compressed" pitchFamily="64" charset="0"/>
                <a:ea typeface="MS PGothic" panose="020B0600070205080204" pitchFamily="34" charset="-128"/>
              </a:defRPr>
            </a:lvl9pPr>
          </a:lstStyle>
          <a:p>
            <a:pPr algn="ctr" defTabSz="913765">
              <a:defRPr/>
            </a:pPr>
            <a:endParaRPr lang="nb-NO" altLang="id-ID" sz="2000" b="0" dirty="0">
              <a:solidFill>
                <a:srgbClr val="FFFFFF"/>
              </a:solidFill>
              <a:latin typeface="思源黑体" panose="020B0500000000000000" pitchFamily="34" charset="-122"/>
              <a:ea typeface="思源黑体" panose="020B0500000000000000" pitchFamily="34" charset="-122"/>
            </a:endParaRPr>
          </a:p>
        </p:txBody>
      </p:sp>
      <p:sp>
        <p:nvSpPr>
          <p:cNvPr id="127" name="TextBox 103"/>
          <p:cNvSpPr txBox="1">
            <a:spLocks noChangeAspect="1"/>
          </p:cNvSpPr>
          <p:nvPr>
            <p:custDataLst>
              <p:tags r:id="rId2"/>
            </p:custDataLst>
          </p:nvPr>
        </p:nvSpPr>
        <p:spPr>
          <a:xfrm>
            <a:off x="1797051" y="4692882"/>
            <a:ext cx="1284288" cy="344170"/>
          </a:xfrm>
          <a:prstGeom prst="rect">
            <a:avLst/>
          </a:prstGeom>
          <a:noFill/>
        </p:spPr>
        <p:txBody>
          <a:bodyPr lIns="68529" tIns="34265" rIns="68529" bIns="34265">
            <a:spAutoFit/>
          </a:bodyPr>
          <a:lstStyle/>
          <a:p>
            <a:pPr algn="ctr" defTabSz="913765">
              <a:defRPr/>
            </a:pPr>
            <a:r>
              <a:rPr lang="zh-CN" altLang="en-US" sz="1800" dirty="0">
                <a:solidFill>
                  <a:srgbClr val="FFFFFF"/>
                </a:solidFill>
                <a:latin typeface="思源黑体" panose="020B0500000000000000" pitchFamily="34" charset="-122"/>
                <a:ea typeface="思源黑体" panose="020B0500000000000000" pitchFamily="34" charset="-122"/>
                <a:cs typeface="Arial" panose="020B0604020202020204" pitchFamily="34" charset="0"/>
              </a:rPr>
              <a:t>代理保</a:t>
            </a:r>
            <a:endParaRPr lang="en-US" sz="1800" dirty="0">
              <a:solidFill>
                <a:srgbClr val="FFFFFF"/>
              </a:solidFill>
              <a:latin typeface="思源黑体" panose="020B0500000000000000" pitchFamily="34" charset="-122"/>
              <a:ea typeface="思源黑体" panose="020B0500000000000000" pitchFamily="34" charset="-122"/>
              <a:cs typeface="Arial" panose="020B0604020202020204" pitchFamily="34" charset="0"/>
            </a:endParaRPr>
          </a:p>
        </p:txBody>
      </p:sp>
      <p:sp>
        <p:nvSpPr>
          <p:cNvPr id="148" name="矩形 147"/>
          <p:cNvSpPr/>
          <p:nvPr/>
        </p:nvSpPr>
        <p:spPr>
          <a:xfrm>
            <a:off x="1520891" y="4927602"/>
            <a:ext cx="8991600" cy="119888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indent="382270" algn="just" defTabSz="913765">
              <a:lnSpc>
                <a:spcPct val="150000"/>
              </a:lnSpc>
              <a:defRPr/>
            </a:pPr>
            <a:r>
              <a:rPr sz="1600" kern="100" dirty="0">
                <a:solidFill>
                  <a:schemeClr val="tx1">
                    <a:lumMod val="50000"/>
                    <a:lumOff val="50000"/>
                  </a:schemeClr>
                </a:solidFill>
                <a:latin typeface="思源黑体" panose="020B0500000000000000" pitchFamily="34" charset="-122"/>
                <a:ea typeface="思源黑体" panose="020B0500000000000000" pitchFamily="34" charset="-122"/>
              </a:rPr>
              <a:t>By observing the Distribution of Last Contact Duration, the distributions of Campaign Contacts and Previous Contacts, it is evident that most people are unwilling to spend a significant amount of time on calls.</a:t>
            </a:r>
          </a:p>
        </p:txBody>
      </p:sp>
      <p:sp>
        <p:nvSpPr>
          <p:cNvPr id="29" name="矩形 28"/>
          <p:cNvSpPr/>
          <p:nvPr/>
        </p:nvSpPr>
        <p:spPr>
          <a:xfrm>
            <a:off x="1244421" y="341781"/>
            <a:ext cx="2867228" cy="460375"/>
          </a:xfrm>
          <a:prstGeom prst="rect">
            <a:avLst/>
          </a:prstGeom>
        </p:spPr>
        <p:txBody>
          <a:bodyPr wrap="square">
            <a:spAutoFit/>
          </a:bodyPr>
          <a:lstStyle/>
          <a:p>
            <a:pPr>
              <a:lnSpc>
                <a:spcPct val="120000"/>
              </a:lnSpc>
            </a:pPr>
            <a:r>
              <a:rPr lang="en-US" altLang="zh-CN" sz="2000" b="1"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Exploratory Analysis</a:t>
            </a:r>
            <a:endParaRPr lang="zh-CN" altLang="en-US" sz="2000" b="1"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endParaRPr>
          </a:p>
        </p:txBody>
      </p:sp>
      <p:pic>
        <p:nvPicPr>
          <p:cNvPr id="8" name="图片 8"/>
          <p:cNvPicPr>
            <a:picLocks noChangeAspect="1"/>
          </p:cNvPicPr>
          <p:nvPr/>
        </p:nvPicPr>
        <p:blipFill>
          <a:blip r:embed="rId5"/>
          <a:stretch>
            <a:fillRect/>
          </a:stretch>
        </p:blipFill>
        <p:spPr>
          <a:xfrm>
            <a:off x="224790" y="2027555"/>
            <a:ext cx="4550410" cy="2390775"/>
          </a:xfrm>
          <a:prstGeom prst="rect">
            <a:avLst/>
          </a:prstGeom>
          <a:noFill/>
          <a:ln>
            <a:noFill/>
          </a:ln>
        </p:spPr>
      </p:pic>
      <p:pic>
        <p:nvPicPr>
          <p:cNvPr id="9" name="图片 9"/>
          <p:cNvPicPr>
            <a:picLocks noChangeAspect="1"/>
          </p:cNvPicPr>
          <p:nvPr/>
        </p:nvPicPr>
        <p:blipFill>
          <a:blip r:embed="rId6"/>
          <a:stretch>
            <a:fillRect/>
          </a:stretch>
        </p:blipFill>
        <p:spPr>
          <a:xfrm>
            <a:off x="4926330" y="2027555"/>
            <a:ext cx="6635115" cy="2468880"/>
          </a:xfrm>
          <a:prstGeom prst="rect">
            <a:avLst/>
          </a:prstGeom>
          <a:noFill/>
          <a:ln>
            <a:noFill/>
          </a:ln>
        </p:spPr>
      </p:pic>
      <p:pic>
        <p:nvPicPr>
          <p:cNvPr id="2" name="图片 1"/>
          <p:cNvPicPr>
            <a:picLocks noChangeAspect="1"/>
          </p:cNvPicPr>
          <p:nvPr/>
        </p:nvPicPr>
        <p:blipFill>
          <a:blip r:embed="rId7"/>
          <a:stretch>
            <a:fillRect/>
          </a:stretch>
        </p:blipFill>
        <p:spPr>
          <a:xfrm>
            <a:off x="9467850" y="143355"/>
            <a:ext cx="2594309" cy="69542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wipe(down)">
                                      <p:cBhvr>
                                        <p:cTn id="7" dur="500"/>
                                        <p:tgtEl>
                                          <p:spTgt spid="12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22"/>
                                        </p:tgtEl>
                                        <p:attrNameLst>
                                          <p:attrName>style.visibility</p:attrName>
                                        </p:attrNameLst>
                                      </p:cBhvr>
                                      <p:to>
                                        <p:strVal val="visible"/>
                                      </p:to>
                                    </p:set>
                                    <p:animEffect transition="in" filter="wipe(down)">
                                      <p:cBhvr>
                                        <p:cTn id="11" dur="500"/>
                                        <p:tgtEl>
                                          <p:spTgt spid="122"/>
                                        </p:tgtEl>
                                      </p:cBhvr>
                                    </p:animEffect>
                                  </p:childTnLst>
                                </p:cTn>
                              </p:par>
                              <p:par>
                                <p:cTn id="12" presetID="16" presetClass="entr" presetSubtype="37" fill="hold" grpId="0" nodeType="withEffect">
                                  <p:stCondLst>
                                    <p:cond delay="0"/>
                                  </p:stCondLst>
                                  <p:childTnLst>
                                    <p:set>
                                      <p:cBhvr>
                                        <p:cTn id="13" dur="1" fill="hold">
                                          <p:stCondLst>
                                            <p:cond delay="0"/>
                                          </p:stCondLst>
                                        </p:cTn>
                                        <p:tgtEl>
                                          <p:spTgt spid="148"/>
                                        </p:tgtEl>
                                        <p:attrNameLst>
                                          <p:attrName>style.visibility</p:attrName>
                                        </p:attrNameLst>
                                      </p:cBhvr>
                                      <p:to>
                                        <p:strVal val="visible"/>
                                      </p:to>
                                    </p:set>
                                    <p:animEffect transition="in" filter="barn(outVertical)">
                                      <p:cBhvr>
                                        <p:cTn id="14"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bldLvl="0" animBg="1"/>
      <p:bldP spid="127" grpId="0"/>
      <p:bldP spid="14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ectangle 28"/>
          <p:cNvSpPr>
            <a:spLocks noChangeArrowheads="1"/>
          </p:cNvSpPr>
          <p:nvPr>
            <p:custDataLst>
              <p:tags r:id="rId1"/>
            </p:custDataLst>
          </p:nvPr>
        </p:nvSpPr>
        <p:spPr bwMode="auto">
          <a:xfrm>
            <a:off x="4926013" y="4418013"/>
            <a:ext cx="2209800" cy="406400"/>
          </a:xfrm>
          <a:prstGeom prst="rect">
            <a:avLst/>
          </a:prstGeom>
          <a:solidFill>
            <a:schemeClr val="bg1"/>
          </a:solidFill>
          <a:ln w="9525" cap="flat" cmpd="sng" algn="ctr">
            <a:noFill/>
            <a:prstDash val="solid"/>
            <a:round/>
            <a:headEnd type="none" w="med" len="med"/>
            <a:tailEnd type="none" w="med" len="med"/>
          </a:ln>
          <a:effectLst/>
        </p:spPr>
        <p:txBody>
          <a:bodyPr lIns="91404" tIns="45703" rIns="91404" bIns="45703"/>
          <a:lstStyle>
            <a:lvl1pPr>
              <a:defRPr sz="2400" b="1">
                <a:solidFill>
                  <a:schemeClr val="tx1"/>
                </a:solidFill>
                <a:latin typeface="Helvetica-Compressed" pitchFamily="64" charset="0"/>
                <a:ea typeface="MS PGothic" panose="020B0600070205080204" pitchFamily="34" charset="-128"/>
              </a:defRPr>
            </a:lvl1pPr>
            <a:lvl2pPr marL="37931725" indent="-37474525">
              <a:defRPr sz="2400" b="1">
                <a:solidFill>
                  <a:schemeClr val="tx1"/>
                </a:solidFill>
                <a:latin typeface="Helvetica-Compressed" pitchFamily="64" charset="0"/>
                <a:ea typeface="MS PGothic" panose="020B0600070205080204" pitchFamily="34" charset="-128"/>
              </a:defRPr>
            </a:lvl2pPr>
            <a:lvl3pPr>
              <a:defRPr sz="2400" b="1">
                <a:solidFill>
                  <a:schemeClr val="tx1"/>
                </a:solidFill>
                <a:latin typeface="Helvetica-Compressed" pitchFamily="64" charset="0"/>
                <a:ea typeface="MS PGothic" panose="020B0600070205080204" pitchFamily="34" charset="-128"/>
              </a:defRPr>
            </a:lvl3pPr>
            <a:lvl4pPr>
              <a:defRPr sz="2400" b="1">
                <a:solidFill>
                  <a:schemeClr val="tx1"/>
                </a:solidFill>
                <a:latin typeface="Helvetica-Compressed" pitchFamily="64" charset="0"/>
                <a:ea typeface="MS PGothic" panose="020B0600070205080204" pitchFamily="34" charset="-128"/>
              </a:defRPr>
            </a:lvl4pPr>
            <a:lvl5pPr>
              <a:defRPr sz="2400" b="1">
                <a:solidFill>
                  <a:schemeClr val="tx1"/>
                </a:solidFill>
                <a:latin typeface="Helvetica-Compressed" pitchFamily="64" charset="0"/>
                <a:ea typeface="MS PGothic" panose="020B0600070205080204" pitchFamily="34" charset="-128"/>
              </a:defRPr>
            </a:lvl5pPr>
            <a:lvl6pPr marL="457200" eaLnBrk="0" fontAlgn="base" hangingPunct="0">
              <a:spcBef>
                <a:spcPct val="0"/>
              </a:spcBef>
              <a:spcAft>
                <a:spcPct val="0"/>
              </a:spcAft>
              <a:defRPr sz="2400" b="1">
                <a:solidFill>
                  <a:schemeClr val="tx1"/>
                </a:solidFill>
                <a:latin typeface="Helvetica-Compressed" pitchFamily="64" charset="0"/>
                <a:ea typeface="MS PGothic" panose="020B0600070205080204" pitchFamily="34" charset="-128"/>
              </a:defRPr>
            </a:lvl6pPr>
            <a:lvl7pPr marL="914400" eaLnBrk="0" fontAlgn="base" hangingPunct="0">
              <a:spcBef>
                <a:spcPct val="0"/>
              </a:spcBef>
              <a:spcAft>
                <a:spcPct val="0"/>
              </a:spcAft>
              <a:defRPr sz="2400" b="1">
                <a:solidFill>
                  <a:schemeClr val="tx1"/>
                </a:solidFill>
                <a:latin typeface="Helvetica-Compressed" pitchFamily="64" charset="0"/>
                <a:ea typeface="MS PGothic" panose="020B0600070205080204" pitchFamily="34" charset="-128"/>
              </a:defRPr>
            </a:lvl7pPr>
            <a:lvl8pPr marL="1371600" eaLnBrk="0" fontAlgn="base" hangingPunct="0">
              <a:spcBef>
                <a:spcPct val="0"/>
              </a:spcBef>
              <a:spcAft>
                <a:spcPct val="0"/>
              </a:spcAft>
              <a:defRPr sz="2400" b="1">
                <a:solidFill>
                  <a:schemeClr val="tx1"/>
                </a:solidFill>
                <a:latin typeface="Helvetica-Compressed" pitchFamily="64" charset="0"/>
                <a:ea typeface="MS PGothic" panose="020B0600070205080204" pitchFamily="34" charset="-128"/>
              </a:defRPr>
            </a:lvl8pPr>
            <a:lvl9pPr marL="1828800" eaLnBrk="0" fontAlgn="base" hangingPunct="0">
              <a:spcBef>
                <a:spcPct val="0"/>
              </a:spcBef>
              <a:spcAft>
                <a:spcPct val="0"/>
              </a:spcAft>
              <a:defRPr sz="2400" b="1">
                <a:solidFill>
                  <a:schemeClr val="tx1"/>
                </a:solidFill>
                <a:latin typeface="Helvetica-Compressed" pitchFamily="64" charset="0"/>
                <a:ea typeface="MS PGothic" panose="020B0600070205080204" pitchFamily="34" charset="-128"/>
              </a:defRPr>
            </a:lvl9pPr>
          </a:lstStyle>
          <a:p>
            <a:pPr algn="ctr" defTabSz="913765">
              <a:defRPr/>
            </a:pPr>
            <a:endParaRPr lang="nb-NO" altLang="id-ID" sz="2000" b="0" dirty="0">
              <a:solidFill>
                <a:srgbClr val="FFFFFF"/>
              </a:solidFill>
              <a:latin typeface="思源黑体" panose="020B0500000000000000" pitchFamily="34" charset="-122"/>
              <a:ea typeface="思源黑体" panose="020B0500000000000000" pitchFamily="34" charset="-122"/>
            </a:endParaRPr>
          </a:p>
        </p:txBody>
      </p:sp>
      <p:sp>
        <p:nvSpPr>
          <p:cNvPr id="127" name="TextBox 103"/>
          <p:cNvSpPr txBox="1">
            <a:spLocks noChangeAspect="1"/>
          </p:cNvSpPr>
          <p:nvPr>
            <p:custDataLst>
              <p:tags r:id="rId2"/>
            </p:custDataLst>
          </p:nvPr>
        </p:nvSpPr>
        <p:spPr>
          <a:xfrm>
            <a:off x="1797051" y="4692882"/>
            <a:ext cx="1284288" cy="344170"/>
          </a:xfrm>
          <a:prstGeom prst="rect">
            <a:avLst/>
          </a:prstGeom>
          <a:noFill/>
        </p:spPr>
        <p:txBody>
          <a:bodyPr lIns="68529" tIns="34265" rIns="68529" bIns="34265">
            <a:spAutoFit/>
          </a:bodyPr>
          <a:lstStyle/>
          <a:p>
            <a:pPr algn="ctr" defTabSz="913765">
              <a:defRPr/>
            </a:pPr>
            <a:r>
              <a:rPr lang="zh-CN" altLang="en-US" sz="1800" dirty="0">
                <a:solidFill>
                  <a:srgbClr val="FFFFFF"/>
                </a:solidFill>
                <a:latin typeface="思源黑体" panose="020B0500000000000000" pitchFamily="34" charset="-122"/>
                <a:ea typeface="思源黑体" panose="020B0500000000000000" pitchFamily="34" charset="-122"/>
                <a:cs typeface="Arial" panose="020B0604020202020204" pitchFamily="34" charset="0"/>
              </a:rPr>
              <a:t>代理保</a:t>
            </a:r>
            <a:endParaRPr lang="en-US" sz="1800" dirty="0">
              <a:solidFill>
                <a:srgbClr val="FFFFFF"/>
              </a:solidFill>
              <a:latin typeface="思源黑体" panose="020B0500000000000000" pitchFamily="34" charset="-122"/>
              <a:ea typeface="思源黑体" panose="020B0500000000000000" pitchFamily="34" charset="-122"/>
              <a:cs typeface="Arial" panose="020B0604020202020204" pitchFamily="34" charset="0"/>
            </a:endParaRPr>
          </a:p>
        </p:txBody>
      </p:sp>
      <p:sp>
        <p:nvSpPr>
          <p:cNvPr id="148" name="矩形 147"/>
          <p:cNvSpPr/>
          <p:nvPr/>
        </p:nvSpPr>
        <p:spPr>
          <a:xfrm>
            <a:off x="1520891" y="4927602"/>
            <a:ext cx="8991600" cy="8299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indent="382270" algn="just" defTabSz="913765">
              <a:lnSpc>
                <a:spcPct val="150000"/>
              </a:lnSpc>
              <a:defRPr/>
            </a:pPr>
            <a:r>
              <a:rPr sz="1600" kern="100" dirty="0">
                <a:solidFill>
                  <a:schemeClr val="tx1">
                    <a:lumMod val="50000"/>
                    <a:lumOff val="50000"/>
                  </a:schemeClr>
                </a:solidFill>
                <a:latin typeface="思源黑体" panose="020B0500000000000000" pitchFamily="34" charset="-122"/>
                <a:ea typeface="思源黑体" panose="020B0500000000000000" pitchFamily="34" charset="-122"/>
              </a:rPr>
              <a:t>By observing the Distribution of Contacts by Month, most contacts are concentrated in May, June, July, and August, which are summer months.</a:t>
            </a:r>
          </a:p>
        </p:txBody>
      </p:sp>
      <p:sp>
        <p:nvSpPr>
          <p:cNvPr id="29" name="矩形 28"/>
          <p:cNvSpPr/>
          <p:nvPr/>
        </p:nvSpPr>
        <p:spPr>
          <a:xfrm>
            <a:off x="1244421" y="341781"/>
            <a:ext cx="2867228" cy="460375"/>
          </a:xfrm>
          <a:prstGeom prst="rect">
            <a:avLst/>
          </a:prstGeom>
        </p:spPr>
        <p:txBody>
          <a:bodyPr wrap="square">
            <a:spAutoFit/>
          </a:bodyPr>
          <a:lstStyle/>
          <a:p>
            <a:pPr>
              <a:lnSpc>
                <a:spcPct val="120000"/>
              </a:lnSpc>
            </a:pPr>
            <a:r>
              <a:rPr lang="en-US" altLang="zh-CN" sz="2000" b="1"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Exploratory Analysis</a:t>
            </a:r>
            <a:endParaRPr lang="zh-CN" altLang="en-US" sz="2000" b="1"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endParaRPr>
          </a:p>
        </p:txBody>
      </p:sp>
      <p:pic>
        <p:nvPicPr>
          <p:cNvPr id="10" name="图片 10"/>
          <p:cNvPicPr>
            <a:picLocks noChangeAspect="1"/>
          </p:cNvPicPr>
          <p:nvPr/>
        </p:nvPicPr>
        <p:blipFill>
          <a:blip r:embed="rId5"/>
          <a:stretch>
            <a:fillRect/>
          </a:stretch>
        </p:blipFill>
        <p:spPr>
          <a:xfrm>
            <a:off x="2805430" y="1353185"/>
            <a:ext cx="6581140" cy="3462020"/>
          </a:xfrm>
          <a:prstGeom prst="rect">
            <a:avLst/>
          </a:prstGeom>
          <a:noFill/>
          <a:ln>
            <a:noFill/>
          </a:ln>
        </p:spPr>
      </p:pic>
      <p:pic>
        <p:nvPicPr>
          <p:cNvPr id="2" name="图片 1"/>
          <p:cNvPicPr>
            <a:picLocks noChangeAspect="1"/>
          </p:cNvPicPr>
          <p:nvPr/>
        </p:nvPicPr>
        <p:blipFill>
          <a:blip r:embed="rId6"/>
          <a:stretch>
            <a:fillRect/>
          </a:stretch>
        </p:blipFill>
        <p:spPr>
          <a:xfrm>
            <a:off x="9467850" y="143355"/>
            <a:ext cx="2594309" cy="69542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wipe(down)">
                                      <p:cBhvr>
                                        <p:cTn id="7" dur="500"/>
                                        <p:tgtEl>
                                          <p:spTgt spid="12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22"/>
                                        </p:tgtEl>
                                        <p:attrNameLst>
                                          <p:attrName>style.visibility</p:attrName>
                                        </p:attrNameLst>
                                      </p:cBhvr>
                                      <p:to>
                                        <p:strVal val="visible"/>
                                      </p:to>
                                    </p:set>
                                    <p:animEffect transition="in" filter="wipe(down)">
                                      <p:cBhvr>
                                        <p:cTn id="11" dur="500"/>
                                        <p:tgtEl>
                                          <p:spTgt spid="122"/>
                                        </p:tgtEl>
                                      </p:cBhvr>
                                    </p:animEffect>
                                  </p:childTnLst>
                                </p:cTn>
                              </p:par>
                              <p:par>
                                <p:cTn id="12" presetID="16" presetClass="entr" presetSubtype="37" fill="hold" grpId="0" nodeType="withEffect">
                                  <p:stCondLst>
                                    <p:cond delay="0"/>
                                  </p:stCondLst>
                                  <p:childTnLst>
                                    <p:set>
                                      <p:cBhvr>
                                        <p:cTn id="13" dur="1" fill="hold">
                                          <p:stCondLst>
                                            <p:cond delay="0"/>
                                          </p:stCondLst>
                                        </p:cTn>
                                        <p:tgtEl>
                                          <p:spTgt spid="148"/>
                                        </p:tgtEl>
                                        <p:attrNameLst>
                                          <p:attrName>style.visibility</p:attrName>
                                        </p:attrNameLst>
                                      </p:cBhvr>
                                      <p:to>
                                        <p:strVal val="visible"/>
                                      </p:to>
                                    </p:set>
                                    <p:animEffect transition="in" filter="barn(outVertical)">
                                      <p:cBhvr>
                                        <p:cTn id="14"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bldLvl="0" animBg="1"/>
      <p:bldP spid="127" grpId="0"/>
      <p:bldP spid="14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任意多边形 31"/>
          <p:cNvSpPr/>
          <p:nvPr/>
        </p:nvSpPr>
        <p:spPr>
          <a:xfrm rot="2700000">
            <a:off x="-2211145" y="487381"/>
            <a:ext cx="5887795" cy="5886334"/>
          </a:xfrm>
          <a:custGeom>
            <a:avLst/>
            <a:gdLst>
              <a:gd name="connsiteX0" fmla="*/ 1035536 w 5887795"/>
              <a:gd name="connsiteY0" fmla="*/ 0 h 5886334"/>
              <a:gd name="connsiteX1" fmla="*/ 5128747 w 5887795"/>
              <a:gd name="connsiteY1" fmla="*/ 0 h 5886334"/>
              <a:gd name="connsiteX2" fmla="*/ 5887795 w 5887795"/>
              <a:gd name="connsiteY2" fmla="*/ 759047 h 5886334"/>
              <a:gd name="connsiteX3" fmla="*/ 5887794 w 5887795"/>
              <a:gd name="connsiteY3" fmla="*/ 4849336 h 5886334"/>
              <a:gd name="connsiteX4" fmla="*/ 4850797 w 5887795"/>
              <a:gd name="connsiteY4" fmla="*/ 5886334 h 5886334"/>
              <a:gd name="connsiteX5" fmla="*/ 0 w 5887795"/>
              <a:gd name="connsiteY5" fmla="*/ 1035537 h 5886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7795" h="5886334">
                <a:moveTo>
                  <a:pt x="1035536" y="0"/>
                </a:moveTo>
                <a:lnTo>
                  <a:pt x="5128747" y="0"/>
                </a:lnTo>
                <a:cubicBezTo>
                  <a:pt x="5547958" y="0"/>
                  <a:pt x="5887794" y="339837"/>
                  <a:pt x="5887795" y="759047"/>
                </a:cubicBezTo>
                <a:lnTo>
                  <a:pt x="5887794" y="4849336"/>
                </a:lnTo>
                <a:lnTo>
                  <a:pt x="4850797" y="5886334"/>
                </a:lnTo>
                <a:lnTo>
                  <a:pt x="0" y="1035537"/>
                </a:lnTo>
                <a:close/>
              </a:path>
            </a:pathLst>
          </a:custGeom>
          <a:solidFill>
            <a:srgbClr val="1C2632"/>
          </a:solidFill>
          <a:ln>
            <a:noFill/>
          </a:ln>
          <a:effectLst>
            <a:outerShdw blurRad="190500"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sp>
        <p:nvSpPr>
          <p:cNvPr id="38" name="任意多边形 37"/>
          <p:cNvSpPr/>
          <p:nvPr/>
        </p:nvSpPr>
        <p:spPr>
          <a:xfrm>
            <a:off x="1834032" y="4541438"/>
            <a:ext cx="2337918" cy="2330631"/>
          </a:xfrm>
          <a:custGeom>
            <a:avLst/>
            <a:gdLst>
              <a:gd name="connsiteX0" fmla="*/ 2331843 w 2337918"/>
              <a:gd name="connsiteY0" fmla="*/ 0 h 2330631"/>
              <a:gd name="connsiteX1" fmla="*/ 2337918 w 2337918"/>
              <a:gd name="connsiteY1" fmla="*/ 0 h 2330631"/>
              <a:gd name="connsiteX2" fmla="*/ 2337918 w 2337918"/>
              <a:gd name="connsiteY2" fmla="*/ 685129 h 2330631"/>
              <a:gd name="connsiteX3" fmla="*/ 691560 w 2337918"/>
              <a:gd name="connsiteY3" fmla="*/ 2330631 h 2330631"/>
              <a:gd name="connsiteX4" fmla="*/ 0 w 2337918"/>
              <a:gd name="connsiteY4" fmla="*/ 2330631 h 2330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7918" h="2330631">
                <a:moveTo>
                  <a:pt x="2331843" y="0"/>
                </a:moveTo>
                <a:lnTo>
                  <a:pt x="2337918" y="0"/>
                </a:lnTo>
                <a:lnTo>
                  <a:pt x="2337918" y="685129"/>
                </a:lnTo>
                <a:lnTo>
                  <a:pt x="691560" y="2330631"/>
                </a:lnTo>
                <a:lnTo>
                  <a:pt x="0" y="2330631"/>
                </a:lnTo>
                <a:close/>
              </a:path>
            </a:pathLst>
          </a:custGeom>
          <a:solidFill>
            <a:srgbClr val="A78D6C"/>
          </a:solidFill>
          <a:ln>
            <a:noFill/>
          </a:ln>
          <a:effectLst>
            <a:outerShdw blurRad="190500"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sp>
        <p:nvSpPr>
          <p:cNvPr id="3" name="TextBox 79"/>
          <p:cNvSpPr txBox="1"/>
          <p:nvPr/>
        </p:nvSpPr>
        <p:spPr>
          <a:xfrm>
            <a:off x="947606" y="3017411"/>
            <a:ext cx="3570208" cy="830997"/>
          </a:xfrm>
          <a:prstGeom prst="rect">
            <a:avLst/>
          </a:prstGeom>
          <a:noFill/>
        </p:spPr>
        <p:txBody>
          <a:bodyPr wrap="none" rtlCol="0">
            <a:spAutoFit/>
          </a:bodyPr>
          <a:lstStyle/>
          <a:p>
            <a:r>
              <a:rPr lang="en-US" altLang="zh-CN" sz="4800" dirty="0">
                <a:solidFill>
                  <a:schemeClr val="bg1"/>
                </a:solidFill>
                <a:latin typeface="Arial" panose="020B0604020202020204" pitchFamily="34" charset="0"/>
                <a:ea typeface="思源黑体" panose="020B0500000000000000" pitchFamily="34" charset="-122"/>
              </a:rPr>
              <a:t>CONTENTS</a:t>
            </a:r>
            <a:endParaRPr lang="zh-CN" altLang="en-US" sz="4800" dirty="0">
              <a:solidFill>
                <a:schemeClr val="bg1"/>
              </a:solidFill>
              <a:latin typeface="Arial" panose="020B0604020202020204" pitchFamily="34" charset="0"/>
              <a:ea typeface="思源黑体" panose="020B0500000000000000" pitchFamily="34" charset="-122"/>
            </a:endParaRPr>
          </a:p>
        </p:txBody>
      </p:sp>
      <p:sp>
        <p:nvSpPr>
          <p:cNvPr id="49" name="椭圆 48"/>
          <p:cNvSpPr/>
          <p:nvPr/>
        </p:nvSpPr>
        <p:spPr>
          <a:xfrm>
            <a:off x="-2448268" y="844460"/>
            <a:ext cx="5081380" cy="5081380"/>
          </a:xfrm>
          <a:prstGeom prst="ellipse">
            <a:avLst/>
          </a:prstGeom>
          <a:noFill/>
          <a:ln w="317500">
            <a:solidFill>
              <a:srgbClr val="A78D6C">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grpSp>
        <p:nvGrpSpPr>
          <p:cNvPr id="11" name="组合 10"/>
          <p:cNvGrpSpPr/>
          <p:nvPr/>
        </p:nvGrpSpPr>
        <p:grpSpPr>
          <a:xfrm>
            <a:off x="6053630" y="182529"/>
            <a:ext cx="5908214" cy="879361"/>
            <a:chOff x="6193886" y="1323574"/>
            <a:chExt cx="5908214" cy="879361"/>
          </a:xfrm>
        </p:grpSpPr>
        <p:grpSp>
          <p:nvGrpSpPr>
            <p:cNvPr id="12" name="组合 11"/>
            <p:cNvGrpSpPr/>
            <p:nvPr/>
          </p:nvGrpSpPr>
          <p:grpSpPr>
            <a:xfrm>
              <a:off x="6193886" y="1323574"/>
              <a:ext cx="5908214" cy="879361"/>
              <a:chOff x="6786893" y="1305683"/>
              <a:chExt cx="5908214" cy="879361"/>
            </a:xfrm>
          </p:grpSpPr>
          <p:sp>
            <p:nvSpPr>
              <p:cNvPr id="8" name="文本框 7"/>
              <p:cNvSpPr txBox="1"/>
              <p:nvPr/>
            </p:nvSpPr>
            <p:spPr>
              <a:xfrm>
                <a:off x="7977562" y="1305683"/>
                <a:ext cx="4717545" cy="662554"/>
              </a:xfrm>
              <a:prstGeom prst="rect">
                <a:avLst/>
              </a:prstGeom>
              <a:noFill/>
            </p:spPr>
            <p:txBody>
              <a:bodyPr wrap="square" lIns="91440" tIns="45720" rIns="91440" bIns="45720" rtlCol="0">
                <a:spAutoFit/>
              </a:bodyPr>
              <a:lstStyle/>
              <a:p>
                <a:pPr marL="0" lvl="1">
                  <a:lnSpc>
                    <a:spcPct val="150000"/>
                  </a:lnSpc>
                </a:pPr>
                <a:r>
                  <a:rPr lang="en-US" altLang="zh-CN" sz="2800" dirty="0">
                    <a:solidFill>
                      <a:schemeClr val="tx1">
                        <a:lumMod val="85000"/>
                        <a:lumOff val="15000"/>
                      </a:schemeClr>
                    </a:solidFill>
                    <a:effectLst>
                      <a:outerShdw blurRad="25400" dist="25400" dir="2700000" algn="tl">
                        <a:srgbClr val="000000">
                          <a:alpha val="25000"/>
                        </a:srgbClr>
                      </a:outerShdw>
                    </a:effectLst>
                    <a:latin typeface="Arial" panose="020B0604020202020204" pitchFamily="34" charset="0"/>
                    <a:ea typeface="思源黑体" panose="020B0500000000000000" pitchFamily="34" charset="-122"/>
                  </a:rPr>
                  <a:t>Problem Statement</a:t>
                </a:r>
                <a:endParaRPr lang="zh-CN" altLang="en-US" sz="3200" dirty="0">
                  <a:solidFill>
                    <a:schemeClr val="tx1">
                      <a:lumMod val="85000"/>
                      <a:lumOff val="15000"/>
                    </a:schemeClr>
                  </a:solidFill>
                  <a:effectLst>
                    <a:outerShdw blurRad="25400" dist="25400" dir="2700000" algn="tl">
                      <a:srgbClr val="000000">
                        <a:alpha val="25000"/>
                      </a:srgbClr>
                    </a:outerShdw>
                  </a:effectLst>
                  <a:latin typeface="Arial" panose="020B0604020202020204" pitchFamily="34" charset="0"/>
                  <a:ea typeface="思源黑体" panose="020B0500000000000000" pitchFamily="34" charset="-122"/>
                </a:endParaRPr>
              </a:p>
            </p:txBody>
          </p:sp>
          <p:sp>
            <p:nvSpPr>
              <p:cNvPr id="66" name="文本框 65"/>
              <p:cNvSpPr txBox="1"/>
              <p:nvPr/>
            </p:nvSpPr>
            <p:spPr>
              <a:xfrm>
                <a:off x="6786893" y="1354047"/>
                <a:ext cx="1039067" cy="830997"/>
              </a:xfrm>
              <a:prstGeom prst="rect">
                <a:avLst/>
              </a:prstGeom>
              <a:noFill/>
            </p:spPr>
            <p:txBody>
              <a:bodyPr wrap="none" rtlCol="0">
                <a:spAutoFit/>
              </a:bodyPr>
              <a:lstStyle/>
              <a:p>
                <a:r>
                  <a:rPr lang="en-US" altLang="zh-CN" sz="4800" dirty="0">
                    <a:solidFill>
                      <a:srgbClr val="A78D6C"/>
                    </a:solidFill>
                    <a:effectLst>
                      <a:outerShdw blurRad="25400" dist="25400" dir="2700000" algn="tl">
                        <a:srgbClr val="000000">
                          <a:alpha val="25000"/>
                        </a:srgbClr>
                      </a:outerShdw>
                    </a:effectLst>
                    <a:latin typeface="Arial" panose="020B0604020202020204" pitchFamily="34" charset="0"/>
                    <a:ea typeface="思源黑体" panose="020B0500000000000000" pitchFamily="34" charset="-122"/>
                  </a:rPr>
                  <a:t>01.</a:t>
                </a:r>
                <a:endParaRPr lang="zh-CN" altLang="en-US" sz="4800" dirty="0">
                  <a:solidFill>
                    <a:srgbClr val="A78D6C"/>
                  </a:solidFill>
                  <a:effectLst>
                    <a:outerShdw blurRad="25400" dist="25400" dir="2700000" algn="tl">
                      <a:srgbClr val="000000">
                        <a:alpha val="25000"/>
                      </a:srgbClr>
                    </a:outerShdw>
                  </a:effectLst>
                  <a:latin typeface="Arial" panose="020B0604020202020204" pitchFamily="34" charset="0"/>
                  <a:ea typeface="思源黑体" panose="020B0500000000000000" pitchFamily="34" charset="-122"/>
                </a:endParaRPr>
              </a:p>
            </p:txBody>
          </p:sp>
        </p:grpSp>
        <p:sp>
          <p:nvSpPr>
            <p:cNvPr id="7" name="矩形 6"/>
            <p:cNvSpPr/>
            <p:nvPr/>
          </p:nvSpPr>
          <p:spPr>
            <a:xfrm>
              <a:off x="7435355" y="1938604"/>
              <a:ext cx="1225015" cy="246221"/>
            </a:xfrm>
            <a:prstGeom prst="rect">
              <a:avLst/>
            </a:prstGeom>
          </p:spPr>
          <p:txBody>
            <a:bodyPr wrap="none">
              <a:spAutoFit/>
            </a:bodyPr>
            <a:lstStyle/>
            <a:p>
              <a:r>
                <a:rPr lang="en-US" altLang="zh-CN" sz="1000" dirty="0">
                  <a:solidFill>
                    <a:schemeClr val="tx1">
                      <a:lumMod val="50000"/>
                      <a:lumOff val="50000"/>
                    </a:schemeClr>
                  </a:solidFill>
                  <a:latin typeface="Arial" panose="020B0604020202020204" pitchFamily="34" charset="0"/>
                  <a:ea typeface="思源黑体" panose="020B0500000000000000" pitchFamily="34" charset="-122"/>
                </a:rPr>
                <a:t>State the problem </a:t>
              </a:r>
              <a:endParaRPr lang="zh-CN" altLang="en-US" sz="1000" dirty="0">
                <a:solidFill>
                  <a:schemeClr val="tx1">
                    <a:lumMod val="50000"/>
                    <a:lumOff val="50000"/>
                  </a:schemeClr>
                </a:solidFill>
                <a:latin typeface="Arial" panose="020B0604020202020204" pitchFamily="34" charset="0"/>
                <a:ea typeface="思源黑体" panose="020B0500000000000000" pitchFamily="34" charset="-122"/>
              </a:endParaRPr>
            </a:p>
          </p:txBody>
        </p:sp>
      </p:grpSp>
      <p:grpSp>
        <p:nvGrpSpPr>
          <p:cNvPr id="51" name="组合 50"/>
          <p:cNvGrpSpPr/>
          <p:nvPr/>
        </p:nvGrpSpPr>
        <p:grpSpPr>
          <a:xfrm>
            <a:off x="6053630" y="1276905"/>
            <a:ext cx="4254358" cy="879361"/>
            <a:chOff x="6193886" y="1323574"/>
            <a:chExt cx="4254358" cy="879361"/>
          </a:xfrm>
        </p:grpSpPr>
        <p:grpSp>
          <p:nvGrpSpPr>
            <p:cNvPr id="52" name="组合 51"/>
            <p:cNvGrpSpPr/>
            <p:nvPr/>
          </p:nvGrpSpPr>
          <p:grpSpPr>
            <a:xfrm>
              <a:off x="6193886" y="1323574"/>
              <a:ext cx="4254358" cy="879361"/>
              <a:chOff x="6786893" y="1305683"/>
              <a:chExt cx="4254358" cy="879361"/>
            </a:xfrm>
          </p:grpSpPr>
          <p:sp>
            <p:nvSpPr>
              <p:cNvPr id="55" name="文本框 54"/>
              <p:cNvSpPr txBox="1"/>
              <p:nvPr/>
            </p:nvSpPr>
            <p:spPr>
              <a:xfrm>
                <a:off x="7977563" y="1305683"/>
                <a:ext cx="3063688" cy="660117"/>
              </a:xfrm>
              <a:prstGeom prst="rect">
                <a:avLst/>
              </a:prstGeom>
              <a:noFill/>
            </p:spPr>
            <p:txBody>
              <a:bodyPr wrap="square" lIns="91440" tIns="45720" rIns="91440" bIns="45720" rtlCol="0">
                <a:spAutoFit/>
              </a:bodyPr>
              <a:lstStyle/>
              <a:p>
                <a:pPr marL="0" lvl="1">
                  <a:lnSpc>
                    <a:spcPct val="150000"/>
                  </a:lnSpc>
                </a:pPr>
                <a:r>
                  <a:rPr lang="en-US" altLang="zh-CN" sz="2800" dirty="0">
                    <a:solidFill>
                      <a:schemeClr val="tx1">
                        <a:lumMod val="85000"/>
                        <a:lumOff val="15000"/>
                      </a:schemeClr>
                    </a:solidFill>
                    <a:effectLst>
                      <a:outerShdw blurRad="25400" dist="25400" dir="2700000" algn="tl">
                        <a:srgbClr val="000000">
                          <a:alpha val="25000"/>
                        </a:srgbClr>
                      </a:outerShdw>
                    </a:effectLst>
                    <a:latin typeface="Arial" panose="020B0604020202020204" pitchFamily="34" charset="0"/>
                    <a:ea typeface="思源黑体" panose="020B0500000000000000" pitchFamily="34" charset="-122"/>
                  </a:rPr>
                  <a:t>Introduction</a:t>
                </a:r>
                <a:endParaRPr lang="zh-CN" altLang="en-US" sz="2800" dirty="0">
                  <a:solidFill>
                    <a:schemeClr val="tx1">
                      <a:lumMod val="85000"/>
                      <a:lumOff val="15000"/>
                    </a:schemeClr>
                  </a:solidFill>
                  <a:effectLst>
                    <a:outerShdw blurRad="25400" dist="25400" dir="2700000" algn="tl">
                      <a:srgbClr val="000000">
                        <a:alpha val="25000"/>
                      </a:srgbClr>
                    </a:outerShdw>
                  </a:effectLst>
                  <a:latin typeface="Arial" panose="020B0604020202020204" pitchFamily="34" charset="0"/>
                  <a:ea typeface="思源黑体" panose="020B0500000000000000" pitchFamily="34" charset="-122"/>
                </a:endParaRPr>
              </a:p>
            </p:txBody>
          </p:sp>
          <p:sp>
            <p:nvSpPr>
              <p:cNvPr id="56" name="文本框 55"/>
              <p:cNvSpPr txBox="1"/>
              <p:nvPr/>
            </p:nvSpPr>
            <p:spPr>
              <a:xfrm>
                <a:off x="6786893" y="1354047"/>
                <a:ext cx="1039067" cy="830997"/>
              </a:xfrm>
              <a:prstGeom prst="rect">
                <a:avLst/>
              </a:prstGeom>
              <a:noFill/>
            </p:spPr>
            <p:txBody>
              <a:bodyPr wrap="none" rtlCol="0">
                <a:spAutoFit/>
              </a:bodyPr>
              <a:lstStyle/>
              <a:p>
                <a:r>
                  <a:rPr lang="en-US" altLang="zh-CN" sz="4800" dirty="0">
                    <a:solidFill>
                      <a:srgbClr val="A78D6C"/>
                    </a:solidFill>
                    <a:effectLst>
                      <a:outerShdw blurRad="25400" dist="25400" dir="2700000" algn="tl">
                        <a:srgbClr val="000000">
                          <a:alpha val="25000"/>
                        </a:srgbClr>
                      </a:outerShdw>
                    </a:effectLst>
                    <a:latin typeface="Arial" panose="020B0604020202020204" pitchFamily="34" charset="0"/>
                    <a:ea typeface="思源黑体" panose="020B0500000000000000" pitchFamily="34" charset="-122"/>
                  </a:rPr>
                  <a:t>02.</a:t>
                </a:r>
                <a:endParaRPr lang="zh-CN" altLang="en-US" sz="4800" dirty="0">
                  <a:solidFill>
                    <a:srgbClr val="A78D6C"/>
                  </a:solidFill>
                  <a:effectLst>
                    <a:outerShdw blurRad="25400" dist="25400" dir="2700000" algn="tl">
                      <a:srgbClr val="000000">
                        <a:alpha val="25000"/>
                      </a:srgbClr>
                    </a:outerShdw>
                  </a:effectLst>
                  <a:latin typeface="Arial" panose="020B0604020202020204" pitchFamily="34" charset="0"/>
                  <a:ea typeface="思源黑体" panose="020B0500000000000000" pitchFamily="34" charset="-122"/>
                </a:endParaRPr>
              </a:p>
            </p:txBody>
          </p:sp>
        </p:grpSp>
        <p:sp>
          <p:nvSpPr>
            <p:cNvPr id="54" name="矩形 53"/>
            <p:cNvSpPr/>
            <p:nvPr/>
          </p:nvSpPr>
          <p:spPr>
            <a:xfrm>
              <a:off x="7435355" y="1938604"/>
              <a:ext cx="2063385" cy="246221"/>
            </a:xfrm>
            <a:prstGeom prst="rect">
              <a:avLst/>
            </a:prstGeom>
          </p:spPr>
          <p:txBody>
            <a:bodyPr wrap="none">
              <a:spAutoFit/>
            </a:bodyPr>
            <a:lstStyle/>
            <a:p>
              <a:r>
                <a:rPr lang="en-US" altLang="zh-CN" sz="1000" dirty="0">
                  <a:solidFill>
                    <a:schemeClr val="tx1">
                      <a:lumMod val="50000"/>
                      <a:lumOff val="50000"/>
                    </a:schemeClr>
                  </a:solidFill>
                  <a:latin typeface="Arial" panose="020B0604020202020204" pitchFamily="34" charset="0"/>
                  <a:ea typeface="思源黑体" panose="020B0500000000000000" pitchFamily="34" charset="-122"/>
                </a:rPr>
                <a:t>Backgrounds &amp; Data Description </a:t>
              </a:r>
              <a:endParaRPr lang="zh-CN" altLang="en-US" sz="1000" dirty="0">
                <a:solidFill>
                  <a:schemeClr val="tx1">
                    <a:lumMod val="50000"/>
                    <a:lumOff val="50000"/>
                  </a:schemeClr>
                </a:solidFill>
                <a:latin typeface="Arial" panose="020B0604020202020204" pitchFamily="34" charset="0"/>
                <a:ea typeface="思源黑体" panose="020B0500000000000000" pitchFamily="34" charset="-122"/>
              </a:endParaRPr>
            </a:p>
          </p:txBody>
        </p:sp>
      </p:grpSp>
      <p:grpSp>
        <p:nvGrpSpPr>
          <p:cNvPr id="57" name="组合 56"/>
          <p:cNvGrpSpPr/>
          <p:nvPr/>
        </p:nvGrpSpPr>
        <p:grpSpPr>
          <a:xfrm>
            <a:off x="6053630" y="2402381"/>
            <a:ext cx="6262778" cy="879361"/>
            <a:chOff x="6193886" y="1323574"/>
            <a:chExt cx="6262778" cy="879361"/>
          </a:xfrm>
        </p:grpSpPr>
        <p:grpSp>
          <p:nvGrpSpPr>
            <p:cNvPr id="58" name="组合 57"/>
            <p:cNvGrpSpPr/>
            <p:nvPr/>
          </p:nvGrpSpPr>
          <p:grpSpPr>
            <a:xfrm>
              <a:off x="6193886" y="1323574"/>
              <a:ext cx="6262778" cy="879361"/>
              <a:chOff x="6786893" y="1305683"/>
              <a:chExt cx="6262778" cy="879361"/>
            </a:xfrm>
          </p:grpSpPr>
          <p:sp>
            <p:nvSpPr>
              <p:cNvPr id="61" name="文本框 60"/>
              <p:cNvSpPr txBox="1"/>
              <p:nvPr/>
            </p:nvSpPr>
            <p:spPr>
              <a:xfrm>
                <a:off x="7977563" y="1305683"/>
                <a:ext cx="5072108" cy="662554"/>
              </a:xfrm>
              <a:prstGeom prst="rect">
                <a:avLst/>
              </a:prstGeom>
              <a:noFill/>
            </p:spPr>
            <p:txBody>
              <a:bodyPr wrap="square" lIns="91440" tIns="45720" rIns="91440" bIns="45720" rtlCol="0">
                <a:spAutoFit/>
              </a:bodyPr>
              <a:lstStyle/>
              <a:p>
                <a:pPr marL="0" lvl="1">
                  <a:lnSpc>
                    <a:spcPct val="150000"/>
                  </a:lnSpc>
                </a:pPr>
                <a:r>
                  <a:rPr lang="en-US" altLang="zh-CN" sz="2800" dirty="0">
                    <a:solidFill>
                      <a:schemeClr val="tx1">
                        <a:lumMod val="85000"/>
                        <a:lumOff val="15000"/>
                      </a:schemeClr>
                    </a:solidFill>
                    <a:effectLst>
                      <a:outerShdw blurRad="25400" dist="25400" dir="2700000" algn="tl">
                        <a:srgbClr val="000000">
                          <a:alpha val="25000"/>
                        </a:srgbClr>
                      </a:outerShdw>
                    </a:effectLst>
                    <a:latin typeface="Arial" panose="020B0604020202020204" pitchFamily="34" charset="0"/>
                    <a:ea typeface="思源黑体" panose="020B0500000000000000" pitchFamily="34" charset="-122"/>
                  </a:rPr>
                  <a:t>Exploratory Analysis</a:t>
                </a:r>
                <a:endParaRPr lang="zh-CN" altLang="en-US" sz="2800" dirty="0">
                  <a:solidFill>
                    <a:schemeClr val="tx1">
                      <a:lumMod val="85000"/>
                      <a:lumOff val="15000"/>
                    </a:schemeClr>
                  </a:solidFill>
                  <a:effectLst>
                    <a:outerShdw blurRad="25400" dist="25400" dir="2700000" algn="tl">
                      <a:srgbClr val="000000">
                        <a:alpha val="25000"/>
                      </a:srgbClr>
                    </a:outerShdw>
                  </a:effectLst>
                  <a:latin typeface="Arial" panose="020B0604020202020204" pitchFamily="34" charset="0"/>
                  <a:ea typeface="思源黑体" panose="020B0500000000000000" pitchFamily="34" charset="-122"/>
                </a:endParaRPr>
              </a:p>
            </p:txBody>
          </p:sp>
          <p:sp>
            <p:nvSpPr>
              <p:cNvPr id="62" name="文本框 61"/>
              <p:cNvSpPr txBox="1"/>
              <p:nvPr/>
            </p:nvSpPr>
            <p:spPr>
              <a:xfrm>
                <a:off x="6786893" y="1354047"/>
                <a:ext cx="1039067" cy="830997"/>
              </a:xfrm>
              <a:prstGeom prst="rect">
                <a:avLst/>
              </a:prstGeom>
              <a:noFill/>
            </p:spPr>
            <p:txBody>
              <a:bodyPr wrap="none" rtlCol="0">
                <a:spAutoFit/>
              </a:bodyPr>
              <a:lstStyle/>
              <a:p>
                <a:r>
                  <a:rPr lang="en-US" altLang="zh-CN" sz="4800" dirty="0">
                    <a:solidFill>
                      <a:srgbClr val="A78D6C"/>
                    </a:solidFill>
                    <a:effectLst>
                      <a:outerShdw blurRad="25400" dist="25400" dir="2700000" algn="tl">
                        <a:srgbClr val="000000">
                          <a:alpha val="25000"/>
                        </a:srgbClr>
                      </a:outerShdw>
                    </a:effectLst>
                    <a:latin typeface="Arial" panose="020B0604020202020204" pitchFamily="34" charset="0"/>
                    <a:ea typeface="思源黑体" panose="020B0500000000000000" pitchFamily="34" charset="-122"/>
                  </a:rPr>
                  <a:t>03.</a:t>
                </a:r>
                <a:endParaRPr lang="zh-CN" altLang="en-US" sz="4800" dirty="0">
                  <a:solidFill>
                    <a:srgbClr val="A78D6C"/>
                  </a:solidFill>
                  <a:effectLst>
                    <a:outerShdw blurRad="25400" dist="25400" dir="2700000" algn="tl">
                      <a:srgbClr val="000000">
                        <a:alpha val="25000"/>
                      </a:srgbClr>
                    </a:outerShdw>
                  </a:effectLst>
                  <a:latin typeface="Arial" panose="020B0604020202020204" pitchFamily="34" charset="0"/>
                  <a:ea typeface="思源黑体" panose="020B0500000000000000" pitchFamily="34" charset="-122"/>
                </a:endParaRPr>
              </a:p>
            </p:txBody>
          </p:sp>
        </p:grpSp>
        <p:sp>
          <p:nvSpPr>
            <p:cNvPr id="60" name="矩形 59"/>
            <p:cNvSpPr/>
            <p:nvPr/>
          </p:nvSpPr>
          <p:spPr>
            <a:xfrm>
              <a:off x="7435355" y="1938604"/>
              <a:ext cx="1620957" cy="246221"/>
            </a:xfrm>
            <a:prstGeom prst="rect">
              <a:avLst/>
            </a:prstGeom>
          </p:spPr>
          <p:txBody>
            <a:bodyPr wrap="none">
              <a:spAutoFit/>
            </a:bodyPr>
            <a:lstStyle/>
            <a:p>
              <a:r>
                <a:rPr lang="en-US" altLang="zh-CN" sz="1000" dirty="0">
                  <a:solidFill>
                    <a:schemeClr val="tx1">
                      <a:lumMod val="50000"/>
                      <a:lumOff val="50000"/>
                    </a:schemeClr>
                  </a:solidFill>
                  <a:latin typeface="Arial" panose="020B0604020202020204" pitchFamily="34" charset="0"/>
                  <a:ea typeface="思源黑体" panose="020B0500000000000000" pitchFamily="34" charset="-122"/>
                </a:rPr>
                <a:t>Explore the data we have</a:t>
              </a:r>
              <a:endParaRPr lang="zh-CN" altLang="en-US" sz="1000" dirty="0">
                <a:solidFill>
                  <a:schemeClr val="tx1">
                    <a:lumMod val="50000"/>
                    <a:lumOff val="50000"/>
                  </a:schemeClr>
                </a:solidFill>
                <a:latin typeface="Arial" panose="020B0604020202020204" pitchFamily="34" charset="0"/>
                <a:ea typeface="思源黑体" panose="020B0500000000000000" pitchFamily="34" charset="-122"/>
              </a:endParaRPr>
            </a:p>
          </p:txBody>
        </p:sp>
      </p:grpSp>
      <p:grpSp>
        <p:nvGrpSpPr>
          <p:cNvPr id="63" name="组合 62"/>
          <p:cNvGrpSpPr/>
          <p:nvPr/>
        </p:nvGrpSpPr>
        <p:grpSpPr>
          <a:xfrm>
            <a:off x="6053630" y="3540297"/>
            <a:ext cx="4254358" cy="879361"/>
            <a:chOff x="6193886" y="1323574"/>
            <a:chExt cx="4254358" cy="879361"/>
          </a:xfrm>
        </p:grpSpPr>
        <p:grpSp>
          <p:nvGrpSpPr>
            <p:cNvPr id="65" name="组合 64"/>
            <p:cNvGrpSpPr/>
            <p:nvPr/>
          </p:nvGrpSpPr>
          <p:grpSpPr>
            <a:xfrm>
              <a:off x="6193886" y="1323574"/>
              <a:ext cx="4254358" cy="879361"/>
              <a:chOff x="6786893" y="1305683"/>
              <a:chExt cx="4254358" cy="879361"/>
            </a:xfrm>
          </p:grpSpPr>
          <p:sp>
            <p:nvSpPr>
              <p:cNvPr id="69" name="文本框 68"/>
              <p:cNvSpPr txBox="1"/>
              <p:nvPr/>
            </p:nvSpPr>
            <p:spPr>
              <a:xfrm>
                <a:off x="7977563" y="1305683"/>
                <a:ext cx="3063688" cy="660117"/>
              </a:xfrm>
              <a:prstGeom prst="rect">
                <a:avLst/>
              </a:prstGeom>
              <a:noFill/>
            </p:spPr>
            <p:txBody>
              <a:bodyPr wrap="square" lIns="91440" tIns="45720" rIns="91440" bIns="45720" rtlCol="0">
                <a:spAutoFit/>
              </a:bodyPr>
              <a:lstStyle/>
              <a:p>
                <a:pPr marL="0" lvl="1">
                  <a:lnSpc>
                    <a:spcPct val="150000"/>
                  </a:lnSpc>
                </a:pPr>
                <a:r>
                  <a:rPr lang="en-US" altLang="zh-CN" sz="2800" dirty="0">
                    <a:solidFill>
                      <a:schemeClr val="tx1">
                        <a:lumMod val="85000"/>
                        <a:lumOff val="15000"/>
                      </a:schemeClr>
                    </a:solidFill>
                    <a:effectLst>
                      <a:outerShdw blurRad="25400" dist="25400" dir="2700000" algn="tl">
                        <a:srgbClr val="000000">
                          <a:alpha val="25000"/>
                        </a:srgbClr>
                      </a:outerShdw>
                    </a:effectLst>
                    <a:latin typeface="Arial" panose="020B0604020202020204" pitchFamily="34" charset="0"/>
                    <a:ea typeface="思源黑体" panose="020B0500000000000000" pitchFamily="34" charset="-122"/>
                  </a:rPr>
                  <a:t>Pre-Processing</a:t>
                </a:r>
                <a:endParaRPr lang="zh-CN" altLang="en-US" sz="2800" dirty="0">
                  <a:solidFill>
                    <a:schemeClr val="tx1">
                      <a:lumMod val="85000"/>
                      <a:lumOff val="15000"/>
                    </a:schemeClr>
                  </a:solidFill>
                  <a:effectLst>
                    <a:outerShdw blurRad="25400" dist="25400" dir="2700000" algn="tl">
                      <a:srgbClr val="000000">
                        <a:alpha val="25000"/>
                      </a:srgbClr>
                    </a:outerShdw>
                  </a:effectLst>
                  <a:latin typeface="Arial" panose="020B0604020202020204" pitchFamily="34" charset="0"/>
                  <a:ea typeface="思源黑体" panose="020B0500000000000000" pitchFamily="34" charset="-122"/>
                </a:endParaRPr>
              </a:p>
            </p:txBody>
          </p:sp>
          <p:sp>
            <p:nvSpPr>
              <p:cNvPr id="70" name="文本框 69"/>
              <p:cNvSpPr txBox="1"/>
              <p:nvPr/>
            </p:nvSpPr>
            <p:spPr>
              <a:xfrm>
                <a:off x="6786893" y="1354047"/>
                <a:ext cx="1042273" cy="830997"/>
              </a:xfrm>
              <a:prstGeom prst="rect">
                <a:avLst/>
              </a:prstGeom>
              <a:noFill/>
            </p:spPr>
            <p:txBody>
              <a:bodyPr wrap="none" rtlCol="0">
                <a:spAutoFit/>
              </a:bodyPr>
              <a:lstStyle/>
              <a:p>
                <a:r>
                  <a:rPr lang="en-US" altLang="zh-CN" sz="4800" dirty="0">
                    <a:solidFill>
                      <a:srgbClr val="A78D6C"/>
                    </a:solidFill>
                    <a:effectLst>
                      <a:outerShdw blurRad="25400" dist="25400" dir="2700000" algn="tl">
                        <a:srgbClr val="000000">
                          <a:alpha val="25000"/>
                        </a:srgbClr>
                      </a:outerShdw>
                    </a:effectLst>
                    <a:latin typeface="Arial" panose="020B0604020202020204" pitchFamily="34" charset="0"/>
                    <a:ea typeface="思源黑体" panose="020B0500000000000000" pitchFamily="34" charset="-122"/>
                  </a:rPr>
                  <a:t>04.</a:t>
                </a:r>
                <a:endParaRPr lang="zh-CN" altLang="en-US" sz="4800" dirty="0">
                  <a:solidFill>
                    <a:srgbClr val="A78D6C"/>
                  </a:solidFill>
                  <a:effectLst>
                    <a:outerShdw blurRad="25400" dist="25400" dir="2700000" algn="tl">
                      <a:srgbClr val="000000">
                        <a:alpha val="25000"/>
                      </a:srgbClr>
                    </a:outerShdw>
                  </a:effectLst>
                  <a:latin typeface="Arial" panose="020B0604020202020204" pitchFamily="34" charset="0"/>
                  <a:ea typeface="思源黑体" panose="020B0500000000000000" pitchFamily="34" charset="-122"/>
                </a:endParaRPr>
              </a:p>
            </p:txBody>
          </p:sp>
        </p:grpSp>
        <p:sp>
          <p:nvSpPr>
            <p:cNvPr id="68" name="矩形 67"/>
            <p:cNvSpPr/>
            <p:nvPr/>
          </p:nvSpPr>
          <p:spPr>
            <a:xfrm>
              <a:off x="7435355" y="1938604"/>
              <a:ext cx="1334020" cy="246221"/>
            </a:xfrm>
            <a:prstGeom prst="rect">
              <a:avLst/>
            </a:prstGeom>
          </p:spPr>
          <p:txBody>
            <a:bodyPr wrap="none">
              <a:spAutoFit/>
            </a:bodyPr>
            <a:lstStyle/>
            <a:p>
              <a:r>
                <a:rPr lang="en-US" altLang="zh-CN" sz="1000" dirty="0">
                  <a:solidFill>
                    <a:schemeClr val="tx1">
                      <a:lumMod val="50000"/>
                      <a:lumOff val="50000"/>
                    </a:schemeClr>
                  </a:solidFill>
                  <a:latin typeface="Arial" panose="020B0604020202020204" pitchFamily="34" charset="0"/>
                  <a:ea typeface="思源黑体" panose="020B0500000000000000" pitchFamily="34" charset="-122"/>
                </a:rPr>
                <a:t>Data pre-processing</a:t>
              </a:r>
              <a:endParaRPr lang="zh-CN" altLang="en-US" sz="1000" dirty="0">
                <a:solidFill>
                  <a:schemeClr val="tx1">
                    <a:lumMod val="50000"/>
                    <a:lumOff val="50000"/>
                  </a:schemeClr>
                </a:solidFill>
                <a:latin typeface="Arial" panose="020B0604020202020204" pitchFamily="34" charset="0"/>
                <a:ea typeface="思源黑体" panose="020B0500000000000000" pitchFamily="34" charset="-122"/>
              </a:endParaRPr>
            </a:p>
          </p:txBody>
        </p:sp>
      </p:grpSp>
      <p:grpSp>
        <p:nvGrpSpPr>
          <p:cNvPr id="4" name="组合 3">
            <a:extLst>
              <a:ext uri="{FF2B5EF4-FFF2-40B4-BE49-F238E27FC236}">
                <a16:creationId xmlns:a16="http://schemas.microsoft.com/office/drawing/2014/main" id="{FA171101-AA00-B13F-AB3E-1E8A9A1E1FE4}"/>
              </a:ext>
            </a:extLst>
          </p:cNvPr>
          <p:cNvGrpSpPr/>
          <p:nvPr/>
        </p:nvGrpSpPr>
        <p:grpSpPr>
          <a:xfrm>
            <a:off x="6053630" y="4691611"/>
            <a:ext cx="5822429" cy="879361"/>
            <a:chOff x="6193886" y="1323574"/>
            <a:chExt cx="5822429" cy="879361"/>
          </a:xfrm>
        </p:grpSpPr>
        <p:grpSp>
          <p:nvGrpSpPr>
            <p:cNvPr id="5" name="组合 4">
              <a:extLst>
                <a:ext uri="{FF2B5EF4-FFF2-40B4-BE49-F238E27FC236}">
                  <a16:creationId xmlns:a16="http://schemas.microsoft.com/office/drawing/2014/main" id="{16B0E87C-5DF9-14CE-488E-34194162D1B7}"/>
                </a:ext>
              </a:extLst>
            </p:cNvPr>
            <p:cNvGrpSpPr/>
            <p:nvPr/>
          </p:nvGrpSpPr>
          <p:grpSpPr>
            <a:xfrm>
              <a:off x="6193886" y="1323574"/>
              <a:ext cx="5822429" cy="879361"/>
              <a:chOff x="6786893" y="1305683"/>
              <a:chExt cx="5822429" cy="879361"/>
            </a:xfrm>
          </p:grpSpPr>
          <p:sp>
            <p:nvSpPr>
              <p:cNvPr id="9" name="文本框 8">
                <a:extLst>
                  <a:ext uri="{FF2B5EF4-FFF2-40B4-BE49-F238E27FC236}">
                    <a16:creationId xmlns:a16="http://schemas.microsoft.com/office/drawing/2014/main" id="{4F88B3AF-F55A-32E8-F4D5-61D67E36B649}"/>
                  </a:ext>
                </a:extLst>
              </p:cNvPr>
              <p:cNvSpPr txBox="1"/>
              <p:nvPr/>
            </p:nvSpPr>
            <p:spPr>
              <a:xfrm>
                <a:off x="7977562" y="1305683"/>
                <a:ext cx="4631760" cy="662554"/>
              </a:xfrm>
              <a:prstGeom prst="rect">
                <a:avLst/>
              </a:prstGeom>
              <a:noFill/>
            </p:spPr>
            <p:txBody>
              <a:bodyPr wrap="square" lIns="91440" tIns="45720" rIns="91440" bIns="45720" rtlCol="0">
                <a:spAutoFit/>
              </a:bodyPr>
              <a:lstStyle/>
              <a:p>
                <a:pPr marL="0" lvl="1">
                  <a:lnSpc>
                    <a:spcPct val="150000"/>
                  </a:lnSpc>
                </a:pPr>
                <a:r>
                  <a:rPr lang="en-US" altLang="zh-CN" sz="2800" dirty="0">
                    <a:solidFill>
                      <a:schemeClr val="tx1">
                        <a:lumMod val="85000"/>
                        <a:lumOff val="15000"/>
                      </a:schemeClr>
                    </a:solidFill>
                    <a:effectLst>
                      <a:outerShdw blurRad="25400" dist="25400" dir="2700000" algn="tl">
                        <a:srgbClr val="000000">
                          <a:alpha val="25000"/>
                        </a:srgbClr>
                      </a:outerShdw>
                    </a:effectLst>
                    <a:latin typeface="Arial" panose="020B0604020202020204" pitchFamily="34" charset="0"/>
                    <a:ea typeface="思源黑体" panose="020B0500000000000000" pitchFamily="34" charset="-122"/>
                  </a:rPr>
                  <a:t>Predictive Analysis</a:t>
                </a:r>
                <a:endParaRPr lang="zh-CN" altLang="en-US" sz="2800" dirty="0">
                  <a:solidFill>
                    <a:schemeClr val="tx1">
                      <a:lumMod val="85000"/>
                      <a:lumOff val="15000"/>
                    </a:schemeClr>
                  </a:solidFill>
                  <a:effectLst>
                    <a:outerShdw blurRad="25400" dist="25400" dir="2700000" algn="tl">
                      <a:srgbClr val="000000">
                        <a:alpha val="25000"/>
                      </a:srgbClr>
                    </a:outerShdw>
                  </a:effectLst>
                  <a:latin typeface="Arial" panose="020B0604020202020204" pitchFamily="34" charset="0"/>
                  <a:ea typeface="思源黑体" panose="020B0500000000000000" pitchFamily="34" charset="-122"/>
                </a:endParaRPr>
              </a:p>
            </p:txBody>
          </p:sp>
          <p:sp>
            <p:nvSpPr>
              <p:cNvPr id="10" name="文本框 9">
                <a:extLst>
                  <a:ext uri="{FF2B5EF4-FFF2-40B4-BE49-F238E27FC236}">
                    <a16:creationId xmlns:a16="http://schemas.microsoft.com/office/drawing/2014/main" id="{B624E2A2-D076-CCF3-68B3-ED19A649FFE4}"/>
                  </a:ext>
                </a:extLst>
              </p:cNvPr>
              <p:cNvSpPr txBox="1"/>
              <p:nvPr/>
            </p:nvSpPr>
            <p:spPr>
              <a:xfrm>
                <a:off x="6786893" y="1354047"/>
                <a:ext cx="1053494" cy="830997"/>
              </a:xfrm>
              <a:prstGeom prst="rect">
                <a:avLst/>
              </a:prstGeom>
              <a:noFill/>
            </p:spPr>
            <p:txBody>
              <a:bodyPr wrap="none" rtlCol="0">
                <a:spAutoFit/>
              </a:bodyPr>
              <a:lstStyle/>
              <a:p>
                <a:r>
                  <a:rPr lang="en-US" altLang="zh-CN" sz="4800" dirty="0">
                    <a:solidFill>
                      <a:srgbClr val="A78D6C"/>
                    </a:solidFill>
                    <a:effectLst>
                      <a:outerShdw blurRad="25400" dist="25400" dir="2700000" algn="tl">
                        <a:srgbClr val="000000">
                          <a:alpha val="25000"/>
                        </a:srgbClr>
                      </a:outerShdw>
                    </a:effectLst>
                    <a:latin typeface="Arial" panose="020B0604020202020204" pitchFamily="34" charset="0"/>
                    <a:ea typeface="思源黑体" panose="020B0500000000000000" pitchFamily="34" charset="-122"/>
                  </a:rPr>
                  <a:t>05.</a:t>
                </a:r>
                <a:endParaRPr lang="zh-CN" altLang="en-US" sz="4800" dirty="0">
                  <a:solidFill>
                    <a:srgbClr val="A78D6C"/>
                  </a:solidFill>
                  <a:effectLst>
                    <a:outerShdw blurRad="25400" dist="25400" dir="2700000" algn="tl">
                      <a:srgbClr val="000000">
                        <a:alpha val="25000"/>
                      </a:srgbClr>
                    </a:outerShdw>
                  </a:effectLst>
                  <a:latin typeface="Arial" panose="020B0604020202020204" pitchFamily="34" charset="0"/>
                  <a:ea typeface="思源黑体" panose="020B0500000000000000" pitchFamily="34" charset="-122"/>
                </a:endParaRPr>
              </a:p>
            </p:txBody>
          </p:sp>
        </p:grpSp>
        <p:sp>
          <p:nvSpPr>
            <p:cNvPr id="6" name="矩形 5">
              <a:extLst>
                <a:ext uri="{FF2B5EF4-FFF2-40B4-BE49-F238E27FC236}">
                  <a16:creationId xmlns:a16="http://schemas.microsoft.com/office/drawing/2014/main" id="{C8C2DD07-4B5A-8B6F-D958-008A04C8A011}"/>
                </a:ext>
              </a:extLst>
            </p:cNvPr>
            <p:cNvSpPr/>
            <p:nvPr/>
          </p:nvSpPr>
          <p:spPr>
            <a:xfrm>
              <a:off x="7435355" y="1938604"/>
              <a:ext cx="1306768" cy="246221"/>
            </a:xfrm>
            <a:prstGeom prst="rect">
              <a:avLst/>
            </a:prstGeom>
          </p:spPr>
          <p:txBody>
            <a:bodyPr wrap="none">
              <a:spAutoFit/>
            </a:bodyPr>
            <a:lstStyle/>
            <a:p>
              <a:r>
                <a:rPr lang="en-US" altLang="zh-CN" sz="1000" dirty="0">
                  <a:solidFill>
                    <a:schemeClr val="tx1">
                      <a:lumMod val="50000"/>
                      <a:lumOff val="50000"/>
                    </a:schemeClr>
                  </a:solidFill>
                  <a:latin typeface="Arial" panose="020B0604020202020204" pitchFamily="34" charset="0"/>
                  <a:ea typeface="思源黑体" panose="020B0500000000000000" pitchFamily="34" charset="-122"/>
                </a:rPr>
                <a:t>Finding &amp; Summary</a:t>
              </a:r>
              <a:endParaRPr lang="zh-CN" altLang="en-US" sz="1000" dirty="0">
                <a:solidFill>
                  <a:schemeClr val="tx1">
                    <a:lumMod val="50000"/>
                    <a:lumOff val="50000"/>
                  </a:schemeClr>
                </a:solidFill>
                <a:latin typeface="Arial" panose="020B0604020202020204" pitchFamily="34" charset="0"/>
                <a:ea typeface="思源黑体" panose="020B0500000000000000" pitchFamily="34" charset="-122"/>
              </a:endParaRPr>
            </a:p>
          </p:txBody>
        </p:sp>
      </p:grpSp>
      <p:grpSp>
        <p:nvGrpSpPr>
          <p:cNvPr id="13" name="组合 12">
            <a:extLst>
              <a:ext uri="{FF2B5EF4-FFF2-40B4-BE49-F238E27FC236}">
                <a16:creationId xmlns:a16="http://schemas.microsoft.com/office/drawing/2014/main" id="{94A04032-057F-24EA-862B-91F6A8E4B180}"/>
              </a:ext>
            </a:extLst>
          </p:cNvPr>
          <p:cNvGrpSpPr/>
          <p:nvPr/>
        </p:nvGrpSpPr>
        <p:grpSpPr>
          <a:xfrm>
            <a:off x="6053630" y="5799888"/>
            <a:ext cx="4254358" cy="1015140"/>
            <a:chOff x="6193886" y="1323574"/>
            <a:chExt cx="4254358" cy="1015140"/>
          </a:xfrm>
        </p:grpSpPr>
        <p:grpSp>
          <p:nvGrpSpPr>
            <p:cNvPr id="14" name="组合 13">
              <a:extLst>
                <a:ext uri="{FF2B5EF4-FFF2-40B4-BE49-F238E27FC236}">
                  <a16:creationId xmlns:a16="http://schemas.microsoft.com/office/drawing/2014/main" id="{6ADD0595-F4A8-BCC5-A821-0E20FE3B2481}"/>
                </a:ext>
              </a:extLst>
            </p:cNvPr>
            <p:cNvGrpSpPr/>
            <p:nvPr/>
          </p:nvGrpSpPr>
          <p:grpSpPr>
            <a:xfrm>
              <a:off x="6193886" y="1323574"/>
              <a:ext cx="4254358" cy="879361"/>
              <a:chOff x="6786893" y="1305683"/>
              <a:chExt cx="4254358" cy="879361"/>
            </a:xfrm>
          </p:grpSpPr>
          <p:sp>
            <p:nvSpPr>
              <p:cNvPr id="16" name="文本框 15">
                <a:extLst>
                  <a:ext uri="{FF2B5EF4-FFF2-40B4-BE49-F238E27FC236}">
                    <a16:creationId xmlns:a16="http://schemas.microsoft.com/office/drawing/2014/main" id="{74672CA1-790E-72BF-EB9A-5EC8191B7D3D}"/>
                  </a:ext>
                </a:extLst>
              </p:cNvPr>
              <p:cNvSpPr txBox="1"/>
              <p:nvPr/>
            </p:nvSpPr>
            <p:spPr>
              <a:xfrm>
                <a:off x="7977563" y="1305683"/>
                <a:ext cx="3063688" cy="660117"/>
              </a:xfrm>
              <a:prstGeom prst="rect">
                <a:avLst/>
              </a:prstGeom>
              <a:noFill/>
            </p:spPr>
            <p:txBody>
              <a:bodyPr wrap="square" lIns="91440" tIns="45720" rIns="91440" bIns="45720" rtlCol="0">
                <a:spAutoFit/>
              </a:bodyPr>
              <a:lstStyle/>
              <a:p>
                <a:pPr marL="0" lvl="1">
                  <a:lnSpc>
                    <a:spcPct val="150000"/>
                  </a:lnSpc>
                </a:pPr>
                <a:r>
                  <a:rPr lang="en-US" altLang="zh-CN" sz="2800" dirty="0">
                    <a:solidFill>
                      <a:schemeClr val="tx1">
                        <a:lumMod val="85000"/>
                        <a:lumOff val="15000"/>
                      </a:schemeClr>
                    </a:solidFill>
                    <a:effectLst>
                      <a:outerShdw blurRad="25400" dist="25400" dir="2700000" algn="tl">
                        <a:srgbClr val="000000">
                          <a:alpha val="25000"/>
                        </a:srgbClr>
                      </a:outerShdw>
                    </a:effectLst>
                    <a:latin typeface="Arial" panose="020B0604020202020204" pitchFamily="34" charset="0"/>
                    <a:ea typeface="思源黑体" panose="020B0500000000000000" pitchFamily="34" charset="-122"/>
                  </a:rPr>
                  <a:t>Future Insight</a:t>
                </a:r>
                <a:endParaRPr lang="zh-CN" altLang="en-US" sz="2800" dirty="0">
                  <a:solidFill>
                    <a:schemeClr val="tx1">
                      <a:lumMod val="85000"/>
                      <a:lumOff val="15000"/>
                    </a:schemeClr>
                  </a:solidFill>
                  <a:effectLst>
                    <a:outerShdw blurRad="25400" dist="25400" dir="2700000" algn="tl">
                      <a:srgbClr val="000000">
                        <a:alpha val="25000"/>
                      </a:srgbClr>
                    </a:outerShdw>
                  </a:effectLst>
                  <a:latin typeface="Arial" panose="020B0604020202020204" pitchFamily="34" charset="0"/>
                  <a:ea typeface="思源黑体" panose="020B0500000000000000" pitchFamily="34" charset="-122"/>
                </a:endParaRPr>
              </a:p>
            </p:txBody>
          </p:sp>
          <p:sp>
            <p:nvSpPr>
              <p:cNvPr id="17" name="文本框 16">
                <a:extLst>
                  <a:ext uri="{FF2B5EF4-FFF2-40B4-BE49-F238E27FC236}">
                    <a16:creationId xmlns:a16="http://schemas.microsoft.com/office/drawing/2014/main" id="{9348C4DE-C31B-C815-C469-C12509C44838}"/>
                  </a:ext>
                </a:extLst>
              </p:cNvPr>
              <p:cNvSpPr txBox="1"/>
              <p:nvPr/>
            </p:nvSpPr>
            <p:spPr>
              <a:xfrm>
                <a:off x="6786893" y="1354047"/>
                <a:ext cx="870751" cy="830997"/>
              </a:xfrm>
              <a:prstGeom prst="rect">
                <a:avLst/>
              </a:prstGeom>
              <a:noFill/>
            </p:spPr>
            <p:txBody>
              <a:bodyPr wrap="none" rtlCol="0">
                <a:spAutoFit/>
              </a:bodyPr>
              <a:lstStyle/>
              <a:p>
                <a:r>
                  <a:rPr lang="en-US" altLang="zh-CN" sz="4800" dirty="0">
                    <a:solidFill>
                      <a:srgbClr val="A78D6C"/>
                    </a:solidFill>
                    <a:effectLst>
                      <a:outerShdw blurRad="25400" dist="25400" dir="2700000" algn="tl">
                        <a:srgbClr val="000000">
                          <a:alpha val="25000"/>
                        </a:srgbClr>
                      </a:outerShdw>
                    </a:effectLst>
                    <a:latin typeface="Arial" panose="020B0604020202020204" pitchFamily="34" charset="0"/>
                    <a:ea typeface="思源黑体" panose="020B0500000000000000" pitchFamily="34" charset="-122"/>
                  </a:rPr>
                  <a:t>06</a:t>
                </a:r>
                <a:endParaRPr lang="zh-CN" altLang="en-US" sz="4800" dirty="0">
                  <a:solidFill>
                    <a:srgbClr val="A78D6C"/>
                  </a:solidFill>
                  <a:effectLst>
                    <a:outerShdw blurRad="25400" dist="25400" dir="2700000" algn="tl">
                      <a:srgbClr val="000000">
                        <a:alpha val="25000"/>
                      </a:srgbClr>
                    </a:outerShdw>
                  </a:effectLst>
                  <a:latin typeface="Arial" panose="020B0604020202020204" pitchFamily="34" charset="0"/>
                  <a:ea typeface="思源黑体" panose="020B0500000000000000" pitchFamily="34" charset="-122"/>
                </a:endParaRPr>
              </a:p>
            </p:txBody>
          </p:sp>
        </p:grpSp>
        <p:sp>
          <p:nvSpPr>
            <p:cNvPr id="15" name="矩形 14">
              <a:extLst>
                <a:ext uri="{FF2B5EF4-FFF2-40B4-BE49-F238E27FC236}">
                  <a16:creationId xmlns:a16="http://schemas.microsoft.com/office/drawing/2014/main" id="{A8151B9B-56A9-B431-339E-FCA7274CD792}"/>
                </a:ext>
              </a:extLst>
            </p:cNvPr>
            <p:cNvSpPr/>
            <p:nvPr/>
          </p:nvSpPr>
          <p:spPr>
            <a:xfrm>
              <a:off x="7435355" y="1938604"/>
              <a:ext cx="1667444" cy="400110"/>
            </a:xfrm>
            <a:prstGeom prst="rect">
              <a:avLst/>
            </a:prstGeom>
          </p:spPr>
          <p:txBody>
            <a:bodyPr wrap="none">
              <a:spAutoFit/>
            </a:bodyPr>
            <a:lstStyle/>
            <a:p>
              <a:r>
                <a:rPr lang="en-US" altLang="zh-CN" sz="1000" dirty="0">
                  <a:solidFill>
                    <a:schemeClr val="tx1">
                      <a:lumMod val="50000"/>
                      <a:lumOff val="50000"/>
                    </a:schemeClr>
                  </a:solidFill>
                  <a:latin typeface="Arial" panose="020B0604020202020204" pitchFamily="34" charset="0"/>
                  <a:ea typeface="思源黑体" panose="020B0500000000000000" pitchFamily="34" charset="-122"/>
                </a:rPr>
                <a:t>Summary &amp; Future Insight</a:t>
              </a:r>
            </a:p>
            <a:p>
              <a:endParaRPr lang="zh-CN" altLang="en-US" sz="1000" dirty="0">
                <a:solidFill>
                  <a:schemeClr val="tx1">
                    <a:lumMod val="50000"/>
                    <a:lumOff val="50000"/>
                  </a:schemeClr>
                </a:solidFill>
                <a:latin typeface="Arial" panose="020B0604020202020204" pitchFamily="34" charset="0"/>
                <a:ea typeface="思源黑体" panose="020B0500000000000000" pitchFamily="34" charset="-122"/>
              </a:endParaRPr>
            </a:p>
          </p:txBody>
        </p:sp>
      </p:grpSp>
      <p:pic>
        <p:nvPicPr>
          <p:cNvPr id="18" name="图片 17">
            <a:extLst>
              <a:ext uri="{FF2B5EF4-FFF2-40B4-BE49-F238E27FC236}">
                <a16:creationId xmlns:a16="http://schemas.microsoft.com/office/drawing/2014/main" id="{2EC9ACC4-C2EE-8972-5F8A-56440EEB2716}"/>
              </a:ext>
            </a:extLst>
          </p:cNvPr>
          <p:cNvPicPr>
            <a:picLocks noChangeAspect="1"/>
          </p:cNvPicPr>
          <p:nvPr/>
        </p:nvPicPr>
        <p:blipFill>
          <a:blip r:embed="rId3"/>
          <a:stretch>
            <a:fillRect/>
          </a:stretch>
        </p:blipFill>
        <p:spPr>
          <a:xfrm>
            <a:off x="-1747762" y="1831113"/>
            <a:ext cx="3581794" cy="3418367"/>
          </a:xfrm>
          <a:prstGeom prst="rect">
            <a:avLst/>
          </a:prstGeom>
        </p:spPr>
      </p:pic>
    </p:spTree>
    <p:extLst>
      <p:ext uri="{BB962C8B-B14F-4D97-AF65-F5344CB8AC3E}">
        <p14:creationId xmlns:p14="http://schemas.microsoft.com/office/powerpoint/2010/main" val="1284932622"/>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down)">
                                          <p:cBhvr>
                                            <p:cTn id="10" dur="500"/>
                                            <p:tgtEl>
                                              <p:spTgt spid="38"/>
                                            </p:tgtEl>
                                          </p:cBhvr>
                                        </p:animEffect>
                                      </p:childTnLst>
                                    </p:cTn>
                                  </p:par>
                                  <p:par>
                                    <p:cTn id="11" presetID="10" presetClass="entr" presetSubtype="0" fill="hold" grpId="0" nodeType="withEffect">
                                      <p:stCondLst>
                                        <p:cond delay="500"/>
                                      </p:stCondLst>
                                      <p:iterate type="lt">
                                        <p:tmPct val="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34" presetClass="emph" presetSubtype="0" fill="hold" grpId="1" nodeType="withEffect">
                                      <p:stCondLst>
                                        <p:cond delay="500"/>
                                      </p:stCondLst>
                                      <p:iterate type="lt">
                                        <p:tmPct val="10000"/>
                                      </p:iterate>
                                      <p:childTnLst>
                                        <p:animMotion origin="layout" path="M -1.66667E-6 4.81481E-6 L -1.66667E-6 -0.07223 " pathEditMode="relative" rAng="0" ptsTypes="AA">
                                          <p:cBhvr>
                                            <p:cTn id="15" dur="250" accel="50000" decel="50000" autoRev="1" fill="hold">
                                              <p:stCondLst>
                                                <p:cond delay="0"/>
                                              </p:stCondLst>
                                            </p:cTn>
                                            <p:tgtEl>
                                              <p:spTgt spid="3"/>
                                            </p:tgtEl>
                                            <p:attrNameLst>
                                              <p:attrName>ppt_x</p:attrName>
                                              <p:attrName>ppt_y</p:attrName>
                                            </p:attrNameLst>
                                          </p:cBhvr>
                                          <p:rCtr x="0" y="-3611"/>
                                        </p:animMotion>
                                        <p:animRot by="1500000">
                                          <p:cBhvr>
                                            <p:cTn id="16" dur="125" fill="hold">
                                              <p:stCondLst>
                                                <p:cond delay="0"/>
                                              </p:stCondLst>
                                            </p:cTn>
                                            <p:tgtEl>
                                              <p:spTgt spid="3"/>
                                            </p:tgtEl>
                                            <p:attrNameLst>
                                              <p:attrName>r</p:attrName>
                                            </p:attrNameLst>
                                          </p:cBhvr>
                                        </p:animRot>
                                        <p:animRot by="-1500000">
                                          <p:cBhvr>
                                            <p:cTn id="17" dur="125" fill="hold">
                                              <p:stCondLst>
                                                <p:cond delay="125"/>
                                              </p:stCondLst>
                                            </p:cTn>
                                            <p:tgtEl>
                                              <p:spTgt spid="3"/>
                                            </p:tgtEl>
                                            <p:attrNameLst>
                                              <p:attrName>r</p:attrName>
                                            </p:attrNameLst>
                                          </p:cBhvr>
                                        </p:animRot>
                                        <p:animRot by="-1500000">
                                          <p:cBhvr>
                                            <p:cTn id="18" dur="125" fill="hold">
                                              <p:stCondLst>
                                                <p:cond delay="250"/>
                                              </p:stCondLst>
                                            </p:cTn>
                                            <p:tgtEl>
                                              <p:spTgt spid="3"/>
                                            </p:tgtEl>
                                            <p:attrNameLst>
                                              <p:attrName>r</p:attrName>
                                            </p:attrNameLst>
                                          </p:cBhvr>
                                        </p:animRot>
                                        <p:animRot by="1500000">
                                          <p:cBhvr>
                                            <p:cTn id="19" dur="125" fill="hold">
                                              <p:stCondLst>
                                                <p:cond delay="375"/>
                                              </p:stCondLst>
                                            </p:cTn>
                                            <p:tgtEl>
                                              <p:spTgt spid="3"/>
                                            </p:tgtEl>
                                            <p:attrNameLst>
                                              <p:attrName>r</p:attrName>
                                            </p:attrNameLst>
                                          </p:cBhvr>
                                        </p:animRot>
                                      </p:childTnLst>
                                    </p:cTn>
                                  </p:par>
                                  <p:par>
                                    <p:cTn id="20" presetID="2" presetClass="entr" presetSubtype="2" fill="hold" nodeType="withEffect" p14:presetBounceEnd="40000">
                                      <p:stCondLst>
                                        <p:cond delay="500"/>
                                      </p:stCondLst>
                                      <p:childTnLst>
                                        <p:set>
                                          <p:cBhvr>
                                            <p:cTn id="21" dur="1" fill="hold">
                                              <p:stCondLst>
                                                <p:cond delay="0"/>
                                              </p:stCondLst>
                                            </p:cTn>
                                            <p:tgtEl>
                                              <p:spTgt spid="11"/>
                                            </p:tgtEl>
                                            <p:attrNameLst>
                                              <p:attrName>style.visibility</p:attrName>
                                            </p:attrNameLst>
                                          </p:cBhvr>
                                          <p:to>
                                            <p:strVal val="visible"/>
                                          </p:to>
                                        </p:set>
                                        <p:anim calcmode="lin" valueType="num" p14:bounceEnd="40000">
                                          <p:cBhvr additive="base">
                                            <p:cTn id="22" dur="750" fill="hold"/>
                                            <p:tgtEl>
                                              <p:spTgt spid="11"/>
                                            </p:tgtEl>
                                            <p:attrNameLst>
                                              <p:attrName>ppt_x</p:attrName>
                                            </p:attrNameLst>
                                          </p:cBhvr>
                                          <p:tavLst>
                                            <p:tav tm="0">
                                              <p:val>
                                                <p:strVal val="1+#ppt_w/2"/>
                                              </p:val>
                                            </p:tav>
                                            <p:tav tm="100000">
                                              <p:val>
                                                <p:strVal val="#ppt_x"/>
                                              </p:val>
                                            </p:tav>
                                          </p:tavLst>
                                        </p:anim>
                                        <p:anim calcmode="lin" valueType="num" p14:bounceEnd="40000">
                                          <p:cBhvr additive="base">
                                            <p:cTn id="23" dur="750" fill="hold"/>
                                            <p:tgtEl>
                                              <p:spTgt spid="11"/>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14:presetBounceEnd="40000">
                                      <p:stCondLst>
                                        <p:cond delay="750"/>
                                      </p:stCondLst>
                                      <p:childTnLst>
                                        <p:set>
                                          <p:cBhvr>
                                            <p:cTn id="25" dur="1" fill="hold">
                                              <p:stCondLst>
                                                <p:cond delay="0"/>
                                              </p:stCondLst>
                                            </p:cTn>
                                            <p:tgtEl>
                                              <p:spTgt spid="51"/>
                                            </p:tgtEl>
                                            <p:attrNameLst>
                                              <p:attrName>style.visibility</p:attrName>
                                            </p:attrNameLst>
                                          </p:cBhvr>
                                          <p:to>
                                            <p:strVal val="visible"/>
                                          </p:to>
                                        </p:set>
                                        <p:anim calcmode="lin" valueType="num" p14:bounceEnd="40000">
                                          <p:cBhvr additive="base">
                                            <p:cTn id="26" dur="750" fill="hold"/>
                                            <p:tgtEl>
                                              <p:spTgt spid="51"/>
                                            </p:tgtEl>
                                            <p:attrNameLst>
                                              <p:attrName>ppt_x</p:attrName>
                                            </p:attrNameLst>
                                          </p:cBhvr>
                                          <p:tavLst>
                                            <p:tav tm="0">
                                              <p:val>
                                                <p:strVal val="1+#ppt_w/2"/>
                                              </p:val>
                                            </p:tav>
                                            <p:tav tm="100000">
                                              <p:val>
                                                <p:strVal val="#ppt_x"/>
                                              </p:val>
                                            </p:tav>
                                          </p:tavLst>
                                        </p:anim>
                                        <p:anim calcmode="lin" valueType="num" p14:bounceEnd="40000">
                                          <p:cBhvr additive="base">
                                            <p:cTn id="27" dur="750" fill="hold"/>
                                            <p:tgtEl>
                                              <p:spTgt spid="51"/>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14:presetBounceEnd="40000">
                                      <p:stCondLst>
                                        <p:cond delay="1000"/>
                                      </p:stCondLst>
                                      <p:childTnLst>
                                        <p:set>
                                          <p:cBhvr>
                                            <p:cTn id="29" dur="1" fill="hold">
                                              <p:stCondLst>
                                                <p:cond delay="0"/>
                                              </p:stCondLst>
                                            </p:cTn>
                                            <p:tgtEl>
                                              <p:spTgt spid="57"/>
                                            </p:tgtEl>
                                            <p:attrNameLst>
                                              <p:attrName>style.visibility</p:attrName>
                                            </p:attrNameLst>
                                          </p:cBhvr>
                                          <p:to>
                                            <p:strVal val="visible"/>
                                          </p:to>
                                        </p:set>
                                        <p:anim calcmode="lin" valueType="num" p14:bounceEnd="40000">
                                          <p:cBhvr additive="base">
                                            <p:cTn id="30" dur="750" fill="hold"/>
                                            <p:tgtEl>
                                              <p:spTgt spid="57"/>
                                            </p:tgtEl>
                                            <p:attrNameLst>
                                              <p:attrName>ppt_x</p:attrName>
                                            </p:attrNameLst>
                                          </p:cBhvr>
                                          <p:tavLst>
                                            <p:tav tm="0">
                                              <p:val>
                                                <p:strVal val="1+#ppt_w/2"/>
                                              </p:val>
                                            </p:tav>
                                            <p:tav tm="100000">
                                              <p:val>
                                                <p:strVal val="#ppt_x"/>
                                              </p:val>
                                            </p:tav>
                                          </p:tavLst>
                                        </p:anim>
                                        <p:anim calcmode="lin" valueType="num" p14:bounceEnd="40000">
                                          <p:cBhvr additive="base">
                                            <p:cTn id="31" dur="750" fill="hold"/>
                                            <p:tgtEl>
                                              <p:spTgt spid="57"/>
                                            </p:tgtEl>
                                            <p:attrNameLst>
                                              <p:attrName>ppt_y</p:attrName>
                                            </p:attrNameLst>
                                          </p:cBhvr>
                                          <p:tavLst>
                                            <p:tav tm="0">
                                              <p:val>
                                                <p:strVal val="#ppt_y"/>
                                              </p:val>
                                            </p:tav>
                                            <p:tav tm="100000">
                                              <p:val>
                                                <p:strVal val="#ppt_y"/>
                                              </p:val>
                                            </p:tav>
                                          </p:tavLst>
                                        </p:anim>
                                      </p:childTnLst>
                                    </p:cTn>
                                  </p:par>
                                  <p:par>
                                    <p:cTn id="32" presetID="2" presetClass="entr" presetSubtype="2" fill="hold" nodeType="withEffect" p14:presetBounceEnd="40000">
                                      <p:stCondLst>
                                        <p:cond delay="1250"/>
                                      </p:stCondLst>
                                      <p:childTnLst>
                                        <p:set>
                                          <p:cBhvr>
                                            <p:cTn id="33" dur="1" fill="hold">
                                              <p:stCondLst>
                                                <p:cond delay="0"/>
                                              </p:stCondLst>
                                            </p:cTn>
                                            <p:tgtEl>
                                              <p:spTgt spid="63"/>
                                            </p:tgtEl>
                                            <p:attrNameLst>
                                              <p:attrName>style.visibility</p:attrName>
                                            </p:attrNameLst>
                                          </p:cBhvr>
                                          <p:to>
                                            <p:strVal val="visible"/>
                                          </p:to>
                                        </p:set>
                                        <p:anim calcmode="lin" valueType="num" p14:bounceEnd="40000">
                                          <p:cBhvr additive="base">
                                            <p:cTn id="34" dur="750" fill="hold"/>
                                            <p:tgtEl>
                                              <p:spTgt spid="63"/>
                                            </p:tgtEl>
                                            <p:attrNameLst>
                                              <p:attrName>ppt_x</p:attrName>
                                            </p:attrNameLst>
                                          </p:cBhvr>
                                          <p:tavLst>
                                            <p:tav tm="0">
                                              <p:val>
                                                <p:strVal val="1+#ppt_w/2"/>
                                              </p:val>
                                            </p:tav>
                                            <p:tav tm="100000">
                                              <p:val>
                                                <p:strVal val="#ppt_x"/>
                                              </p:val>
                                            </p:tav>
                                          </p:tavLst>
                                        </p:anim>
                                        <p:anim calcmode="lin" valueType="num" p14:bounceEnd="40000">
                                          <p:cBhvr additive="base">
                                            <p:cTn id="35" dur="750" fill="hold"/>
                                            <p:tgtEl>
                                              <p:spTgt spid="63"/>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14:presetBounceEnd="40000">
                                      <p:stCondLst>
                                        <p:cond delay="1250"/>
                                      </p:stCondLst>
                                      <p:childTnLst>
                                        <p:set>
                                          <p:cBhvr>
                                            <p:cTn id="37" dur="1" fill="hold">
                                              <p:stCondLst>
                                                <p:cond delay="0"/>
                                              </p:stCondLst>
                                            </p:cTn>
                                            <p:tgtEl>
                                              <p:spTgt spid="4"/>
                                            </p:tgtEl>
                                            <p:attrNameLst>
                                              <p:attrName>style.visibility</p:attrName>
                                            </p:attrNameLst>
                                          </p:cBhvr>
                                          <p:to>
                                            <p:strVal val="visible"/>
                                          </p:to>
                                        </p:set>
                                        <p:anim calcmode="lin" valueType="num" p14:bounceEnd="40000">
                                          <p:cBhvr additive="base">
                                            <p:cTn id="38" dur="750" fill="hold"/>
                                            <p:tgtEl>
                                              <p:spTgt spid="4"/>
                                            </p:tgtEl>
                                            <p:attrNameLst>
                                              <p:attrName>ppt_x</p:attrName>
                                            </p:attrNameLst>
                                          </p:cBhvr>
                                          <p:tavLst>
                                            <p:tav tm="0">
                                              <p:val>
                                                <p:strVal val="1+#ppt_w/2"/>
                                              </p:val>
                                            </p:tav>
                                            <p:tav tm="100000">
                                              <p:val>
                                                <p:strVal val="#ppt_x"/>
                                              </p:val>
                                            </p:tav>
                                          </p:tavLst>
                                        </p:anim>
                                        <p:anim calcmode="lin" valueType="num" p14:bounceEnd="40000">
                                          <p:cBhvr additive="base">
                                            <p:cTn id="39" dur="750" fill="hold"/>
                                            <p:tgtEl>
                                              <p:spTgt spid="4"/>
                                            </p:tgtEl>
                                            <p:attrNameLst>
                                              <p:attrName>ppt_y</p:attrName>
                                            </p:attrNameLst>
                                          </p:cBhvr>
                                          <p:tavLst>
                                            <p:tav tm="0">
                                              <p:val>
                                                <p:strVal val="#ppt_y"/>
                                              </p:val>
                                            </p:tav>
                                            <p:tav tm="100000">
                                              <p:val>
                                                <p:strVal val="#ppt_y"/>
                                              </p:val>
                                            </p:tav>
                                          </p:tavLst>
                                        </p:anim>
                                      </p:childTnLst>
                                    </p:cTn>
                                  </p:par>
                                  <p:par>
                                    <p:cTn id="40" presetID="2" presetClass="entr" presetSubtype="2" fill="hold" nodeType="withEffect" p14:presetBounceEnd="40000">
                                      <p:stCondLst>
                                        <p:cond delay="1250"/>
                                      </p:stCondLst>
                                      <p:childTnLst>
                                        <p:set>
                                          <p:cBhvr>
                                            <p:cTn id="41" dur="1" fill="hold">
                                              <p:stCondLst>
                                                <p:cond delay="0"/>
                                              </p:stCondLst>
                                            </p:cTn>
                                            <p:tgtEl>
                                              <p:spTgt spid="13"/>
                                            </p:tgtEl>
                                            <p:attrNameLst>
                                              <p:attrName>style.visibility</p:attrName>
                                            </p:attrNameLst>
                                          </p:cBhvr>
                                          <p:to>
                                            <p:strVal val="visible"/>
                                          </p:to>
                                        </p:set>
                                        <p:anim calcmode="lin" valueType="num" p14:bounceEnd="40000">
                                          <p:cBhvr additive="base">
                                            <p:cTn id="42" dur="750" fill="hold"/>
                                            <p:tgtEl>
                                              <p:spTgt spid="13"/>
                                            </p:tgtEl>
                                            <p:attrNameLst>
                                              <p:attrName>ppt_x</p:attrName>
                                            </p:attrNameLst>
                                          </p:cBhvr>
                                          <p:tavLst>
                                            <p:tav tm="0">
                                              <p:val>
                                                <p:strVal val="1+#ppt_w/2"/>
                                              </p:val>
                                            </p:tav>
                                            <p:tav tm="100000">
                                              <p:val>
                                                <p:strVal val="#ppt_x"/>
                                              </p:val>
                                            </p:tav>
                                          </p:tavLst>
                                        </p:anim>
                                        <p:anim calcmode="lin" valueType="num" p14:bounceEnd="40000">
                                          <p:cBhvr additive="base">
                                            <p:cTn id="43" dur="750" fill="hold"/>
                                            <p:tgtEl>
                                              <p:spTgt spid="13"/>
                                            </p:tgtEl>
                                            <p:attrNameLst>
                                              <p:attrName>ppt_y</p:attrName>
                                            </p:attrNameLst>
                                          </p:cBhvr>
                                          <p:tavLst>
                                            <p:tav tm="0">
                                              <p:val>
                                                <p:strVal val="#ppt_y"/>
                                              </p:val>
                                            </p:tav>
                                            <p:tav tm="100000">
                                              <p:val>
                                                <p:strVal val="#ppt_y"/>
                                              </p:val>
                                            </p:tav>
                                          </p:tavLst>
                                        </p:anim>
                                      </p:childTnLst>
                                    </p:cTn>
                                  </p:par>
                                  <p:par>
                                    <p:cTn id="44" presetID="53" presetClass="entr" presetSubtype="16"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p:cTn id="46" dur="500" fill="hold"/>
                                            <p:tgtEl>
                                              <p:spTgt spid="18"/>
                                            </p:tgtEl>
                                            <p:attrNameLst>
                                              <p:attrName>ppt_w</p:attrName>
                                            </p:attrNameLst>
                                          </p:cBhvr>
                                          <p:tavLst>
                                            <p:tav tm="0">
                                              <p:val>
                                                <p:fltVal val="0"/>
                                              </p:val>
                                            </p:tav>
                                            <p:tav tm="100000">
                                              <p:val>
                                                <p:strVal val="#ppt_w"/>
                                              </p:val>
                                            </p:tav>
                                          </p:tavLst>
                                        </p:anim>
                                        <p:anim calcmode="lin" valueType="num">
                                          <p:cBhvr>
                                            <p:cTn id="47" dur="500" fill="hold"/>
                                            <p:tgtEl>
                                              <p:spTgt spid="18"/>
                                            </p:tgtEl>
                                            <p:attrNameLst>
                                              <p:attrName>ppt_h</p:attrName>
                                            </p:attrNameLst>
                                          </p:cBhvr>
                                          <p:tavLst>
                                            <p:tav tm="0">
                                              <p:val>
                                                <p:fltVal val="0"/>
                                              </p:val>
                                            </p:tav>
                                            <p:tav tm="100000">
                                              <p:val>
                                                <p:strVal val="#ppt_h"/>
                                              </p:val>
                                            </p:tav>
                                          </p:tavLst>
                                        </p:anim>
                                        <p:animEffect transition="in" filter="fade">
                                          <p:cBhvr>
                                            <p:cTn id="4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8" grpId="0" animBg="1"/>
          <p:bldP spid="3" grpId="0"/>
          <p:bldP spid="3"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down)">
                                          <p:cBhvr>
                                            <p:cTn id="10" dur="500"/>
                                            <p:tgtEl>
                                              <p:spTgt spid="38"/>
                                            </p:tgtEl>
                                          </p:cBhvr>
                                        </p:animEffect>
                                      </p:childTnLst>
                                    </p:cTn>
                                  </p:par>
                                  <p:par>
                                    <p:cTn id="11" presetID="10" presetClass="entr" presetSubtype="0" fill="hold" grpId="0" nodeType="withEffect">
                                      <p:stCondLst>
                                        <p:cond delay="500"/>
                                      </p:stCondLst>
                                      <p:iterate type="lt">
                                        <p:tmPct val="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34" presetClass="emph" presetSubtype="0" fill="hold" grpId="1" nodeType="withEffect">
                                      <p:stCondLst>
                                        <p:cond delay="500"/>
                                      </p:stCondLst>
                                      <p:iterate type="lt">
                                        <p:tmPct val="10000"/>
                                      </p:iterate>
                                      <p:childTnLst>
                                        <p:animMotion origin="layout" path="M -1.66667E-6 4.81481E-6 L -1.66667E-6 -0.07223 " pathEditMode="relative" rAng="0" ptsTypes="AA">
                                          <p:cBhvr>
                                            <p:cTn id="15" dur="250" accel="50000" decel="50000" autoRev="1" fill="hold">
                                              <p:stCondLst>
                                                <p:cond delay="0"/>
                                              </p:stCondLst>
                                            </p:cTn>
                                            <p:tgtEl>
                                              <p:spTgt spid="3"/>
                                            </p:tgtEl>
                                            <p:attrNameLst>
                                              <p:attrName>ppt_x</p:attrName>
                                              <p:attrName>ppt_y</p:attrName>
                                            </p:attrNameLst>
                                          </p:cBhvr>
                                          <p:rCtr x="0" y="-3611"/>
                                        </p:animMotion>
                                        <p:animRot by="1500000">
                                          <p:cBhvr>
                                            <p:cTn id="16" dur="125" fill="hold">
                                              <p:stCondLst>
                                                <p:cond delay="0"/>
                                              </p:stCondLst>
                                            </p:cTn>
                                            <p:tgtEl>
                                              <p:spTgt spid="3"/>
                                            </p:tgtEl>
                                            <p:attrNameLst>
                                              <p:attrName>r</p:attrName>
                                            </p:attrNameLst>
                                          </p:cBhvr>
                                        </p:animRot>
                                        <p:animRot by="-1500000">
                                          <p:cBhvr>
                                            <p:cTn id="17" dur="125" fill="hold">
                                              <p:stCondLst>
                                                <p:cond delay="125"/>
                                              </p:stCondLst>
                                            </p:cTn>
                                            <p:tgtEl>
                                              <p:spTgt spid="3"/>
                                            </p:tgtEl>
                                            <p:attrNameLst>
                                              <p:attrName>r</p:attrName>
                                            </p:attrNameLst>
                                          </p:cBhvr>
                                        </p:animRot>
                                        <p:animRot by="-1500000">
                                          <p:cBhvr>
                                            <p:cTn id="18" dur="125" fill="hold">
                                              <p:stCondLst>
                                                <p:cond delay="250"/>
                                              </p:stCondLst>
                                            </p:cTn>
                                            <p:tgtEl>
                                              <p:spTgt spid="3"/>
                                            </p:tgtEl>
                                            <p:attrNameLst>
                                              <p:attrName>r</p:attrName>
                                            </p:attrNameLst>
                                          </p:cBhvr>
                                        </p:animRot>
                                        <p:animRot by="1500000">
                                          <p:cBhvr>
                                            <p:cTn id="19" dur="125" fill="hold">
                                              <p:stCondLst>
                                                <p:cond delay="375"/>
                                              </p:stCondLst>
                                            </p:cTn>
                                            <p:tgtEl>
                                              <p:spTgt spid="3"/>
                                            </p:tgtEl>
                                            <p:attrNameLst>
                                              <p:attrName>r</p:attrName>
                                            </p:attrNameLst>
                                          </p:cBhvr>
                                        </p:animRot>
                                      </p:childTnLst>
                                    </p:cTn>
                                  </p:par>
                                  <p:par>
                                    <p:cTn id="20" presetID="2" presetClass="entr" presetSubtype="2" fill="hold" nodeType="withEffect">
                                      <p:stCondLst>
                                        <p:cond delay="50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1+#ppt_w/2"/>
                                              </p:val>
                                            </p:tav>
                                            <p:tav tm="100000">
                                              <p:val>
                                                <p:strVal val="#ppt_x"/>
                                              </p:val>
                                            </p:tav>
                                          </p:tavLst>
                                        </p:anim>
                                        <p:anim calcmode="lin" valueType="num">
                                          <p:cBhvr additive="base">
                                            <p:cTn id="23" dur="750" fill="hold"/>
                                            <p:tgtEl>
                                              <p:spTgt spid="11"/>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750"/>
                                      </p:stCondLst>
                                      <p:childTnLst>
                                        <p:set>
                                          <p:cBhvr>
                                            <p:cTn id="25" dur="1" fill="hold">
                                              <p:stCondLst>
                                                <p:cond delay="0"/>
                                              </p:stCondLst>
                                            </p:cTn>
                                            <p:tgtEl>
                                              <p:spTgt spid="51"/>
                                            </p:tgtEl>
                                            <p:attrNameLst>
                                              <p:attrName>style.visibility</p:attrName>
                                            </p:attrNameLst>
                                          </p:cBhvr>
                                          <p:to>
                                            <p:strVal val="visible"/>
                                          </p:to>
                                        </p:set>
                                        <p:anim calcmode="lin" valueType="num">
                                          <p:cBhvr additive="base">
                                            <p:cTn id="26" dur="750" fill="hold"/>
                                            <p:tgtEl>
                                              <p:spTgt spid="51"/>
                                            </p:tgtEl>
                                            <p:attrNameLst>
                                              <p:attrName>ppt_x</p:attrName>
                                            </p:attrNameLst>
                                          </p:cBhvr>
                                          <p:tavLst>
                                            <p:tav tm="0">
                                              <p:val>
                                                <p:strVal val="1+#ppt_w/2"/>
                                              </p:val>
                                            </p:tav>
                                            <p:tav tm="100000">
                                              <p:val>
                                                <p:strVal val="#ppt_x"/>
                                              </p:val>
                                            </p:tav>
                                          </p:tavLst>
                                        </p:anim>
                                        <p:anim calcmode="lin" valueType="num">
                                          <p:cBhvr additive="base">
                                            <p:cTn id="27" dur="750" fill="hold"/>
                                            <p:tgtEl>
                                              <p:spTgt spid="51"/>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stCondLst>
                                        <p:cond delay="1000"/>
                                      </p:stCondLst>
                                      <p:childTnLst>
                                        <p:set>
                                          <p:cBhvr>
                                            <p:cTn id="29" dur="1" fill="hold">
                                              <p:stCondLst>
                                                <p:cond delay="0"/>
                                              </p:stCondLst>
                                            </p:cTn>
                                            <p:tgtEl>
                                              <p:spTgt spid="57"/>
                                            </p:tgtEl>
                                            <p:attrNameLst>
                                              <p:attrName>style.visibility</p:attrName>
                                            </p:attrNameLst>
                                          </p:cBhvr>
                                          <p:to>
                                            <p:strVal val="visible"/>
                                          </p:to>
                                        </p:set>
                                        <p:anim calcmode="lin" valueType="num">
                                          <p:cBhvr additive="base">
                                            <p:cTn id="30" dur="750" fill="hold"/>
                                            <p:tgtEl>
                                              <p:spTgt spid="57"/>
                                            </p:tgtEl>
                                            <p:attrNameLst>
                                              <p:attrName>ppt_x</p:attrName>
                                            </p:attrNameLst>
                                          </p:cBhvr>
                                          <p:tavLst>
                                            <p:tav tm="0">
                                              <p:val>
                                                <p:strVal val="1+#ppt_w/2"/>
                                              </p:val>
                                            </p:tav>
                                            <p:tav tm="100000">
                                              <p:val>
                                                <p:strVal val="#ppt_x"/>
                                              </p:val>
                                            </p:tav>
                                          </p:tavLst>
                                        </p:anim>
                                        <p:anim calcmode="lin" valueType="num">
                                          <p:cBhvr additive="base">
                                            <p:cTn id="31" dur="750" fill="hold"/>
                                            <p:tgtEl>
                                              <p:spTgt spid="57"/>
                                            </p:tgtEl>
                                            <p:attrNameLst>
                                              <p:attrName>ppt_y</p:attrName>
                                            </p:attrNameLst>
                                          </p:cBhvr>
                                          <p:tavLst>
                                            <p:tav tm="0">
                                              <p:val>
                                                <p:strVal val="#ppt_y"/>
                                              </p:val>
                                            </p:tav>
                                            <p:tav tm="100000">
                                              <p:val>
                                                <p:strVal val="#ppt_y"/>
                                              </p:val>
                                            </p:tav>
                                          </p:tavLst>
                                        </p:anim>
                                      </p:childTnLst>
                                    </p:cTn>
                                  </p:par>
                                  <p:par>
                                    <p:cTn id="32" presetID="2" presetClass="entr" presetSubtype="2" fill="hold" nodeType="withEffect">
                                      <p:stCondLst>
                                        <p:cond delay="1250"/>
                                      </p:stCondLst>
                                      <p:childTnLst>
                                        <p:set>
                                          <p:cBhvr>
                                            <p:cTn id="33" dur="1" fill="hold">
                                              <p:stCondLst>
                                                <p:cond delay="0"/>
                                              </p:stCondLst>
                                            </p:cTn>
                                            <p:tgtEl>
                                              <p:spTgt spid="63"/>
                                            </p:tgtEl>
                                            <p:attrNameLst>
                                              <p:attrName>style.visibility</p:attrName>
                                            </p:attrNameLst>
                                          </p:cBhvr>
                                          <p:to>
                                            <p:strVal val="visible"/>
                                          </p:to>
                                        </p:set>
                                        <p:anim calcmode="lin" valueType="num">
                                          <p:cBhvr additive="base">
                                            <p:cTn id="34" dur="750" fill="hold"/>
                                            <p:tgtEl>
                                              <p:spTgt spid="63"/>
                                            </p:tgtEl>
                                            <p:attrNameLst>
                                              <p:attrName>ppt_x</p:attrName>
                                            </p:attrNameLst>
                                          </p:cBhvr>
                                          <p:tavLst>
                                            <p:tav tm="0">
                                              <p:val>
                                                <p:strVal val="1+#ppt_w/2"/>
                                              </p:val>
                                            </p:tav>
                                            <p:tav tm="100000">
                                              <p:val>
                                                <p:strVal val="#ppt_x"/>
                                              </p:val>
                                            </p:tav>
                                          </p:tavLst>
                                        </p:anim>
                                        <p:anim calcmode="lin" valueType="num">
                                          <p:cBhvr additive="base">
                                            <p:cTn id="35" dur="750" fill="hold"/>
                                            <p:tgtEl>
                                              <p:spTgt spid="63"/>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1250"/>
                                      </p:stCondLst>
                                      <p:childTnLst>
                                        <p:set>
                                          <p:cBhvr>
                                            <p:cTn id="37" dur="1" fill="hold">
                                              <p:stCondLst>
                                                <p:cond delay="0"/>
                                              </p:stCondLst>
                                            </p:cTn>
                                            <p:tgtEl>
                                              <p:spTgt spid="4"/>
                                            </p:tgtEl>
                                            <p:attrNameLst>
                                              <p:attrName>style.visibility</p:attrName>
                                            </p:attrNameLst>
                                          </p:cBhvr>
                                          <p:to>
                                            <p:strVal val="visible"/>
                                          </p:to>
                                        </p:set>
                                        <p:anim calcmode="lin" valueType="num">
                                          <p:cBhvr additive="base">
                                            <p:cTn id="38" dur="750" fill="hold"/>
                                            <p:tgtEl>
                                              <p:spTgt spid="4"/>
                                            </p:tgtEl>
                                            <p:attrNameLst>
                                              <p:attrName>ppt_x</p:attrName>
                                            </p:attrNameLst>
                                          </p:cBhvr>
                                          <p:tavLst>
                                            <p:tav tm="0">
                                              <p:val>
                                                <p:strVal val="1+#ppt_w/2"/>
                                              </p:val>
                                            </p:tav>
                                            <p:tav tm="100000">
                                              <p:val>
                                                <p:strVal val="#ppt_x"/>
                                              </p:val>
                                            </p:tav>
                                          </p:tavLst>
                                        </p:anim>
                                        <p:anim calcmode="lin" valueType="num">
                                          <p:cBhvr additive="base">
                                            <p:cTn id="39" dur="750" fill="hold"/>
                                            <p:tgtEl>
                                              <p:spTgt spid="4"/>
                                            </p:tgtEl>
                                            <p:attrNameLst>
                                              <p:attrName>ppt_y</p:attrName>
                                            </p:attrNameLst>
                                          </p:cBhvr>
                                          <p:tavLst>
                                            <p:tav tm="0">
                                              <p:val>
                                                <p:strVal val="#ppt_y"/>
                                              </p:val>
                                            </p:tav>
                                            <p:tav tm="100000">
                                              <p:val>
                                                <p:strVal val="#ppt_y"/>
                                              </p:val>
                                            </p:tav>
                                          </p:tavLst>
                                        </p:anim>
                                      </p:childTnLst>
                                    </p:cTn>
                                  </p:par>
                                  <p:par>
                                    <p:cTn id="40" presetID="2" presetClass="entr" presetSubtype="2" fill="hold" nodeType="withEffect">
                                      <p:stCondLst>
                                        <p:cond delay="1250"/>
                                      </p:stCondLst>
                                      <p:childTnLst>
                                        <p:set>
                                          <p:cBhvr>
                                            <p:cTn id="41" dur="1" fill="hold">
                                              <p:stCondLst>
                                                <p:cond delay="0"/>
                                              </p:stCondLst>
                                            </p:cTn>
                                            <p:tgtEl>
                                              <p:spTgt spid="13"/>
                                            </p:tgtEl>
                                            <p:attrNameLst>
                                              <p:attrName>style.visibility</p:attrName>
                                            </p:attrNameLst>
                                          </p:cBhvr>
                                          <p:to>
                                            <p:strVal val="visible"/>
                                          </p:to>
                                        </p:set>
                                        <p:anim calcmode="lin" valueType="num">
                                          <p:cBhvr additive="base">
                                            <p:cTn id="42" dur="750" fill="hold"/>
                                            <p:tgtEl>
                                              <p:spTgt spid="13"/>
                                            </p:tgtEl>
                                            <p:attrNameLst>
                                              <p:attrName>ppt_x</p:attrName>
                                            </p:attrNameLst>
                                          </p:cBhvr>
                                          <p:tavLst>
                                            <p:tav tm="0">
                                              <p:val>
                                                <p:strVal val="1+#ppt_w/2"/>
                                              </p:val>
                                            </p:tav>
                                            <p:tav tm="100000">
                                              <p:val>
                                                <p:strVal val="#ppt_x"/>
                                              </p:val>
                                            </p:tav>
                                          </p:tavLst>
                                        </p:anim>
                                        <p:anim calcmode="lin" valueType="num">
                                          <p:cBhvr additive="base">
                                            <p:cTn id="43" dur="750" fill="hold"/>
                                            <p:tgtEl>
                                              <p:spTgt spid="13"/>
                                            </p:tgtEl>
                                            <p:attrNameLst>
                                              <p:attrName>ppt_y</p:attrName>
                                            </p:attrNameLst>
                                          </p:cBhvr>
                                          <p:tavLst>
                                            <p:tav tm="0">
                                              <p:val>
                                                <p:strVal val="#ppt_y"/>
                                              </p:val>
                                            </p:tav>
                                            <p:tav tm="100000">
                                              <p:val>
                                                <p:strVal val="#ppt_y"/>
                                              </p:val>
                                            </p:tav>
                                          </p:tavLst>
                                        </p:anim>
                                      </p:childTnLst>
                                    </p:cTn>
                                  </p:par>
                                  <p:par>
                                    <p:cTn id="44" presetID="53" presetClass="entr" presetSubtype="16"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p:cTn id="46" dur="500" fill="hold"/>
                                            <p:tgtEl>
                                              <p:spTgt spid="18"/>
                                            </p:tgtEl>
                                            <p:attrNameLst>
                                              <p:attrName>ppt_w</p:attrName>
                                            </p:attrNameLst>
                                          </p:cBhvr>
                                          <p:tavLst>
                                            <p:tav tm="0">
                                              <p:val>
                                                <p:fltVal val="0"/>
                                              </p:val>
                                            </p:tav>
                                            <p:tav tm="100000">
                                              <p:val>
                                                <p:strVal val="#ppt_w"/>
                                              </p:val>
                                            </p:tav>
                                          </p:tavLst>
                                        </p:anim>
                                        <p:anim calcmode="lin" valueType="num">
                                          <p:cBhvr>
                                            <p:cTn id="47" dur="500" fill="hold"/>
                                            <p:tgtEl>
                                              <p:spTgt spid="18"/>
                                            </p:tgtEl>
                                            <p:attrNameLst>
                                              <p:attrName>ppt_h</p:attrName>
                                            </p:attrNameLst>
                                          </p:cBhvr>
                                          <p:tavLst>
                                            <p:tav tm="0">
                                              <p:val>
                                                <p:fltVal val="0"/>
                                              </p:val>
                                            </p:tav>
                                            <p:tav tm="100000">
                                              <p:val>
                                                <p:strVal val="#ppt_h"/>
                                              </p:val>
                                            </p:tav>
                                          </p:tavLst>
                                        </p:anim>
                                        <p:animEffect transition="in" filter="fade">
                                          <p:cBhvr>
                                            <p:cTn id="4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8" grpId="0" animBg="1"/>
          <p:bldP spid="3" grpId="0"/>
          <p:bldP spid="3" grpId="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9"/>
          <p:cNvSpPr/>
          <p:nvPr>
            <p:custDataLst>
              <p:tags r:id="rId1"/>
            </p:custDataLst>
          </p:nvPr>
        </p:nvSpPr>
        <p:spPr>
          <a:xfrm>
            <a:off x="5858482" y="2295177"/>
            <a:ext cx="494595" cy="494595"/>
          </a:xfrm>
          <a:prstGeom prst="ellipse">
            <a:avLst/>
          </a:prstGeom>
          <a:solidFill>
            <a:srgbClr val="A78D6C"/>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lnSpc>
                <a:spcPct val="130000"/>
              </a:lnSpc>
            </a:pPr>
            <a:r>
              <a:rPr lang="id-ID" dirty="0">
                <a:latin typeface="思源黑体" panose="020B0500000000000000" pitchFamily="34" charset="-122"/>
                <a:ea typeface="思源黑体" panose="020B0500000000000000" pitchFamily="34" charset="-122"/>
                <a:cs typeface="+mn-ea"/>
                <a:sym typeface="+mn-lt"/>
              </a:rPr>
              <a:t>01</a:t>
            </a:r>
          </a:p>
        </p:txBody>
      </p:sp>
      <p:sp>
        <p:nvSpPr>
          <p:cNvPr id="24" name="TextBox 23"/>
          <p:cNvSpPr txBox="1"/>
          <p:nvPr>
            <p:custDataLst>
              <p:tags r:id="rId2"/>
            </p:custDataLst>
          </p:nvPr>
        </p:nvSpPr>
        <p:spPr>
          <a:xfrm>
            <a:off x="6695440" y="2276475"/>
            <a:ext cx="4368800" cy="1156335"/>
          </a:xfrm>
          <a:prstGeom prst="rect">
            <a:avLst/>
          </a:prstGeom>
          <a:noFill/>
        </p:spPr>
        <p:txBody>
          <a:bodyPr wrap="square" rtlCol="0">
            <a:noAutofit/>
          </a:bodyPr>
          <a:lstStyle/>
          <a:p>
            <a:pPr>
              <a:lnSpc>
                <a:spcPct val="130000"/>
              </a:lnSpc>
            </a:pPr>
            <a:r>
              <a:rPr lang="en-US" altLang="zh-CN" sz="16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M</a:t>
            </a:r>
            <a:r>
              <a:rPr lang="zh-CN" altLang="en-US" sz="16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ost of the features are not highly correlated with each other.</a:t>
            </a:r>
          </a:p>
        </p:txBody>
      </p:sp>
      <p:sp>
        <p:nvSpPr>
          <p:cNvPr id="27" name="Oval 33"/>
          <p:cNvSpPr/>
          <p:nvPr>
            <p:custDataLst>
              <p:tags r:id="rId3"/>
            </p:custDataLst>
          </p:nvPr>
        </p:nvSpPr>
        <p:spPr>
          <a:xfrm>
            <a:off x="5858482" y="3573960"/>
            <a:ext cx="494595" cy="494595"/>
          </a:xfrm>
          <a:prstGeom prst="ellipse">
            <a:avLst/>
          </a:prstGeom>
          <a:solidFill>
            <a:srgbClr val="A78D6C"/>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lnSpc>
                <a:spcPct val="130000"/>
              </a:lnSpc>
            </a:pPr>
            <a:r>
              <a:rPr lang="id-ID" dirty="0">
                <a:latin typeface="思源黑体" panose="020B0500000000000000" pitchFamily="34" charset="-122"/>
                <a:ea typeface="思源黑体" panose="020B0500000000000000" pitchFamily="34" charset="-122"/>
                <a:cs typeface="+mn-ea"/>
                <a:sym typeface="+mn-lt"/>
              </a:rPr>
              <a:t>0</a:t>
            </a:r>
            <a:r>
              <a:rPr lang="en-US" altLang="id-ID" dirty="0">
                <a:latin typeface="思源黑体" panose="020B0500000000000000" pitchFamily="34" charset="-122"/>
                <a:ea typeface="思源黑体" panose="020B0500000000000000" pitchFamily="34" charset="-122"/>
                <a:cs typeface="+mn-ea"/>
                <a:sym typeface="+mn-lt"/>
              </a:rPr>
              <a:t>2</a:t>
            </a:r>
          </a:p>
        </p:txBody>
      </p:sp>
      <p:sp>
        <p:nvSpPr>
          <p:cNvPr id="28" name="TextBox 27"/>
          <p:cNvSpPr txBox="1"/>
          <p:nvPr>
            <p:custDataLst>
              <p:tags r:id="rId4"/>
            </p:custDataLst>
          </p:nvPr>
        </p:nvSpPr>
        <p:spPr>
          <a:xfrm>
            <a:off x="6695752" y="3555146"/>
            <a:ext cx="4368800" cy="730885"/>
          </a:xfrm>
          <a:prstGeom prst="rect">
            <a:avLst/>
          </a:prstGeom>
          <a:noFill/>
        </p:spPr>
        <p:txBody>
          <a:bodyPr wrap="square" rtlCol="0">
            <a:spAutoFit/>
          </a:bodyPr>
          <a:lstStyle/>
          <a:p>
            <a:pPr algn="just">
              <a:lnSpc>
                <a:spcPct val="130000"/>
              </a:lnSpc>
            </a:pPr>
            <a:r>
              <a:rPr lang="en-US" altLang="zh-CN" sz="16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R</a:t>
            </a:r>
            <a:r>
              <a:rPr lang="zh-CN" altLang="en-US" sz="16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elationship between pdays and previous</a:t>
            </a:r>
            <a:r>
              <a:rPr lang="en-US" altLang="zh-CN" sz="16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 is close.</a:t>
            </a:r>
          </a:p>
        </p:txBody>
      </p:sp>
      <p:sp>
        <p:nvSpPr>
          <p:cNvPr id="31" name="Oval 37"/>
          <p:cNvSpPr/>
          <p:nvPr>
            <p:custDataLst>
              <p:tags r:id="rId5"/>
            </p:custDataLst>
          </p:nvPr>
        </p:nvSpPr>
        <p:spPr>
          <a:xfrm>
            <a:off x="5858482" y="4870104"/>
            <a:ext cx="494595" cy="494595"/>
          </a:xfrm>
          <a:prstGeom prst="ellipse">
            <a:avLst/>
          </a:prstGeom>
          <a:solidFill>
            <a:srgbClr val="A78D6C"/>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lnSpc>
                <a:spcPct val="130000"/>
              </a:lnSpc>
            </a:pPr>
            <a:r>
              <a:rPr lang="id-ID" dirty="0">
                <a:latin typeface="思源黑体" panose="020B0500000000000000" pitchFamily="34" charset="-122"/>
                <a:ea typeface="思源黑体" panose="020B0500000000000000" pitchFamily="34" charset="-122"/>
                <a:cs typeface="+mn-ea"/>
                <a:sym typeface="+mn-lt"/>
              </a:rPr>
              <a:t>0</a:t>
            </a:r>
            <a:r>
              <a:rPr lang="en-US" altLang="id-ID" dirty="0">
                <a:latin typeface="思源黑体" panose="020B0500000000000000" pitchFamily="34" charset="-122"/>
                <a:ea typeface="思源黑体" panose="020B0500000000000000" pitchFamily="34" charset="-122"/>
                <a:cs typeface="+mn-ea"/>
                <a:sym typeface="+mn-lt"/>
              </a:rPr>
              <a:t>3</a:t>
            </a:r>
          </a:p>
        </p:txBody>
      </p:sp>
      <p:sp>
        <p:nvSpPr>
          <p:cNvPr id="43" name="文本框 1"/>
          <p:cNvSpPr txBox="1"/>
          <p:nvPr/>
        </p:nvSpPr>
        <p:spPr>
          <a:xfrm>
            <a:off x="2556465" y="3978353"/>
            <a:ext cx="1152120" cy="428643"/>
          </a:xfrm>
          <a:prstGeom prst="rect">
            <a:avLst/>
          </a:prstGeom>
          <a:noFill/>
        </p:spPr>
        <p:txBody>
          <a:bodyPr wrap="square" lIns="68580" tIns="34290" rIns="68580" bIns="34290" rtlCol="0">
            <a:spAutoFit/>
          </a:bodyPr>
          <a:lstStyle/>
          <a:p>
            <a:pPr algn="dist">
              <a:lnSpc>
                <a:spcPct val="130000"/>
              </a:lnSpc>
            </a:pPr>
            <a:r>
              <a:rPr lang="zh-CN" altLang="en-US" sz="2000" dirty="0">
                <a:solidFill>
                  <a:schemeClr val="bg1"/>
                </a:solidFill>
                <a:latin typeface="思源黑体" panose="020B0500000000000000" pitchFamily="34" charset="-122"/>
                <a:ea typeface="思源黑体" panose="020B0500000000000000" pitchFamily="34" charset="-122"/>
                <a:cs typeface="+mn-ea"/>
                <a:sym typeface="+mn-lt"/>
              </a:rPr>
              <a:t>管理</a:t>
            </a:r>
          </a:p>
        </p:txBody>
      </p:sp>
      <p:sp>
        <p:nvSpPr>
          <p:cNvPr id="39" name="文本框 38"/>
          <p:cNvSpPr txBox="1"/>
          <p:nvPr/>
        </p:nvSpPr>
        <p:spPr>
          <a:xfrm>
            <a:off x="1221277" y="165529"/>
            <a:ext cx="184731" cy="598177"/>
          </a:xfrm>
          <a:prstGeom prst="rect">
            <a:avLst/>
          </a:prstGeom>
          <a:noFill/>
        </p:spPr>
        <p:txBody>
          <a:bodyPr wrap="none" rtlCol="0">
            <a:spAutoFit/>
          </a:bodyPr>
          <a:lstStyle/>
          <a:p>
            <a:pPr fontAlgn="auto">
              <a:lnSpc>
                <a:spcPct val="130000"/>
              </a:lnSpc>
              <a:defRPr/>
            </a:pPr>
            <a:endParaRPr lang="zh-CN" altLang="en-US" sz="2800" b="1" dirty="0">
              <a:solidFill>
                <a:srgbClr val="554B4F"/>
              </a:solidFill>
              <a:latin typeface="思源黑体" panose="020B0500000000000000" pitchFamily="34" charset="-122"/>
              <a:ea typeface="思源黑体" panose="020B0500000000000000" pitchFamily="34" charset="-122"/>
              <a:cs typeface="+mn-ea"/>
              <a:sym typeface="+mn-lt"/>
            </a:endParaRPr>
          </a:p>
        </p:txBody>
      </p:sp>
      <p:sp>
        <p:nvSpPr>
          <p:cNvPr id="35" name="矩形 34"/>
          <p:cNvSpPr/>
          <p:nvPr/>
        </p:nvSpPr>
        <p:spPr>
          <a:xfrm>
            <a:off x="1244421" y="341781"/>
            <a:ext cx="2867228" cy="460375"/>
          </a:xfrm>
          <a:prstGeom prst="rect">
            <a:avLst/>
          </a:prstGeom>
        </p:spPr>
        <p:txBody>
          <a:bodyPr wrap="square">
            <a:spAutoFit/>
          </a:bodyPr>
          <a:lstStyle/>
          <a:p>
            <a:pPr>
              <a:lnSpc>
                <a:spcPct val="120000"/>
              </a:lnSpc>
            </a:pPr>
            <a:r>
              <a:rPr lang="en-US" altLang="zh-CN" sz="2000" b="1"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Exploratory Analysis</a:t>
            </a:r>
            <a:endParaRPr lang="zh-CN" altLang="en-US" sz="2000" b="1"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endParaRPr>
          </a:p>
        </p:txBody>
      </p:sp>
      <p:pic>
        <p:nvPicPr>
          <p:cNvPr id="2" name="图片 13"/>
          <p:cNvPicPr>
            <a:picLocks noChangeAspect="1"/>
          </p:cNvPicPr>
          <p:nvPr/>
        </p:nvPicPr>
        <p:blipFill>
          <a:blip r:embed="rId8"/>
          <a:stretch>
            <a:fillRect/>
          </a:stretch>
        </p:blipFill>
        <p:spPr>
          <a:xfrm>
            <a:off x="338138" y="1580198"/>
            <a:ext cx="5269865" cy="4774565"/>
          </a:xfrm>
          <a:prstGeom prst="rect">
            <a:avLst/>
          </a:prstGeom>
          <a:noFill/>
          <a:ln>
            <a:noFill/>
          </a:ln>
        </p:spPr>
      </p:pic>
      <p:sp>
        <p:nvSpPr>
          <p:cNvPr id="3" name="文本框 2"/>
          <p:cNvSpPr txBox="1"/>
          <p:nvPr/>
        </p:nvSpPr>
        <p:spPr>
          <a:xfrm>
            <a:off x="6695440" y="4869815"/>
            <a:ext cx="4368800" cy="700898"/>
          </a:xfrm>
          <a:prstGeom prst="rect">
            <a:avLst/>
          </a:prstGeom>
          <a:noFill/>
        </p:spPr>
        <p:txBody>
          <a:bodyPr wrap="square" rtlCol="0">
            <a:spAutoFit/>
          </a:bodyPr>
          <a:lstStyle/>
          <a:p>
            <a:pPr algn="just">
              <a:lnSpc>
                <a:spcPct val="130000"/>
              </a:lnSpc>
            </a:pPr>
            <a:r>
              <a:rPr lang="en-US" altLang="zh-CN" sz="16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R</a:t>
            </a:r>
            <a:r>
              <a:rPr lang="zh-CN" altLang="en-US" sz="16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elationship between campaign and day</a:t>
            </a:r>
            <a:r>
              <a:rPr lang="en-US" altLang="zh-CN" sz="16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 is close.</a:t>
            </a:r>
            <a:endParaRPr lang="zh-CN" altLang="en-US" sz="1600" dirty="0">
              <a:latin typeface="Arial" panose="020B0604020202020204" pitchFamily="34" charset="0"/>
            </a:endParaRPr>
          </a:p>
        </p:txBody>
      </p:sp>
      <p:pic>
        <p:nvPicPr>
          <p:cNvPr id="4" name="图片 3"/>
          <p:cNvPicPr>
            <a:picLocks noChangeAspect="1"/>
          </p:cNvPicPr>
          <p:nvPr/>
        </p:nvPicPr>
        <p:blipFill>
          <a:blip r:embed="rId9"/>
          <a:stretch>
            <a:fillRect/>
          </a:stretch>
        </p:blipFill>
        <p:spPr>
          <a:xfrm>
            <a:off x="9467850" y="143355"/>
            <a:ext cx="2594309" cy="69542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left)">
                                      <p:cBhvr>
                                        <p:cTn id="20" dur="500"/>
                                        <p:tgtEl>
                                          <p:spTgt spid="28"/>
                                        </p:tgtEl>
                                      </p:cBhvr>
                                    </p:animEffect>
                                  </p:childTnLst>
                                </p:cTn>
                              </p:par>
                            </p:childTnLst>
                          </p:cTn>
                        </p:par>
                        <p:par>
                          <p:cTn id="21" fill="hold">
                            <p:stCondLst>
                              <p:cond delay="1000"/>
                            </p:stCondLst>
                            <p:childTnLst>
                              <p:par>
                                <p:cTn id="22" presetID="42" presetClass="entr" presetSubtype="0" fill="hold" grpId="0" nodeType="after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1000"/>
                                        <p:tgtEl>
                                          <p:spTgt spid="43"/>
                                        </p:tgtEl>
                                      </p:cBhvr>
                                    </p:animEffect>
                                    <p:anim calcmode="lin" valueType="num">
                                      <p:cBhvr>
                                        <p:cTn id="25" dur="1000" fill="hold"/>
                                        <p:tgtEl>
                                          <p:spTgt spid="43"/>
                                        </p:tgtEl>
                                        <p:attrNameLst>
                                          <p:attrName>ppt_x</p:attrName>
                                        </p:attrNameLst>
                                      </p:cBhvr>
                                      <p:tavLst>
                                        <p:tav tm="0">
                                          <p:val>
                                            <p:strVal val="#ppt_x"/>
                                          </p:val>
                                        </p:tav>
                                        <p:tav tm="100000">
                                          <p:val>
                                            <p:strVal val="#ppt_x"/>
                                          </p:val>
                                        </p:tav>
                                      </p:tavLst>
                                    </p:anim>
                                    <p:anim calcmode="lin" valueType="num">
                                      <p:cBhvr>
                                        <p:cTn id="26"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7" grpId="0" animBg="1"/>
      <p:bldP spid="28" grpId="0"/>
      <p:bldP spid="31" grpId="0" animBg="1"/>
      <p:bldP spid="4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p:cNvSpPr txBox="1"/>
          <p:nvPr/>
        </p:nvSpPr>
        <p:spPr>
          <a:xfrm>
            <a:off x="1762073" y="2315879"/>
            <a:ext cx="8704774" cy="3200400"/>
          </a:xfrm>
          <a:prstGeom prst="rect">
            <a:avLst/>
          </a:prstGeom>
          <a:noFill/>
        </p:spPr>
        <p:txBody>
          <a:bodyPr wrap="square" lIns="0" tIns="0" rIns="0" bIns="0" rtlCol="0">
            <a:spAutoFit/>
          </a:bodyPr>
          <a:lstStyle/>
          <a:p>
            <a:pPr algn="ctr">
              <a:lnSpc>
                <a:spcPct val="130000"/>
              </a:lnSpc>
            </a:pPr>
            <a:r>
              <a:rPr lang="zh-CN" altLang="en-US" sz="20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In summary, the bank's customers mostly consist of married middle-class individuals aged between 30-60. There are fewer entrepreneurs, unemployed individuals, self-employed individuals, retirees, and students. Account balances are not very high, and most people are not willing to spend a significant amount of time on calls. Moreover, apart from students and retirees, the subscription willingness of other customers is not high. The time of contact with customers mainly falls in the summer months.</a:t>
            </a:r>
          </a:p>
        </p:txBody>
      </p:sp>
      <p:sp>
        <p:nvSpPr>
          <p:cNvPr id="40" name="TextBox 39"/>
          <p:cNvSpPr txBox="1"/>
          <p:nvPr/>
        </p:nvSpPr>
        <p:spPr>
          <a:xfrm>
            <a:off x="3863753" y="1720315"/>
            <a:ext cx="4499421" cy="433324"/>
          </a:xfrm>
          <a:prstGeom prst="rect">
            <a:avLst/>
          </a:prstGeom>
          <a:noFill/>
        </p:spPr>
        <p:txBody>
          <a:bodyPr wrap="square" lIns="0" tIns="0" rIns="0" bIns="0" rtlCol="0">
            <a:spAutoFit/>
          </a:bodyPr>
          <a:lstStyle/>
          <a:p>
            <a:pPr lvl="0" algn="ctr">
              <a:lnSpc>
                <a:spcPct val="130000"/>
              </a:lnSpc>
              <a:spcBef>
                <a:spcPct val="0"/>
              </a:spcBef>
              <a:defRPr/>
            </a:pPr>
            <a:r>
              <a:rPr lang="en-US" altLang="zh-CN" sz="240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Summary</a:t>
            </a:r>
          </a:p>
        </p:txBody>
      </p:sp>
      <p:sp>
        <p:nvSpPr>
          <p:cNvPr id="19" name="文本框 18"/>
          <p:cNvSpPr txBox="1"/>
          <p:nvPr/>
        </p:nvSpPr>
        <p:spPr>
          <a:xfrm>
            <a:off x="1221277" y="165529"/>
            <a:ext cx="184731" cy="598177"/>
          </a:xfrm>
          <a:prstGeom prst="rect">
            <a:avLst/>
          </a:prstGeom>
          <a:noFill/>
        </p:spPr>
        <p:txBody>
          <a:bodyPr wrap="none" rtlCol="0">
            <a:spAutoFit/>
          </a:bodyPr>
          <a:lstStyle/>
          <a:p>
            <a:pPr fontAlgn="auto">
              <a:lnSpc>
                <a:spcPct val="130000"/>
              </a:lnSpc>
              <a:defRPr/>
            </a:pPr>
            <a:endParaRPr lang="zh-CN" altLang="en-US" sz="2800" b="1" dirty="0">
              <a:solidFill>
                <a:srgbClr val="554B4F"/>
              </a:solidFill>
              <a:latin typeface="思源黑体" panose="020B0500000000000000" pitchFamily="34" charset="-122"/>
              <a:ea typeface="思源黑体" panose="020B0500000000000000" pitchFamily="34" charset="-122"/>
              <a:cs typeface="+mn-ea"/>
              <a:sym typeface="+mn-lt"/>
            </a:endParaRPr>
          </a:p>
        </p:txBody>
      </p:sp>
      <p:sp>
        <p:nvSpPr>
          <p:cNvPr id="18" name="矩形 17"/>
          <p:cNvSpPr/>
          <p:nvPr/>
        </p:nvSpPr>
        <p:spPr>
          <a:xfrm>
            <a:off x="1244421" y="341781"/>
            <a:ext cx="2867228" cy="460375"/>
          </a:xfrm>
          <a:prstGeom prst="rect">
            <a:avLst/>
          </a:prstGeom>
        </p:spPr>
        <p:txBody>
          <a:bodyPr wrap="square">
            <a:spAutoFit/>
          </a:bodyPr>
          <a:lstStyle/>
          <a:p>
            <a:pPr>
              <a:lnSpc>
                <a:spcPct val="120000"/>
              </a:lnSpc>
            </a:pPr>
            <a:r>
              <a:rPr lang="en-US" altLang="zh-CN" sz="2000" b="1"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Exploratory Analysis</a:t>
            </a:r>
            <a:endParaRPr lang="zh-CN" altLang="en-US" sz="2000" b="1"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endParaRPr>
          </a:p>
        </p:txBody>
      </p:sp>
      <p:pic>
        <p:nvPicPr>
          <p:cNvPr id="2" name="图片 1"/>
          <p:cNvPicPr>
            <a:picLocks noChangeAspect="1"/>
          </p:cNvPicPr>
          <p:nvPr/>
        </p:nvPicPr>
        <p:blipFill>
          <a:blip r:embed="rId3"/>
          <a:stretch>
            <a:fillRect/>
          </a:stretch>
        </p:blipFill>
        <p:spPr>
          <a:xfrm>
            <a:off x="9467850" y="143355"/>
            <a:ext cx="2594309" cy="69542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300" fill="hold"/>
                                        <p:tgtEl>
                                          <p:spTgt spid="40"/>
                                        </p:tgtEl>
                                        <p:attrNameLst>
                                          <p:attrName>ppt_x</p:attrName>
                                        </p:attrNameLst>
                                      </p:cBhvr>
                                      <p:tavLst>
                                        <p:tav tm="0">
                                          <p:val>
                                            <p:strVal val="1+#ppt_w/2"/>
                                          </p:val>
                                        </p:tav>
                                        <p:tav tm="100000">
                                          <p:val>
                                            <p:strVal val="#ppt_x"/>
                                          </p:val>
                                        </p:tav>
                                      </p:tavLst>
                                    </p:anim>
                                    <p:anim calcmode="lin" valueType="num">
                                      <p:cBhvr additive="base">
                                        <p:cTn id="8" dur="300" fill="hold"/>
                                        <p:tgtEl>
                                          <p:spTgt spid="4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300" fill="hold"/>
                                        <p:tgtEl>
                                          <p:spTgt spid="39"/>
                                        </p:tgtEl>
                                        <p:attrNameLst>
                                          <p:attrName>ppt_x</p:attrName>
                                        </p:attrNameLst>
                                      </p:cBhvr>
                                      <p:tavLst>
                                        <p:tav tm="0">
                                          <p:val>
                                            <p:strVal val="1+#ppt_w/2"/>
                                          </p:val>
                                        </p:tav>
                                        <p:tav tm="100000">
                                          <p:val>
                                            <p:strVal val="#ppt_x"/>
                                          </p:val>
                                        </p:tav>
                                      </p:tavLst>
                                    </p:anim>
                                    <p:anim calcmode="lin" valueType="num">
                                      <p:cBhvr additive="base">
                                        <p:cTn id="13" dur="3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3674533"/>
            <a:ext cx="12192000" cy="205669"/>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sp>
        <p:nvSpPr>
          <p:cNvPr id="30" name="文本框 29"/>
          <p:cNvSpPr txBox="1"/>
          <p:nvPr/>
        </p:nvSpPr>
        <p:spPr>
          <a:xfrm>
            <a:off x="3547797" y="3983023"/>
            <a:ext cx="5345605" cy="784830"/>
          </a:xfrm>
          <a:prstGeom prst="rect">
            <a:avLst/>
          </a:prstGeom>
          <a:noFill/>
        </p:spPr>
        <p:txBody>
          <a:bodyPr wrap="square" rtlCol="0">
            <a:spAutoFit/>
          </a:bodyPr>
          <a:lstStyle/>
          <a:p>
            <a:pPr>
              <a:lnSpc>
                <a:spcPct val="150000"/>
              </a:lnSpc>
            </a:pPr>
            <a:r>
              <a:rPr lang="en-US" altLang="zh-CN" sz="1000" dirty="0">
                <a:solidFill>
                  <a:schemeClr val="tx1">
                    <a:lumMod val="50000"/>
                    <a:lumOff val="50000"/>
                  </a:schemeClr>
                </a:solidFill>
                <a:effectLst>
                  <a:outerShdw blurRad="127000" dist="38100" dir="2700000" algn="tl">
                    <a:srgbClr val="000000">
                      <a:alpha val="20000"/>
                    </a:srgbClr>
                  </a:outerShdw>
                </a:effectLst>
                <a:latin typeface="Arial" panose="020B0604020202020204" pitchFamily="34" charset="0"/>
                <a:ea typeface="思源黑体" panose="020B0500000000000000" pitchFamily="34" charset="-122"/>
              </a:rPr>
              <a:t>Personnel Business Recruitment Talents raining Elite Management Training TemplaRecruiTraining anagening Template</a:t>
            </a:r>
            <a:endParaRPr lang="zh-CN" altLang="en-US" sz="1000" dirty="0">
              <a:solidFill>
                <a:schemeClr val="tx1">
                  <a:lumMod val="50000"/>
                  <a:lumOff val="50000"/>
                </a:schemeClr>
              </a:solidFill>
              <a:effectLst>
                <a:outerShdw blurRad="127000" dist="38100" dir="2700000" algn="tl">
                  <a:srgbClr val="000000">
                    <a:alpha val="20000"/>
                  </a:srgbClr>
                </a:outerShdw>
              </a:effectLst>
              <a:latin typeface="Arial" panose="020B0604020202020204" pitchFamily="34" charset="0"/>
              <a:ea typeface="思源黑体" panose="020B0500000000000000" pitchFamily="34" charset="-122"/>
            </a:endParaRPr>
          </a:p>
          <a:p>
            <a:pPr>
              <a:lnSpc>
                <a:spcPct val="150000"/>
              </a:lnSpc>
            </a:pPr>
            <a:endParaRPr lang="zh-CN" altLang="en-US" sz="1000" dirty="0">
              <a:solidFill>
                <a:schemeClr val="tx1">
                  <a:lumMod val="50000"/>
                  <a:lumOff val="50000"/>
                </a:schemeClr>
              </a:solidFill>
              <a:effectLst>
                <a:outerShdw blurRad="127000" dist="38100" dir="2700000" algn="tl">
                  <a:srgbClr val="000000">
                    <a:alpha val="20000"/>
                  </a:srgbClr>
                </a:outerShdw>
              </a:effectLst>
              <a:latin typeface="Arial" panose="020B0604020202020204" pitchFamily="34" charset="0"/>
              <a:ea typeface="思源黑体" panose="020B0500000000000000" pitchFamily="34" charset="-122"/>
            </a:endParaRPr>
          </a:p>
        </p:txBody>
      </p:sp>
      <p:sp>
        <p:nvSpPr>
          <p:cNvPr id="31" name="等腰三角形 30"/>
          <p:cNvSpPr/>
          <p:nvPr/>
        </p:nvSpPr>
        <p:spPr>
          <a:xfrm rot="16200000" flipH="1">
            <a:off x="11620482" y="193271"/>
            <a:ext cx="434867" cy="449451"/>
          </a:xfrm>
          <a:prstGeom prst="triangle">
            <a:avLst>
              <a:gd name="adj" fmla="val 0"/>
            </a:avLst>
          </a:prstGeom>
          <a:solidFill>
            <a:srgbClr val="1C26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cxnSp>
        <p:nvCxnSpPr>
          <p:cNvPr id="32" name="直接连接符 31"/>
          <p:cNvCxnSpPr/>
          <p:nvPr/>
        </p:nvCxnSpPr>
        <p:spPr>
          <a:xfrm>
            <a:off x="943144" y="2071647"/>
            <a:ext cx="872353" cy="0"/>
          </a:xfrm>
          <a:prstGeom prst="line">
            <a:avLst/>
          </a:prstGeom>
          <a:ln w="76200">
            <a:solidFill>
              <a:srgbClr val="A78D6C"/>
            </a:solidFill>
            <a:prstDash val="solid"/>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769535" y="2296717"/>
            <a:ext cx="6127586" cy="1069845"/>
          </a:xfrm>
          <a:prstGeom prst="rect">
            <a:avLst/>
          </a:prstGeom>
          <a:noFill/>
        </p:spPr>
        <p:txBody>
          <a:bodyPr wrap="square" rtlCol="0">
            <a:spAutoFit/>
          </a:bodyPr>
          <a:lstStyle/>
          <a:p>
            <a:pPr marL="0" lvl="1">
              <a:lnSpc>
                <a:spcPct val="150000"/>
              </a:lnSpc>
            </a:pPr>
            <a:r>
              <a:rPr lang="en-US" altLang="zh-CN" sz="4800" dirty="0">
                <a:solidFill>
                  <a:schemeClr val="tx1">
                    <a:lumMod val="85000"/>
                    <a:lumOff val="15000"/>
                  </a:schemeClr>
                </a:solidFill>
                <a:effectLst>
                  <a:outerShdw blurRad="25400" dist="25400" dir="2700000" algn="tl">
                    <a:srgbClr val="000000">
                      <a:alpha val="25000"/>
                    </a:srgbClr>
                  </a:outerShdw>
                </a:effectLst>
                <a:latin typeface="Arial" panose="020B0604020202020204" pitchFamily="34" charset="0"/>
                <a:ea typeface="思源黑体" panose="020B0500000000000000" pitchFamily="34" charset="-122"/>
              </a:rPr>
              <a:t>Pre-Processing</a:t>
            </a:r>
            <a:endParaRPr lang="zh-CN" altLang="en-US" sz="4800" dirty="0">
              <a:solidFill>
                <a:schemeClr val="tx1">
                  <a:lumMod val="85000"/>
                  <a:lumOff val="15000"/>
                </a:schemeClr>
              </a:solidFill>
              <a:effectLst>
                <a:outerShdw blurRad="25400" dist="25400" dir="2700000" algn="tl">
                  <a:srgbClr val="000000">
                    <a:alpha val="25000"/>
                  </a:srgbClr>
                </a:outerShdw>
              </a:effectLst>
              <a:latin typeface="Arial" panose="020B0604020202020204" pitchFamily="34" charset="0"/>
              <a:ea typeface="思源黑体" panose="020B0500000000000000" pitchFamily="34" charset="-122"/>
            </a:endParaRPr>
          </a:p>
        </p:txBody>
      </p:sp>
      <p:sp>
        <p:nvSpPr>
          <p:cNvPr id="34" name="文本框 33"/>
          <p:cNvSpPr txBox="1"/>
          <p:nvPr/>
        </p:nvSpPr>
        <p:spPr>
          <a:xfrm>
            <a:off x="854186" y="1021837"/>
            <a:ext cx="4743759" cy="769441"/>
          </a:xfrm>
          <a:prstGeom prst="rect">
            <a:avLst/>
          </a:prstGeom>
          <a:noFill/>
        </p:spPr>
        <p:txBody>
          <a:bodyPr wrap="square" rtlCol="0">
            <a:spAutoFit/>
          </a:bodyPr>
          <a:lstStyle/>
          <a:p>
            <a:r>
              <a:rPr lang="en-US" altLang="zh-CN" sz="4400" b="1" dirty="0">
                <a:solidFill>
                  <a:srgbClr val="A78D6C"/>
                </a:solidFill>
                <a:effectLst>
                  <a:outerShdw blurRad="127000" dist="38100" dir="2700000" algn="tl">
                    <a:srgbClr val="000000">
                      <a:alpha val="20000"/>
                    </a:srgbClr>
                  </a:outerShdw>
                </a:effectLst>
                <a:latin typeface="Arial" panose="020B0604020202020204" pitchFamily="34" charset="0"/>
                <a:ea typeface="思源黑体" panose="020B0500000000000000" pitchFamily="34" charset="-122"/>
              </a:rPr>
              <a:t>PART 04</a:t>
            </a:r>
            <a:endParaRPr lang="zh-CN" altLang="en-US" sz="4400" b="1" dirty="0">
              <a:solidFill>
                <a:srgbClr val="A78D6C"/>
              </a:solidFill>
              <a:effectLst>
                <a:outerShdw blurRad="127000" dist="38100" dir="2700000" algn="tl">
                  <a:srgbClr val="000000">
                    <a:alpha val="20000"/>
                  </a:srgbClr>
                </a:outerShdw>
              </a:effectLst>
              <a:latin typeface="Arial" panose="020B0604020202020204" pitchFamily="34" charset="0"/>
              <a:ea typeface="思源黑体" panose="020B0500000000000000" pitchFamily="34" charset="-122"/>
            </a:endParaRPr>
          </a:p>
        </p:txBody>
      </p:sp>
      <p:sp>
        <p:nvSpPr>
          <p:cNvPr id="43" name="矩形 42"/>
          <p:cNvSpPr/>
          <p:nvPr/>
        </p:nvSpPr>
        <p:spPr>
          <a:xfrm>
            <a:off x="1" y="3880202"/>
            <a:ext cx="12192000" cy="2977798"/>
          </a:xfrm>
          <a:prstGeom prst="rect">
            <a:avLst/>
          </a:prstGeom>
          <a:blipFill dpi="0" rotWithShape="1">
            <a:blip r:embed="rId3">
              <a:extLst>
                <a:ext uri="{28A0092B-C50C-407E-A947-70E740481C1C}">
                  <a14:useLocalDpi xmlns:a14="http://schemas.microsoft.com/office/drawing/2010/main" val="0"/>
                </a:ext>
              </a:extLst>
            </a:blip>
            <a:srcRect/>
            <a:stretch>
              <a:fillRect t="-120096" b="-52994"/>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sp>
        <p:nvSpPr>
          <p:cNvPr id="44" name="矩形 43"/>
          <p:cNvSpPr/>
          <p:nvPr/>
        </p:nvSpPr>
        <p:spPr>
          <a:xfrm>
            <a:off x="1" y="3880202"/>
            <a:ext cx="12192002" cy="2997219"/>
          </a:xfrm>
          <a:prstGeom prst="rect">
            <a:avLst/>
          </a:prstGeom>
          <a:solidFill>
            <a:srgbClr val="1C263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pic>
        <p:nvPicPr>
          <p:cNvPr id="12" name="图片 11"/>
          <p:cNvPicPr>
            <a:picLocks noChangeAspect="1"/>
          </p:cNvPicPr>
          <p:nvPr/>
        </p:nvPicPr>
        <p:blipFill>
          <a:blip r:embed="rId4"/>
          <a:stretch>
            <a:fillRect/>
          </a:stretch>
        </p:blipFill>
        <p:spPr>
          <a:xfrm>
            <a:off x="8218021" y="3853567"/>
            <a:ext cx="3581794" cy="3418367"/>
          </a:xfrm>
          <a:prstGeom prst="rect">
            <a:avLst/>
          </a:prstGeom>
        </p:spPr>
      </p:pic>
    </p:spTree>
    <p:extLst>
      <p:ext uri="{BB962C8B-B14F-4D97-AF65-F5344CB8AC3E}">
        <p14:creationId xmlns:p14="http://schemas.microsoft.com/office/powerpoint/2010/main" val="1676097904"/>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par>
                                <p:cTn id="9" presetID="41" presetClass="entr" presetSubtype="0" fill="hold" grpId="0" nodeType="withEffect">
                                  <p:stCondLst>
                                    <p:cond delay="500"/>
                                  </p:stCondLst>
                                  <p:iterate type="lt">
                                    <p:tmPct val="10000"/>
                                  </p:iterate>
                                  <p:childTnLst>
                                    <p:set>
                                      <p:cBhvr>
                                        <p:cTn id="10" dur="1" fill="hold">
                                          <p:stCondLst>
                                            <p:cond delay="0"/>
                                          </p:stCondLst>
                                        </p:cTn>
                                        <p:tgtEl>
                                          <p:spTgt spid="33"/>
                                        </p:tgtEl>
                                        <p:attrNameLst>
                                          <p:attrName>style.visibility</p:attrName>
                                        </p:attrNameLst>
                                      </p:cBhvr>
                                      <p:to>
                                        <p:strVal val="visible"/>
                                      </p:to>
                                    </p:set>
                                    <p:anim calcmode="lin" valueType="num">
                                      <p:cBhvr>
                                        <p:cTn id="11"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33"/>
                                        </p:tgtEl>
                                        <p:attrNameLst>
                                          <p:attrName>ppt_y</p:attrName>
                                        </p:attrNameLst>
                                      </p:cBhvr>
                                      <p:tavLst>
                                        <p:tav tm="0">
                                          <p:val>
                                            <p:strVal val="#ppt_y"/>
                                          </p:val>
                                        </p:tav>
                                        <p:tav tm="100000">
                                          <p:val>
                                            <p:strVal val="#ppt_y"/>
                                          </p:val>
                                        </p:tav>
                                      </p:tavLst>
                                    </p:anim>
                                    <p:anim calcmode="lin" valueType="num">
                                      <p:cBhvr>
                                        <p:cTn id="13"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33"/>
                                        </p:tgtEl>
                                      </p:cBhvr>
                                    </p:animEffect>
                                  </p:childTnLst>
                                </p:cTn>
                              </p:par>
                              <p:par>
                                <p:cTn id="16" presetID="22" presetClass="entr" presetSubtype="8" fill="hold" nodeType="withEffect">
                                  <p:stCondLst>
                                    <p:cond delay="750"/>
                                  </p:stCondLst>
                                  <p:childTnLst>
                                    <p:set>
                                      <p:cBhvr>
                                        <p:cTn id="17" dur="1" fill="hold">
                                          <p:stCondLst>
                                            <p:cond delay="0"/>
                                          </p:stCondLst>
                                        </p:cTn>
                                        <p:tgtEl>
                                          <p:spTgt spid="32"/>
                                        </p:tgtEl>
                                        <p:attrNameLst>
                                          <p:attrName>style.visibility</p:attrName>
                                        </p:attrNameLst>
                                      </p:cBhvr>
                                      <p:to>
                                        <p:strVal val="visible"/>
                                      </p:to>
                                    </p:set>
                                    <p:animEffect transition="in" filter="wipe(left)">
                                      <p:cBhvr>
                                        <p:cTn id="18" dur="500"/>
                                        <p:tgtEl>
                                          <p:spTgt spid="32"/>
                                        </p:tgtEl>
                                      </p:cBhvr>
                                    </p:animEffect>
                                  </p:childTnLst>
                                </p:cTn>
                              </p:par>
                              <p:par>
                                <p:cTn id="19" presetID="22" presetClass="entr" presetSubtype="8" fill="hold" grpId="0" nodeType="withEffect">
                                  <p:stCondLst>
                                    <p:cond delay="1000"/>
                                  </p:stCondLst>
                                  <p:childTnLst>
                                    <p:set>
                                      <p:cBhvr>
                                        <p:cTn id="20" dur="1" fill="hold">
                                          <p:stCondLst>
                                            <p:cond delay="0"/>
                                          </p:stCondLst>
                                        </p:cTn>
                                        <p:tgtEl>
                                          <p:spTgt spid="30"/>
                                        </p:tgtEl>
                                        <p:attrNameLst>
                                          <p:attrName>style.visibility</p:attrName>
                                        </p:attrNameLst>
                                      </p:cBhvr>
                                      <p:to>
                                        <p:strVal val="visible"/>
                                      </p:to>
                                    </p:set>
                                    <p:animEffect transition="in" filter="wipe(left)">
                                      <p:cBhvr>
                                        <p:cTn id="21" dur="500"/>
                                        <p:tgtEl>
                                          <p:spTgt spid="30"/>
                                        </p:tgtEl>
                                      </p:cBhvr>
                                    </p:animEffect>
                                  </p:childTnLst>
                                </p:cTn>
                              </p:par>
                              <p:par>
                                <p:cTn id="22" presetID="12" presetClass="entr" presetSubtype="8" fill="hold" grpId="0" nodeType="withEffect">
                                  <p:stCondLst>
                                    <p:cond delay="1250"/>
                                  </p:stCondLst>
                                  <p:childTnLst>
                                    <p:set>
                                      <p:cBhvr>
                                        <p:cTn id="23" dur="1" fill="hold">
                                          <p:stCondLst>
                                            <p:cond delay="0"/>
                                          </p:stCondLst>
                                        </p:cTn>
                                        <p:tgtEl>
                                          <p:spTgt spid="34"/>
                                        </p:tgtEl>
                                        <p:attrNameLst>
                                          <p:attrName>style.visibility</p:attrName>
                                        </p:attrNameLst>
                                      </p:cBhvr>
                                      <p:to>
                                        <p:strVal val="visible"/>
                                      </p:to>
                                    </p:set>
                                    <p:anim calcmode="lin" valueType="num">
                                      <p:cBhvr additive="base">
                                        <p:cTn id="24" dur="500"/>
                                        <p:tgtEl>
                                          <p:spTgt spid="34"/>
                                        </p:tgtEl>
                                        <p:attrNameLst>
                                          <p:attrName>ppt_x</p:attrName>
                                        </p:attrNameLst>
                                      </p:cBhvr>
                                      <p:tavLst>
                                        <p:tav tm="0">
                                          <p:val>
                                            <p:strVal val="#ppt_x-#ppt_w*1.125000"/>
                                          </p:val>
                                        </p:tav>
                                        <p:tav tm="100000">
                                          <p:val>
                                            <p:strVal val="#ppt_x"/>
                                          </p:val>
                                        </p:tav>
                                      </p:tavLst>
                                    </p:anim>
                                    <p:animEffect transition="in" filter="wipe(right)">
                                      <p:cBhvr>
                                        <p:cTn id="25" dur="500"/>
                                        <p:tgtEl>
                                          <p:spTgt spid="34"/>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wipe(left)">
                                      <p:cBhvr>
                                        <p:cTn id="28" dur="500"/>
                                        <p:tgtEl>
                                          <p:spTgt spid="44"/>
                                        </p:tgtEl>
                                      </p:cBhvr>
                                    </p:animEffect>
                                  </p:childTnLst>
                                </p:cTn>
                              </p:par>
                              <p:par>
                                <p:cTn id="29" presetID="18" presetClass="entr" presetSubtype="12"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strips(downLeft)">
                                      <p:cBhvr>
                                        <p:cTn id="31" dur="500"/>
                                        <p:tgtEl>
                                          <p:spTgt spid="43"/>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left)">
                                      <p:cBhvr>
                                        <p:cTn id="34" dur="500"/>
                                        <p:tgtEl>
                                          <p:spTgt spid="24"/>
                                        </p:tgtEl>
                                      </p:cBhvr>
                                    </p:animEffect>
                                  </p:childTnLst>
                                </p:cTn>
                              </p:par>
                              <p:par>
                                <p:cTn id="35" presetID="53" presetClass="entr" presetSubtype="16"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p:cTn id="37" dur="500" fill="hold"/>
                                        <p:tgtEl>
                                          <p:spTgt spid="12"/>
                                        </p:tgtEl>
                                        <p:attrNameLst>
                                          <p:attrName>ppt_w</p:attrName>
                                        </p:attrNameLst>
                                      </p:cBhvr>
                                      <p:tavLst>
                                        <p:tav tm="0">
                                          <p:val>
                                            <p:fltVal val="0"/>
                                          </p:val>
                                        </p:tav>
                                        <p:tav tm="100000">
                                          <p:val>
                                            <p:strVal val="#ppt_w"/>
                                          </p:val>
                                        </p:tav>
                                      </p:tavLst>
                                    </p:anim>
                                    <p:anim calcmode="lin" valueType="num">
                                      <p:cBhvr>
                                        <p:cTn id="38" dur="500" fill="hold"/>
                                        <p:tgtEl>
                                          <p:spTgt spid="12"/>
                                        </p:tgtEl>
                                        <p:attrNameLst>
                                          <p:attrName>ppt_h</p:attrName>
                                        </p:attrNameLst>
                                      </p:cBhvr>
                                      <p:tavLst>
                                        <p:tav tm="0">
                                          <p:val>
                                            <p:fltVal val="0"/>
                                          </p:val>
                                        </p:tav>
                                        <p:tav tm="100000">
                                          <p:val>
                                            <p:strVal val="#ppt_h"/>
                                          </p:val>
                                        </p:tav>
                                      </p:tavLst>
                                    </p:anim>
                                    <p:animEffect transition="in" filter="fade">
                                      <p:cBhvr>
                                        <p:cTn id="3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0" grpId="0"/>
      <p:bldP spid="31" grpId="0" animBg="1"/>
      <p:bldP spid="33" grpId="0"/>
      <p:bldP spid="34" grpId="0"/>
      <p:bldP spid="43" grpId="0" animBg="1"/>
      <p:bldP spid="4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F288A-6590-E04C-A6B8-DDCDBADC8539}"/>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A08AD2D2-67F2-0338-357C-E1F865F1592D}"/>
              </a:ext>
            </a:extLst>
          </p:cNvPr>
          <p:cNvGrpSpPr/>
          <p:nvPr/>
        </p:nvGrpSpPr>
        <p:grpSpPr>
          <a:xfrm>
            <a:off x="1933066" y="4026745"/>
            <a:ext cx="4090926" cy="1656184"/>
            <a:chOff x="1933066" y="4251716"/>
            <a:chExt cx="4090926" cy="1656184"/>
          </a:xfrm>
        </p:grpSpPr>
        <p:sp>
          <p:nvSpPr>
            <p:cNvPr id="45" name="矩形 44">
              <a:extLst>
                <a:ext uri="{FF2B5EF4-FFF2-40B4-BE49-F238E27FC236}">
                  <a16:creationId xmlns:a16="http://schemas.microsoft.com/office/drawing/2014/main" id="{5789F9CF-C22E-6AD0-6C2B-1DD0A3ABC3B1}"/>
                </a:ext>
              </a:extLst>
            </p:cNvPr>
            <p:cNvSpPr/>
            <p:nvPr/>
          </p:nvSpPr>
          <p:spPr>
            <a:xfrm>
              <a:off x="1933066" y="4251716"/>
              <a:ext cx="4090926" cy="1656184"/>
            </a:xfrm>
            <a:prstGeom prst="rect">
              <a:avLst/>
            </a:prstGeom>
            <a:solidFill>
              <a:srgbClr val="1C2632"/>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latin typeface="Arial" panose="020B0604020202020204" pitchFamily="34" charset="0"/>
                <a:ea typeface="思源黑体" panose="020B0500000000000000" pitchFamily="34" charset="-122"/>
                <a:cs typeface="+mn-ea"/>
                <a:sym typeface="+mn-lt"/>
              </a:endParaRPr>
            </a:p>
          </p:txBody>
        </p:sp>
        <p:sp>
          <p:nvSpPr>
            <p:cNvPr id="46" name="Text Placeholder 11">
              <a:extLst>
                <a:ext uri="{FF2B5EF4-FFF2-40B4-BE49-F238E27FC236}">
                  <a16:creationId xmlns:a16="http://schemas.microsoft.com/office/drawing/2014/main" id="{BB2834E6-58D3-BFD4-8859-F5EA89F71DE5}"/>
                </a:ext>
              </a:extLst>
            </p:cNvPr>
            <p:cNvSpPr txBox="1">
              <a:spLocks/>
            </p:cNvSpPr>
            <p:nvPr/>
          </p:nvSpPr>
          <p:spPr>
            <a:xfrm>
              <a:off x="2000664" y="4364148"/>
              <a:ext cx="3100754" cy="4716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4012">
                <a:buNone/>
                <a:defRPr/>
              </a:pPr>
              <a:r>
                <a:rPr lang="en-US" altLang="zh-CN" sz="2000" dirty="0">
                  <a:solidFill>
                    <a:srgbClr val="FFFFFF"/>
                  </a:solidFill>
                  <a:latin typeface="Arial" panose="020B0604020202020204" pitchFamily="34" charset="0"/>
                  <a:ea typeface="思源黑体" panose="020B0500000000000000" pitchFamily="34" charset="-122"/>
                </a:rPr>
                <a:t>Feature Engineering</a:t>
              </a:r>
            </a:p>
          </p:txBody>
        </p:sp>
        <p:sp>
          <p:nvSpPr>
            <p:cNvPr id="47" name="TextBox 46">
              <a:extLst>
                <a:ext uri="{FF2B5EF4-FFF2-40B4-BE49-F238E27FC236}">
                  <a16:creationId xmlns:a16="http://schemas.microsoft.com/office/drawing/2014/main" id="{3282B426-FD58-FB57-5AB7-F652BFBD37CE}"/>
                </a:ext>
              </a:extLst>
            </p:cNvPr>
            <p:cNvSpPr txBox="1"/>
            <p:nvPr/>
          </p:nvSpPr>
          <p:spPr>
            <a:xfrm>
              <a:off x="1972554" y="4876798"/>
              <a:ext cx="3907422" cy="671659"/>
            </a:xfrm>
            <a:prstGeom prst="rect">
              <a:avLst/>
            </a:prstGeom>
            <a:noFill/>
          </p:spPr>
          <p:txBody>
            <a:bodyPr wrap="square" rtlCol="0">
              <a:spAutoFit/>
            </a:bodyPr>
            <a:lstStyle/>
            <a:p>
              <a:pPr>
                <a:lnSpc>
                  <a:spcPct val="130000"/>
                </a:lnSpc>
                <a:spcBef>
                  <a:spcPct val="0"/>
                </a:spcBef>
              </a:pPr>
              <a:r>
                <a:rPr lang="en-US" altLang="zh-CN" sz="1000" dirty="0">
                  <a:solidFill>
                    <a:schemeClr val="bg1"/>
                  </a:solidFill>
                  <a:latin typeface="Arial" panose="020B0604020202020204" pitchFamily="34" charset="0"/>
                  <a:ea typeface="思源黑体" panose="020B0500000000000000" pitchFamily="34" charset="-122"/>
                  <a:cs typeface="+mn-ea"/>
                  <a:sym typeface="+mn-lt"/>
                </a:rPr>
                <a:t>Feature engineering is the process of extracting or creating new, more representative features from raw data to improve the performance of the model.</a:t>
              </a:r>
            </a:p>
          </p:txBody>
        </p:sp>
      </p:grpSp>
      <p:grpSp>
        <p:nvGrpSpPr>
          <p:cNvPr id="2" name="组合 1">
            <a:extLst>
              <a:ext uri="{FF2B5EF4-FFF2-40B4-BE49-F238E27FC236}">
                <a16:creationId xmlns:a16="http://schemas.microsoft.com/office/drawing/2014/main" id="{7758094A-3F5E-DA32-95FE-247ECC298E5E}"/>
              </a:ext>
            </a:extLst>
          </p:cNvPr>
          <p:cNvGrpSpPr/>
          <p:nvPr/>
        </p:nvGrpSpPr>
        <p:grpSpPr>
          <a:xfrm>
            <a:off x="6168008" y="4026745"/>
            <a:ext cx="4090926" cy="1656184"/>
            <a:chOff x="6168008" y="4251716"/>
            <a:chExt cx="4090926" cy="1656184"/>
          </a:xfrm>
        </p:grpSpPr>
        <p:sp>
          <p:nvSpPr>
            <p:cNvPr id="48" name="矩形 47">
              <a:extLst>
                <a:ext uri="{FF2B5EF4-FFF2-40B4-BE49-F238E27FC236}">
                  <a16:creationId xmlns:a16="http://schemas.microsoft.com/office/drawing/2014/main" id="{0D5F3DE0-0014-1E2E-6D8D-2BF44E0B55BE}"/>
                </a:ext>
              </a:extLst>
            </p:cNvPr>
            <p:cNvSpPr/>
            <p:nvPr/>
          </p:nvSpPr>
          <p:spPr>
            <a:xfrm>
              <a:off x="6168008" y="4251716"/>
              <a:ext cx="4090926" cy="1656184"/>
            </a:xfrm>
            <a:prstGeom prst="rect">
              <a:avLst/>
            </a:prstGeom>
            <a:solidFill>
              <a:srgbClr val="A78D6C"/>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latin typeface="Arial" panose="020B0604020202020204" pitchFamily="34" charset="0"/>
                <a:ea typeface="思源黑体" panose="020B0500000000000000" pitchFamily="34" charset="-122"/>
                <a:cs typeface="+mn-ea"/>
                <a:sym typeface="+mn-lt"/>
              </a:endParaRPr>
            </a:p>
          </p:txBody>
        </p:sp>
        <p:sp>
          <p:nvSpPr>
            <p:cNvPr id="49" name="Text Placeholder 11">
              <a:extLst>
                <a:ext uri="{FF2B5EF4-FFF2-40B4-BE49-F238E27FC236}">
                  <a16:creationId xmlns:a16="http://schemas.microsoft.com/office/drawing/2014/main" id="{14319C0C-DF8E-298C-4D36-47C3CE0AAA67}"/>
                </a:ext>
              </a:extLst>
            </p:cNvPr>
            <p:cNvSpPr txBox="1">
              <a:spLocks/>
            </p:cNvSpPr>
            <p:nvPr/>
          </p:nvSpPr>
          <p:spPr>
            <a:xfrm>
              <a:off x="6235606" y="4364148"/>
              <a:ext cx="3100754" cy="4716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30000"/>
                </a:lnSpc>
                <a:spcBef>
                  <a:spcPct val="0"/>
                </a:spcBef>
                <a:buNone/>
              </a:pPr>
              <a:r>
                <a:rPr lang="en-AU" altLang="zh-CN" sz="2000" dirty="0">
                  <a:solidFill>
                    <a:schemeClr val="bg1"/>
                  </a:solidFill>
                  <a:latin typeface="Arial" panose="020B0604020202020204" pitchFamily="34" charset="0"/>
                  <a:ea typeface="思源黑体" panose="020B0500000000000000" pitchFamily="34" charset="-122"/>
                  <a:cs typeface="+mn-ea"/>
                  <a:sym typeface="+mn-lt"/>
                </a:rPr>
                <a:t>Data Sampling</a:t>
              </a:r>
            </a:p>
          </p:txBody>
        </p:sp>
        <p:sp>
          <p:nvSpPr>
            <p:cNvPr id="50" name="TextBox 49">
              <a:extLst>
                <a:ext uri="{FF2B5EF4-FFF2-40B4-BE49-F238E27FC236}">
                  <a16:creationId xmlns:a16="http://schemas.microsoft.com/office/drawing/2014/main" id="{5BF44F1A-839B-022B-E618-4C4A2305E2EA}"/>
                </a:ext>
              </a:extLst>
            </p:cNvPr>
            <p:cNvSpPr txBox="1"/>
            <p:nvPr/>
          </p:nvSpPr>
          <p:spPr>
            <a:xfrm>
              <a:off x="6207496" y="4876798"/>
              <a:ext cx="3907422" cy="671659"/>
            </a:xfrm>
            <a:prstGeom prst="rect">
              <a:avLst/>
            </a:prstGeom>
            <a:noFill/>
          </p:spPr>
          <p:txBody>
            <a:bodyPr wrap="square" rtlCol="0">
              <a:spAutoFit/>
            </a:bodyPr>
            <a:lstStyle/>
            <a:p>
              <a:pPr>
                <a:lnSpc>
                  <a:spcPct val="130000"/>
                </a:lnSpc>
                <a:spcBef>
                  <a:spcPct val="0"/>
                </a:spcBef>
              </a:pPr>
              <a:r>
                <a:rPr lang="en-US" altLang="zh-CN" sz="1000" dirty="0">
                  <a:solidFill>
                    <a:schemeClr val="bg1"/>
                  </a:solidFill>
                  <a:latin typeface="Arial" panose="020B0604020202020204" pitchFamily="34" charset="0"/>
                  <a:ea typeface="思源黑体" panose="020B0500000000000000" pitchFamily="34" charset="-122"/>
                  <a:cs typeface="+mn-ea"/>
                  <a:sym typeface="+mn-lt"/>
                </a:rPr>
                <a:t>Data balancing is the process of dealing with class imbalance in a dataset, especially in classification tasks, to avoid biasing the model towards the majority class.</a:t>
              </a:r>
            </a:p>
          </p:txBody>
        </p:sp>
      </p:grpSp>
      <p:sp>
        <p:nvSpPr>
          <p:cNvPr id="19" name="文本框 18">
            <a:extLst>
              <a:ext uri="{FF2B5EF4-FFF2-40B4-BE49-F238E27FC236}">
                <a16:creationId xmlns:a16="http://schemas.microsoft.com/office/drawing/2014/main" id="{4371183F-DB54-17C5-CF84-E2EBB4966EA9}"/>
              </a:ext>
            </a:extLst>
          </p:cNvPr>
          <p:cNvSpPr txBox="1"/>
          <p:nvPr/>
        </p:nvSpPr>
        <p:spPr>
          <a:xfrm>
            <a:off x="1221277" y="165529"/>
            <a:ext cx="184731" cy="598177"/>
          </a:xfrm>
          <a:prstGeom prst="rect">
            <a:avLst/>
          </a:prstGeom>
          <a:noFill/>
        </p:spPr>
        <p:txBody>
          <a:bodyPr wrap="none" rtlCol="0">
            <a:spAutoFit/>
          </a:bodyPr>
          <a:lstStyle/>
          <a:p>
            <a:pPr fontAlgn="auto">
              <a:lnSpc>
                <a:spcPct val="130000"/>
              </a:lnSpc>
              <a:defRPr/>
            </a:pPr>
            <a:endParaRPr lang="zh-CN" altLang="en-US" sz="2800" b="1" dirty="0">
              <a:solidFill>
                <a:srgbClr val="554B4F"/>
              </a:solidFill>
              <a:latin typeface="Arial" panose="020B0604020202020204" pitchFamily="34" charset="0"/>
              <a:ea typeface="思源黑体" panose="020B0500000000000000" pitchFamily="34" charset="-122"/>
              <a:cs typeface="+mn-ea"/>
              <a:sym typeface="+mn-lt"/>
            </a:endParaRPr>
          </a:p>
        </p:txBody>
      </p:sp>
      <p:sp>
        <p:nvSpPr>
          <p:cNvPr id="18" name="矩形 17">
            <a:extLst>
              <a:ext uri="{FF2B5EF4-FFF2-40B4-BE49-F238E27FC236}">
                <a16:creationId xmlns:a16="http://schemas.microsoft.com/office/drawing/2014/main" id="{2460AB80-0438-C65D-3471-80B775106FBC}"/>
              </a:ext>
            </a:extLst>
          </p:cNvPr>
          <p:cNvSpPr/>
          <p:nvPr/>
        </p:nvSpPr>
        <p:spPr>
          <a:xfrm>
            <a:off x="1244421" y="341781"/>
            <a:ext cx="2867228" cy="496996"/>
          </a:xfrm>
          <a:prstGeom prst="rect">
            <a:avLst/>
          </a:prstGeom>
        </p:spPr>
        <p:txBody>
          <a:bodyPr wrap="square">
            <a:spAutoFit/>
          </a:bodyPr>
          <a:lstStyle/>
          <a:p>
            <a:pPr marL="0" lvl="1">
              <a:lnSpc>
                <a:spcPct val="150000"/>
              </a:lnSpc>
            </a:pPr>
            <a:r>
              <a:rPr lang="en-US" altLang="zh-CN" sz="2000" b="1" dirty="0">
                <a:solidFill>
                  <a:schemeClr val="tx1">
                    <a:lumMod val="85000"/>
                    <a:lumOff val="15000"/>
                  </a:schemeClr>
                </a:solidFill>
                <a:latin typeface="Arial" panose="020B0604020202020204" pitchFamily="34" charset="0"/>
                <a:ea typeface="思源黑体" panose="020B0500000000000000" pitchFamily="34" charset="-122"/>
              </a:rPr>
              <a:t>Pre-Processing</a:t>
            </a:r>
            <a:endParaRPr lang="zh-CN" altLang="en-US" sz="2000" b="1" dirty="0">
              <a:solidFill>
                <a:schemeClr val="tx1">
                  <a:lumMod val="85000"/>
                  <a:lumOff val="15000"/>
                </a:schemeClr>
              </a:solidFill>
              <a:latin typeface="Arial" panose="020B0604020202020204" pitchFamily="34" charset="0"/>
              <a:ea typeface="思源黑体" panose="020B0500000000000000" pitchFamily="34" charset="-122"/>
            </a:endParaRPr>
          </a:p>
        </p:txBody>
      </p:sp>
      <p:grpSp>
        <p:nvGrpSpPr>
          <p:cNvPr id="3" name="组合 2">
            <a:extLst>
              <a:ext uri="{FF2B5EF4-FFF2-40B4-BE49-F238E27FC236}">
                <a16:creationId xmlns:a16="http://schemas.microsoft.com/office/drawing/2014/main" id="{B2A305E1-2B40-23B6-613C-A5FED68B74D3}"/>
              </a:ext>
            </a:extLst>
          </p:cNvPr>
          <p:cNvGrpSpPr/>
          <p:nvPr/>
        </p:nvGrpSpPr>
        <p:grpSpPr>
          <a:xfrm>
            <a:off x="1933066" y="2147026"/>
            <a:ext cx="4090926" cy="1656184"/>
            <a:chOff x="6168008" y="4251716"/>
            <a:chExt cx="4090926" cy="1656184"/>
          </a:xfrm>
        </p:grpSpPr>
        <p:sp>
          <p:nvSpPr>
            <p:cNvPr id="4" name="矩形 3">
              <a:extLst>
                <a:ext uri="{FF2B5EF4-FFF2-40B4-BE49-F238E27FC236}">
                  <a16:creationId xmlns:a16="http://schemas.microsoft.com/office/drawing/2014/main" id="{B6696CA0-2E0A-394B-D545-6123C8A5C487}"/>
                </a:ext>
              </a:extLst>
            </p:cNvPr>
            <p:cNvSpPr/>
            <p:nvPr/>
          </p:nvSpPr>
          <p:spPr>
            <a:xfrm>
              <a:off x="6168008" y="4251716"/>
              <a:ext cx="4090926" cy="1656184"/>
            </a:xfrm>
            <a:prstGeom prst="rect">
              <a:avLst/>
            </a:prstGeom>
            <a:solidFill>
              <a:srgbClr val="A78D6C"/>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latin typeface="Arial" panose="020B0604020202020204" pitchFamily="34" charset="0"/>
                <a:ea typeface="思源黑体" panose="020B0500000000000000" pitchFamily="34" charset="-122"/>
                <a:cs typeface="+mn-ea"/>
                <a:sym typeface="+mn-lt"/>
              </a:endParaRPr>
            </a:p>
          </p:txBody>
        </p:sp>
        <p:sp>
          <p:nvSpPr>
            <p:cNvPr id="5" name="Text Placeholder 11">
              <a:extLst>
                <a:ext uri="{FF2B5EF4-FFF2-40B4-BE49-F238E27FC236}">
                  <a16:creationId xmlns:a16="http://schemas.microsoft.com/office/drawing/2014/main" id="{47C28FDC-DFB8-C8C7-27F9-2E7D20D013D9}"/>
                </a:ext>
              </a:extLst>
            </p:cNvPr>
            <p:cNvSpPr txBox="1">
              <a:spLocks/>
            </p:cNvSpPr>
            <p:nvPr/>
          </p:nvSpPr>
          <p:spPr>
            <a:xfrm>
              <a:off x="6235606" y="4364148"/>
              <a:ext cx="3100754" cy="4716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4012">
                <a:buNone/>
                <a:defRPr/>
              </a:pPr>
              <a:r>
                <a:rPr lang="en-US" altLang="zh-CN" sz="2000" dirty="0">
                  <a:solidFill>
                    <a:srgbClr val="FFFFFF"/>
                  </a:solidFill>
                  <a:latin typeface="Arial" panose="020B0604020202020204" pitchFamily="34" charset="0"/>
                  <a:ea typeface="思源黑体" panose="020B0500000000000000" pitchFamily="34" charset="-122"/>
                </a:rPr>
                <a:t>Data Segmentation</a:t>
              </a:r>
            </a:p>
            <a:p>
              <a:pPr marL="0" indent="0" defTabSz="914012">
                <a:buNone/>
                <a:defRPr/>
              </a:pPr>
              <a:endParaRPr lang="en-US" altLang="zh-CN" sz="2000" dirty="0">
                <a:solidFill>
                  <a:srgbClr val="FFFFFF"/>
                </a:solidFill>
                <a:latin typeface="Arial" panose="020B0604020202020204" pitchFamily="34" charset="0"/>
                <a:ea typeface="思源黑体" panose="020B0500000000000000" pitchFamily="34" charset="-122"/>
              </a:endParaRPr>
            </a:p>
          </p:txBody>
        </p:sp>
        <p:sp>
          <p:nvSpPr>
            <p:cNvPr id="6" name="TextBox 49">
              <a:extLst>
                <a:ext uri="{FF2B5EF4-FFF2-40B4-BE49-F238E27FC236}">
                  <a16:creationId xmlns:a16="http://schemas.microsoft.com/office/drawing/2014/main" id="{60F01C2A-273B-92ED-D4A4-0D85EE9D9C26}"/>
                </a:ext>
              </a:extLst>
            </p:cNvPr>
            <p:cNvSpPr txBox="1"/>
            <p:nvPr/>
          </p:nvSpPr>
          <p:spPr>
            <a:xfrm>
              <a:off x="6207496" y="4876798"/>
              <a:ext cx="3907422" cy="671659"/>
            </a:xfrm>
            <a:prstGeom prst="rect">
              <a:avLst/>
            </a:prstGeom>
            <a:noFill/>
          </p:spPr>
          <p:txBody>
            <a:bodyPr wrap="square" rtlCol="0">
              <a:spAutoFit/>
            </a:bodyPr>
            <a:lstStyle/>
            <a:p>
              <a:pPr>
                <a:lnSpc>
                  <a:spcPct val="130000"/>
                </a:lnSpc>
                <a:spcBef>
                  <a:spcPct val="0"/>
                </a:spcBef>
              </a:pPr>
              <a:r>
                <a:rPr lang="en-US" altLang="zh-CN" sz="1000" dirty="0">
                  <a:solidFill>
                    <a:schemeClr val="bg1"/>
                  </a:solidFill>
                  <a:latin typeface="Arial" panose="020B0604020202020204" pitchFamily="34" charset="0"/>
                  <a:ea typeface="思源黑体" panose="020B0500000000000000" pitchFamily="34" charset="-122"/>
                  <a:cs typeface="+mn-ea"/>
                  <a:sym typeface="+mn-lt"/>
                </a:rPr>
                <a:t>Data segmentation is the process of dividing a dataset into different subsets, which is usually used for training and evaluating machine learning models.</a:t>
              </a:r>
            </a:p>
          </p:txBody>
        </p:sp>
      </p:grpSp>
      <p:grpSp>
        <p:nvGrpSpPr>
          <p:cNvPr id="8" name="组合 7">
            <a:extLst>
              <a:ext uri="{FF2B5EF4-FFF2-40B4-BE49-F238E27FC236}">
                <a16:creationId xmlns:a16="http://schemas.microsoft.com/office/drawing/2014/main" id="{8E2918F4-7A03-5AFE-21F5-2780AE5518F2}"/>
              </a:ext>
            </a:extLst>
          </p:cNvPr>
          <p:cNvGrpSpPr/>
          <p:nvPr/>
        </p:nvGrpSpPr>
        <p:grpSpPr>
          <a:xfrm>
            <a:off x="6168008" y="2156275"/>
            <a:ext cx="4090926" cy="1656184"/>
            <a:chOff x="1933066" y="4251716"/>
            <a:chExt cx="4090926" cy="1656184"/>
          </a:xfrm>
        </p:grpSpPr>
        <p:sp>
          <p:nvSpPr>
            <p:cNvPr id="9" name="矩形 8">
              <a:extLst>
                <a:ext uri="{FF2B5EF4-FFF2-40B4-BE49-F238E27FC236}">
                  <a16:creationId xmlns:a16="http://schemas.microsoft.com/office/drawing/2014/main" id="{DEBB8BCA-A8FC-12EC-D863-A6B03B1808EB}"/>
                </a:ext>
              </a:extLst>
            </p:cNvPr>
            <p:cNvSpPr/>
            <p:nvPr/>
          </p:nvSpPr>
          <p:spPr>
            <a:xfrm>
              <a:off x="1933066" y="4251716"/>
              <a:ext cx="4090926" cy="1656184"/>
            </a:xfrm>
            <a:prstGeom prst="rect">
              <a:avLst/>
            </a:prstGeom>
            <a:solidFill>
              <a:srgbClr val="1C2632"/>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latin typeface="Arial" panose="020B0604020202020204" pitchFamily="34" charset="0"/>
                <a:ea typeface="思源黑体" panose="020B0500000000000000" pitchFamily="34" charset="-122"/>
                <a:cs typeface="+mn-ea"/>
                <a:sym typeface="+mn-lt"/>
              </a:endParaRPr>
            </a:p>
          </p:txBody>
        </p:sp>
        <p:sp>
          <p:nvSpPr>
            <p:cNvPr id="10" name="Text Placeholder 11">
              <a:extLst>
                <a:ext uri="{FF2B5EF4-FFF2-40B4-BE49-F238E27FC236}">
                  <a16:creationId xmlns:a16="http://schemas.microsoft.com/office/drawing/2014/main" id="{80B92974-07FB-820C-5B71-1BD4CB9F0AA6}"/>
                </a:ext>
              </a:extLst>
            </p:cNvPr>
            <p:cNvSpPr txBox="1">
              <a:spLocks/>
            </p:cNvSpPr>
            <p:nvPr/>
          </p:nvSpPr>
          <p:spPr>
            <a:xfrm>
              <a:off x="2000664" y="4364148"/>
              <a:ext cx="3100754" cy="4716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4012">
                <a:buNone/>
                <a:defRPr/>
              </a:pPr>
              <a:r>
                <a:rPr lang="en-US" altLang="zh-CN" sz="2000" dirty="0">
                  <a:solidFill>
                    <a:srgbClr val="FFFFFF"/>
                  </a:solidFill>
                  <a:latin typeface="Arial" panose="020B0604020202020204" pitchFamily="34" charset="0"/>
                  <a:ea typeface="思源黑体" panose="020B0500000000000000" pitchFamily="34" charset="-122"/>
                </a:rPr>
                <a:t>Data Encoding</a:t>
              </a:r>
              <a:endParaRPr lang="en-US" altLang="zh-CN" sz="2000" dirty="0">
                <a:solidFill>
                  <a:schemeClr val="bg1"/>
                </a:solidFill>
                <a:latin typeface="Arial" panose="020B0604020202020204" pitchFamily="34" charset="0"/>
                <a:ea typeface="思源黑体" panose="020B0500000000000000" pitchFamily="34" charset="-122"/>
                <a:cs typeface="Arial" panose="020B0604020202020204" pitchFamily="34" charset="0"/>
              </a:endParaRPr>
            </a:p>
          </p:txBody>
        </p:sp>
        <p:sp>
          <p:nvSpPr>
            <p:cNvPr id="11" name="TextBox 46">
              <a:extLst>
                <a:ext uri="{FF2B5EF4-FFF2-40B4-BE49-F238E27FC236}">
                  <a16:creationId xmlns:a16="http://schemas.microsoft.com/office/drawing/2014/main" id="{F991676D-D626-E013-51ED-3BE07B1176EF}"/>
                </a:ext>
              </a:extLst>
            </p:cNvPr>
            <p:cNvSpPr txBox="1"/>
            <p:nvPr/>
          </p:nvSpPr>
          <p:spPr>
            <a:xfrm>
              <a:off x="1972554" y="4876798"/>
              <a:ext cx="3907422" cy="671659"/>
            </a:xfrm>
            <a:prstGeom prst="rect">
              <a:avLst/>
            </a:prstGeom>
            <a:noFill/>
          </p:spPr>
          <p:txBody>
            <a:bodyPr wrap="square" rtlCol="0">
              <a:spAutoFit/>
            </a:bodyPr>
            <a:lstStyle/>
            <a:p>
              <a:pPr>
                <a:lnSpc>
                  <a:spcPct val="130000"/>
                </a:lnSpc>
                <a:spcBef>
                  <a:spcPct val="0"/>
                </a:spcBef>
              </a:pPr>
              <a:r>
                <a:rPr lang="en-US" altLang="zh-CN" sz="1000" dirty="0">
                  <a:solidFill>
                    <a:schemeClr val="bg1"/>
                  </a:solidFill>
                  <a:latin typeface="Arial" panose="020B0604020202020204" pitchFamily="34" charset="0"/>
                  <a:ea typeface="思源黑体" panose="020B0500000000000000" pitchFamily="34" charset="-122"/>
                  <a:cs typeface="+mn-ea"/>
                  <a:sym typeface="+mn-lt"/>
                </a:rPr>
                <a:t>Data encoding is the process of converting non-numeric features (such as categorical variables) into numeric values ​​so that the model can process them.</a:t>
              </a:r>
            </a:p>
          </p:txBody>
        </p:sp>
      </p:grpSp>
      <p:pic>
        <p:nvPicPr>
          <p:cNvPr id="12" name="图片 11">
            <a:extLst>
              <a:ext uri="{FF2B5EF4-FFF2-40B4-BE49-F238E27FC236}">
                <a16:creationId xmlns:a16="http://schemas.microsoft.com/office/drawing/2014/main" id="{1965AF8B-FAE8-A9EE-0813-E31BA894A666}"/>
              </a:ext>
            </a:extLst>
          </p:cNvPr>
          <p:cNvPicPr>
            <a:picLocks noChangeAspect="1"/>
          </p:cNvPicPr>
          <p:nvPr/>
        </p:nvPicPr>
        <p:blipFill>
          <a:blip r:embed="rId3"/>
          <a:stretch>
            <a:fillRect/>
          </a:stretch>
        </p:blipFill>
        <p:spPr>
          <a:xfrm>
            <a:off x="-1609240" y="4807035"/>
            <a:ext cx="3581794" cy="3418367"/>
          </a:xfrm>
          <a:prstGeom prst="rect">
            <a:avLst/>
          </a:prstGeom>
        </p:spPr>
      </p:pic>
      <p:pic>
        <p:nvPicPr>
          <p:cNvPr id="13" name="图片 12">
            <a:extLst>
              <a:ext uri="{FF2B5EF4-FFF2-40B4-BE49-F238E27FC236}">
                <a16:creationId xmlns:a16="http://schemas.microsoft.com/office/drawing/2014/main" id="{0FAD9119-593B-CA7D-36A5-1621E788681E}"/>
              </a:ext>
            </a:extLst>
          </p:cNvPr>
          <p:cNvPicPr>
            <a:picLocks noChangeAspect="1"/>
          </p:cNvPicPr>
          <p:nvPr/>
        </p:nvPicPr>
        <p:blipFill>
          <a:blip r:embed="rId4"/>
          <a:stretch>
            <a:fillRect/>
          </a:stretch>
        </p:blipFill>
        <p:spPr>
          <a:xfrm>
            <a:off x="9467850" y="143355"/>
            <a:ext cx="2594309" cy="695422"/>
          </a:xfrm>
          <a:prstGeom prst="rect">
            <a:avLst/>
          </a:prstGeom>
        </p:spPr>
      </p:pic>
    </p:spTree>
    <p:extLst>
      <p:ext uri="{BB962C8B-B14F-4D97-AF65-F5344CB8AC3E}">
        <p14:creationId xmlns:p14="http://schemas.microsoft.com/office/powerpoint/2010/main" val="4177505929"/>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29DBA-0254-C7D1-72EA-327FA159587C}"/>
            </a:ext>
          </a:extLst>
        </p:cNvPr>
        <p:cNvGrpSpPr/>
        <p:nvPr/>
      </p:nvGrpSpPr>
      <p:grpSpPr>
        <a:xfrm>
          <a:off x="0" y="0"/>
          <a:ext cx="0" cy="0"/>
          <a:chOff x="0" y="0"/>
          <a:chExt cx="0" cy="0"/>
        </a:xfrm>
      </p:grpSpPr>
      <p:sp>
        <p:nvSpPr>
          <p:cNvPr id="40" name="TextBox 39">
            <a:extLst>
              <a:ext uri="{FF2B5EF4-FFF2-40B4-BE49-F238E27FC236}">
                <a16:creationId xmlns:a16="http://schemas.microsoft.com/office/drawing/2014/main" id="{E540B031-8998-3907-FAB6-A3B54AAA1030}"/>
              </a:ext>
            </a:extLst>
          </p:cNvPr>
          <p:cNvSpPr txBox="1"/>
          <p:nvPr/>
        </p:nvSpPr>
        <p:spPr>
          <a:xfrm>
            <a:off x="3863753" y="1472254"/>
            <a:ext cx="4499421" cy="369332"/>
          </a:xfrm>
          <a:prstGeom prst="rect">
            <a:avLst/>
          </a:prstGeom>
          <a:noFill/>
        </p:spPr>
        <p:txBody>
          <a:bodyPr wrap="square" lIns="0" tIns="0" rIns="0" bIns="0" rtlCol="0">
            <a:spAutoFit/>
          </a:bodyPr>
          <a:lstStyle/>
          <a:p>
            <a:pPr algn="ctr" defTabSz="914012">
              <a:defRPr/>
            </a:pPr>
            <a:r>
              <a:rPr lang="en-US" altLang="zh-CN" sz="2400" b="1" dirty="0">
                <a:latin typeface="Arial" panose="020B0604020202020204" pitchFamily="34" charset="0"/>
                <a:ea typeface="思源黑体" panose="020B0500000000000000" pitchFamily="34" charset="-122"/>
              </a:rPr>
              <a:t>Data Segmentation</a:t>
            </a:r>
          </a:p>
        </p:txBody>
      </p:sp>
      <p:sp>
        <p:nvSpPr>
          <p:cNvPr id="41" name="圆角矩形 40">
            <a:extLst>
              <a:ext uri="{FF2B5EF4-FFF2-40B4-BE49-F238E27FC236}">
                <a16:creationId xmlns:a16="http://schemas.microsoft.com/office/drawing/2014/main" id="{60407EDB-8E5B-12C7-A77B-50D85E15F8AA}"/>
              </a:ext>
            </a:extLst>
          </p:cNvPr>
          <p:cNvSpPr/>
          <p:nvPr/>
        </p:nvSpPr>
        <p:spPr>
          <a:xfrm>
            <a:off x="1933067" y="5397321"/>
            <a:ext cx="8325865" cy="622029"/>
          </a:xfrm>
          <a:prstGeom prst="roundRect">
            <a:avLst>
              <a:gd name="adj" fmla="val 50000"/>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latin typeface="Arial" panose="020B0604020202020204" pitchFamily="34" charset="0"/>
              <a:ea typeface="思源黑体" panose="020B0500000000000000" pitchFamily="34" charset="-122"/>
              <a:cs typeface="+mn-ea"/>
              <a:sym typeface="+mn-lt"/>
            </a:endParaRPr>
          </a:p>
        </p:txBody>
      </p:sp>
      <p:sp>
        <p:nvSpPr>
          <p:cNvPr id="42" name="Round Same Side Corner Rectangle 10">
            <a:extLst>
              <a:ext uri="{FF2B5EF4-FFF2-40B4-BE49-F238E27FC236}">
                <a16:creationId xmlns:a16="http://schemas.microsoft.com/office/drawing/2014/main" id="{C73E6DA7-B14B-14B5-E571-56CDA5ED714E}"/>
              </a:ext>
            </a:extLst>
          </p:cNvPr>
          <p:cNvSpPr/>
          <p:nvPr/>
        </p:nvSpPr>
        <p:spPr>
          <a:xfrm rot="5400000">
            <a:off x="2326719" y="5003671"/>
            <a:ext cx="622029" cy="1409330"/>
          </a:xfrm>
          <a:prstGeom prst="round2SameRect">
            <a:avLst>
              <a:gd name="adj1" fmla="val 50000"/>
              <a:gd name="adj2" fmla="val 0"/>
            </a:avLst>
          </a:prstGeom>
          <a:solidFill>
            <a:srgbClr val="A78D6C"/>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dirty="0">
              <a:latin typeface="Arial" panose="020B0604020202020204" pitchFamily="34" charset="0"/>
              <a:ea typeface="思源黑体" panose="020B0500000000000000" pitchFamily="34" charset="-122"/>
              <a:cs typeface="+mn-ea"/>
              <a:sym typeface="+mn-lt"/>
            </a:endParaRPr>
          </a:p>
        </p:txBody>
      </p:sp>
      <p:sp>
        <p:nvSpPr>
          <p:cNvPr id="43" name="TextBox 42">
            <a:extLst>
              <a:ext uri="{FF2B5EF4-FFF2-40B4-BE49-F238E27FC236}">
                <a16:creationId xmlns:a16="http://schemas.microsoft.com/office/drawing/2014/main" id="{DAAB1045-0811-B146-EDB7-419DB23A7BAC}"/>
              </a:ext>
            </a:extLst>
          </p:cNvPr>
          <p:cNvSpPr txBox="1"/>
          <p:nvPr/>
        </p:nvSpPr>
        <p:spPr>
          <a:xfrm>
            <a:off x="2007785" y="5515294"/>
            <a:ext cx="570990" cy="379078"/>
          </a:xfrm>
          <a:prstGeom prst="rect">
            <a:avLst/>
          </a:prstGeom>
          <a:noFill/>
        </p:spPr>
        <p:txBody>
          <a:bodyPr wrap="none" rtlCol="0">
            <a:spAutoFit/>
          </a:bodyPr>
          <a:lstStyle/>
          <a:p>
            <a:pPr>
              <a:lnSpc>
                <a:spcPct val="130000"/>
              </a:lnSpc>
            </a:pPr>
            <a:r>
              <a:rPr lang="en-US" altLang="zh-CN" sz="2400" baseline="-3000" dirty="0">
                <a:solidFill>
                  <a:schemeClr val="bg1"/>
                </a:solidFill>
                <a:latin typeface="Arial" panose="020B0604020202020204" pitchFamily="34" charset="0"/>
                <a:ea typeface="思源黑体" panose="020B0500000000000000" pitchFamily="34" charset="-122"/>
                <a:cs typeface="+mn-ea"/>
                <a:sym typeface="+mn-lt"/>
              </a:rPr>
              <a:t>TTS</a:t>
            </a:r>
            <a:endParaRPr lang="zh-CN" altLang="en-US" sz="2400" baseline="-3000" dirty="0">
              <a:solidFill>
                <a:schemeClr val="bg1"/>
              </a:solidFill>
              <a:latin typeface="Arial" panose="020B0604020202020204" pitchFamily="34" charset="0"/>
              <a:ea typeface="思源黑体" panose="020B0500000000000000" pitchFamily="34" charset="-122"/>
              <a:cs typeface="+mn-ea"/>
              <a:sym typeface="+mn-lt"/>
            </a:endParaRPr>
          </a:p>
        </p:txBody>
      </p:sp>
      <p:sp>
        <p:nvSpPr>
          <p:cNvPr id="44" name="TextBox 43">
            <a:extLst>
              <a:ext uri="{FF2B5EF4-FFF2-40B4-BE49-F238E27FC236}">
                <a16:creationId xmlns:a16="http://schemas.microsoft.com/office/drawing/2014/main" id="{50404D80-3533-4B7D-BD11-BF3DEEE15921}"/>
              </a:ext>
            </a:extLst>
          </p:cNvPr>
          <p:cNvSpPr txBox="1"/>
          <p:nvPr/>
        </p:nvSpPr>
        <p:spPr>
          <a:xfrm>
            <a:off x="3358914" y="5387881"/>
            <a:ext cx="7232885" cy="646331"/>
          </a:xfrm>
          <a:prstGeom prst="rect">
            <a:avLst/>
          </a:prstGeom>
          <a:noFill/>
        </p:spPr>
        <p:txBody>
          <a:bodyPr wrap="square" rtlCol="0">
            <a:spAutoFit/>
          </a:bodyPr>
          <a:lstStyle/>
          <a:p>
            <a:r>
              <a:rPr lang="zh-CN" altLang="en-US" sz="1200" dirty="0">
                <a:latin typeface="Arial" panose="020B0604020202020204" pitchFamily="34" charset="0"/>
              </a:rPr>
              <a:t>The test set size is 20% (test_size=0.2).</a:t>
            </a:r>
          </a:p>
          <a:p>
            <a:r>
              <a:rPr lang="zh-CN" altLang="en-US" sz="1200" dirty="0">
                <a:latin typeface="Arial" panose="020B0604020202020204" pitchFamily="34" charset="0"/>
              </a:rPr>
              <a:t>Use random_state=42 to ensure reproducible results.</a:t>
            </a:r>
          </a:p>
          <a:p>
            <a:r>
              <a:rPr lang="zh-CN" altLang="en-US" sz="1200" dirty="0">
                <a:latin typeface="Arial" panose="020B0604020202020204" pitchFamily="34" charset="0"/>
              </a:rPr>
              <a:t>stratify=y ensures that the distribution of the target variable is consistent in the training and test sets.</a:t>
            </a:r>
          </a:p>
        </p:txBody>
      </p:sp>
      <p:sp>
        <p:nvSpPr>
          <p:cNvPr id="45" name="矩形 44">
            <a:extLst>
              <a:ext uri="{FF2B5EF4-FFF2-40B4-BE49-F238E27FC236}">
                <a16:creationId xmlns:a16="http://schemas.microsoft.com/office/drawing/2014/main" id="{E6DFEE7D-D6FF-89CB-347A-3537F028D9C2}"/>
              </a:ext>
            </a:extLst>
          </p:cNvPr>
          <p:cNvSpPr/>
          <p:nvPr/>
        </p:nvSpPr>
        <p:spPr>
          <a:xfrm>
            <a:off x="1933066" y="2314059"/>
            <a:ext cx="4090926" cy="1945884"/>
          </a:xfrm>
          <a:prstGeom prst="rect">
            <a:avLst/>
          </a:prstGeom>
          <a:solidFill>
            <a:srgbClr val="1C2632"/>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latin typeface="Arial" panose="020B0604020202020204" pitchFamily="34" charset="0"/>
              <a:ea typeface="思源黑体" panose="020B0500000000000000" pitchFamily="34" charset="-122"/>
              <a:cs typeface="+mn-ea"/>
              <a:sym typeface="+mn-lt"/>
            </a:endParaRPr>
          </a:p>
        </p:txBody>
      </p:sp>
      <p:sp>
        <p:nvSpPr>
          <p:cNvPr id="46" name="Text Placeholder 11">
            <a:extLst>
              <a:ext uri="{FF2B5EF4-FFF2-40B4-BE49-F238E27FC236}">
                <a16:creationId xmlns:a16="http://schemas.microsoft.com/office/drawing/2014/main" id="{781B68D4-921B-59FC-A55B-FC9F27071D07}"/>
              </a:ext>
            </a:extLst>
          </p:cNvPr>
          <p:cNvSpPr txBox="1">
            <a:spLocks/>
          </p:cNvSpPr>
          <p:nvPr/>
        </p:nvSpPr>
        <p:spPr>
          <a:xfrm>
            <a:off x="1947646" y="2409066"/>
            <a:ext cx="3100754" cy="4716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30000"/>
              </a:lnSpc>
              <a:spcBef>
                <a:spcPct val="0"/>
              </a:spcBef>
              <a:buNone/>
            </a:pPr>
            <a:r>
              <a:rPr lang="en-US" altLang="zh-CN" sz="2000" dirty="0">
                <a:solidFill>
                  <a:schemeClr val="bg1"/>
                </a:solidFill>
                <a:latin typeface="Arial" panose="020B0604020202020204" pitchFamily="34" charset="0"/>
                <a:ea typeface="思源黑体" panose="020B0500000000000000" pitchFamily="34" charset="-122"/>
                <a:cs typeface="+mn-ea"/>
                <a:sym typeface="+mn-lt"/>
              </a:rPr>
              <a:t>Objective- Feature Split</a:t>
            </a:r>
            <a:endParaRPr lang="zh-CN" altLang="en-US" sz="2000" dirty="0">
              <a:solidFill>
                <a:schemeClr val="bg1"/>
              </a:solidFill>
              <a:latin typeface="Arial" panose="020B0604020202020204" pitchFamily="34" charset="0"/>
              <a:ea typeface="思源黑体" panose="020B0500000000000000" pitchFamily="34" charset="-122"/>
              <a:cs typeface="+mn-ea"/>
              <a:sym typeface="+mn-lt"/>
            </a:endParaRPr>
          </a:p>
        </p:txBody>
      </p:sp>
      <p:sp>
        <p:nvSpPr>
          <p:cNvPr id="47" name="TextBox 46">
            <a:extLst>
              <a:ext uri="{FF2B5EF4-FFF2-40B4-BE49-F238E27FC236}">
                <a16:creationId xmlns:a16="http://schemas.microsoft.com/office/drawing/2014/main" id="{91C24DF8-790C-CDD3-1705-DC427DA31322}"/>
              </a:ext>
            </a:extLst>
          </p:cNvPr>
          <p:cNvSpPr txBox="1"/>
          <p:nvPr/>
        </p:nvSpPr>
        <p:spPr>
          <a:xfrm>
            <a:off x="1946596" y="2880666"/>
            <a:ext cx="3960718" cy="1071768"/>
          </a:xfrm>
          <a:prstGeom prst="rect">
            <a:avLst/>
          </a:prstGeom>
          <a:noFill/>
        </p:spPr>
        <p:txBody>
          <a:bodyPr wrap="square" rtlCol="0">
            <a:spAutoFit/>
          </a:bodyPr>
          <a:lstStyle/>
          <a:p>
            <a:pPr>
              <a:lnSpc>
                <a:spcPct val="130000"/>
              </a:lnSpc>
              <a:spcBef>
                <a:spcPct val="0"/>
              </a:spcBef>
            </a:pPr>
            <a:r>
              <a:rPr lang="en-US" altLang="zh-CN" sz="1000" dirty="0">
                <a:solidFill>
                  <a:schemeClr val="bg1"/>
                </a:solidFill>
                <a:latin typeface="Arial" panose="020B0604020202020204" pitchFamily="34" charset="0"/>
                <a:ea typeface="思源黑体" panose="020B0500000000000000" pitchFamily="34" charset="-122"/>
                <a:cs typeface="+mn-ea"/>
                <a:sym typeface="+mn-lt"/>
              </a:rPr>
              <a:t>Avoid data leakage:</a:t>
            </a:r>
          </a:p>
          <a:p>
            <a:pPr>
              <a:lnSpc>
                <a:spcPct val="130000"/>
              </a:lnSpc>
              <a:spcBef>
                <a:spcPct val="0"/>
              </a:spcBef>
            </a:pPr>
            <a:r>
              <a:rPr lang="en-US" altLang="zh-CN" sz="1000" dirty="0">
                <a:solidFill>
                  <a:schemeClr val="bg1"/>
                </a:solidFill>
                <a:latin typeface="Arial" panose="020B0604020202020204" pitchFamily="34" charset="0"/>
                <a:ea typeface="思源黑体" panose="020B0500000000000000" pitchFamily="34" charset="-122"/>
                <a:cs typeface="+mn-ea"/>
                <a:sym typeface="+mn-lt"/>
              </a:rPr>
              <a:t>Ensure that there is no information leakage between the training set and the test set. For example, information from the test set cannot be used during training, which would cause the model to perform better than it actually does during evaluation.</a:t>
            </a:r>
          </a:p>
        </p:txBody>
      </p:sp>
      <p:sp>
        <p:nvSpPr>
          <p:cNvPr id="48" name="矩形 47">
            <a:extLst>
              <a:ext uri="{FF2B5EF4-FFF2-40B4-BE49-F238E27FC236}">
                <a16:creationId xmlns:a16="http://schemas.microsoft.com/office/drawing/2014/main" id="{1580AAB5-3BB2-D19E-6A4A-7B253BE436BB}"/>
              </a:ext>
            </a:extLst>
          </p:cNvPr>
          <p:cNvSpPr/>
          <p:nvPr/>
        </p:nvSpPr>
        <p:spPr>
          <a:xfrm>
            <a:off x="6168008" y="2314059"/>
            <a:ext cx="4090926" cy="1945884"/>
          </a:xfrm>
          <a:prstGeom prst="rect">
            <a:avLst/>
          </a:prstGeom>
          <a:solidFill>
            <a:srgbClr val="A78D6C"/>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latin typeface="Arial" panose="020B0604020202020204" pitchFamily="34" charset="0"/>
              <a:ea typeface="思源黑体" panose="020B0500000000000000" pitchFamily="34" charset="-122"/>
              <a:cs typeface="+mn-ea"/>
              <a:sym typeface="+mn-lt"/>
            </a:endParaRPr>
          </a:p>
        </p:txBody>
      </p:sp>
      <p:sp>
        <p:nvSpPr>
          <p:cNvPr id="49" name="Text Placeholder 11">
            <a:extLst>
              <a:ext uri="{FF2B5EF4-FFF2-40B4-BE49-F238E27FC236}">
                <a16:creationId xmlns:a16="http://schemas.microsoft.com/office/drawing/2014/main" id="{67EEA8C1-F767-8B90-A199-B706300E14FD}"/>
              </a:ext>
            </a:extLst>
          </p:cNvPr>
          <p:cNvSpPr txBox="1">
            <a:spLocks/>
          </p:cNvSpPr>
          <p:nvPr/>
        </p:nvSpPr>
        <p:spPr>
          <a:xfrm>
            <a:off x="6182588" y="2409066"/>
            <a:ext cx="3100754" cy="4716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nSpc>
                <a:spcPct val="130000"/>
              </a:lnSpc>
              <a:spcBef>
                <a:spcPct val="0"/>
              </a:spcBef>
              <a:buNone/>
              <a:defRPr/>
            </a:pPr>
            <a:r>
              <a:rPr lang="en-US" altLang="zh-CN" sz="2000" dirty="0">
                <a:solidFill>
                  <a:schemeClr val="bg1"/>
                </a:solidFill>
                <a:latin typeface="Arial" panose="020B0604020202020204" pitchFamily="34" charset="0"/>
                <a:cs typeface="Arial" panose="020B0604020202020204" pitchFamily="34" charset="0"/>
              </a:rPr>
              <a:t>Train-Test Split (8:2)</a:t>
            </a:r>
            <a:endParaRPr lang="zh-CN" altLang="en-US" sz="2000" dirty="0">
              <a:solidFill>
                <a:schemeClr val="bg1"/>
              </a:solidFill>
              <a:latin typeface="Arial" panose="020B0604020202020204" pitchFamily="34" charset="0"/>
              <a:ea typeface="思源黑体" panose="020B0500000000000000" pitchFamily="34" charset="-122"/>
              <a:cs typeface="Arial" panose="020B0604020202020204" pitchFamily="34" charset="0"/>
              <a:sym typeface="+mn-lt"/>
            </a:endParaRPr>
          </a:p>
        </p:txBody>
      </p:sp>
      <p:sp>
        <p:nvSpPr>
          <p:cNvPr id="50" name="TextBox 49">
            <a:extLst>
              <a:ext uri="{FF2B5EF4-FFF2-40B4-BE49-F238E27FC236}">
                <a16:creationId xmlns:a16="http://schemas.microsoft.com/office/drawing/2014/main" id="{2CB36410-CD40-F933-ACD3-66B051E4BADA}"/>
              </a:ext>
            </a:extLst>
          </p:cNvPr>
          <p:cNvSpPr txBox="1"/>
          <p:nvPr/>
        </p:nvSpPr>
        <p:spPr>
          <a:xfrm>
            <a:off x="6182588" y="2880666"/>
            <a:ext cx="3948383" cy="1271823"/>
          </a:xfrm>
          <a:prstGeom prst="rect">
            <a:avLst/>
          </a:prstGeom>
          <a:noFill/>
        </p:spPr>
        <p:txBody>
          <a:bodyPr wrap="square" rtlCol="0">
            <a:spAutoFit/>
          </a:bodyPr>
          <a:lstStyle/>
          <a:p>
            <a:pPr>
              <a:lnSpc>
                <a:spcPct val="130000"/>
              </a:lnSpc>
              <a:spcBef>
                <a:spcPct val="0"/>
              </a:spcBef>
            </a:pPr>
            <a:r>
              <a:rPr lang="en-US" altLang="zh-CN" sz="1000" dirty="0">
                <a:solidFill>
                  <a:schemeClr val="bg1"/>
                </a:solidFill>
                <a:latin typeface="Arial" panose="020B0604020202020204" pitchFamily="34" charset="0"/>
                <a:ea typeface="思源黑体" panose="020B0500000000000000" pitchFamily="34" charset="-122"/>
                <a:cs typeface="+mn-ea"/>
                <a:sym typeface="+mn-lt"/>
              </a:rPr>
              <a:t>Generalization ability:</a:t>
            </a:r>
          </a:p>
          <a:p>
            <a:pPr>
              <a:lnSpc>
                <a:spcPct val="130000"/>
              </a:lnSpc>
              <a:spcBef>
                <a:spcPct val="0"/>
              </a:spcBef>
            </a:pPr>
            <a:r>
              <a:rPr lang="en-US" altLang="zh-CN" sz="1000" dirty="0">
                <a:solidFill>
                  <a:schemeClr val="bg1"/>
                </a:solidFill>
                <a:latin typeface="Arial" panose="020B0604020202020204" pitchFamily="34" charset="0"/>
                <a:ea typeface="思源黑体" panose="020B0500000000000000" pitchFamily="34" charset="-122"/>
                <a:cs typeface="+mn-ea"/>
                <a:sym typeface="+mn-lt"/>
              </a:rPr>
              <a:t>The training set is used to build the model, and the test set is used to evaluate the generalization ability of the model.</a:t>
            </a:r>
          </a:p>
          <a:p>
            <a:pPr>
              <a:lnSpc>
                <a:spcPct val="130000"/>
              </a:lnSpc>
              <a:spcBef>
                <a:spcPct val="0"/>
              </a:spcBef>
            </a:pPr>
            <a:r>
              <a:rPr lang="en-US" altLang="zh-CN" sz="1000" dirty="0">
                <a:solidFill>
                  <a:schemeClr val="bg1"/>
                </a:solidFill>
                <a:latin typeface="Arial" panose="020B0604020202020204" pitchFamily="34" charset="0"/>
                <a:ea typeface="思源黑体" panose="020B0500000000000000" pitchFamily="34" charset="-122"/>
                <a:cs typeface="+mn-ea"/>
                <a:sym typeface="+mn-lt"/>
              </a:rPr>
              <a:t>Preventing overfitting:</a:t>
            </a:r>
          </a:p>
          <a:p>
            <a:pPr>
              <a:lnSpc>
                <a:spcPct val="130000"/>
              </a:lnSpc>
              <a:spcBef>
                <a:spcPct val="0"/>
              </a:spcBef>
            </a:pPr>
            <a:r>
              <a:rPr lang="en-US" altLang="zh-CN" sz="1000" dirty="0">
                <a:solidFill>
                  <a:schemeClr val="bg1"/>
                </a:solidFill>
                <a:latin typeface="Arial" panose="020B0604020202020204" pitchFamily="34" charset="0"/>
                <a:ea typeface="思源黑体" panose="020B0500000000000000" pitchFamily="34" charset="-122"/>
                <a:cs typeface="+mn-ea"/>
                <a:sym typeface="+mn-lt"/>
              </a:rPr>
              <a:t>Evaluating the model by dividing the test set can help detect and prevent overfitting.</a:t>
            </a:r>
          </a:p>
        </p:txBody>
      </p:sp>
      <p:sp>
        <p:nvSpPr>
          <p:cNvPr id="19" name="文本框 18">
            <a:extLst>
              <a:ext uri="{FF2B5EF4-FFF2-40B4-BE49-F238E27FC236}">
                <a16:creationId xmlns:a16="http://schemas.microsoft.com/office/drawing/2014/main" id="{E6BB5DC7-E411-D4A4-EB4F-F561B08B82B5}"/>
              </a:ext>
            </a:extLst>
          </p:cNvPr>
          <p:cNvSpPr txBox="1"/>
          <p:nvPr/>
        </p:nvSpPr>
        <p:spPr>
          <a:xfrm>
            <a:off x="1221277" y="165529"/>
            <a:ext cx="184731" cy="598177"/>
          </a:xfrm>
          <a:prstGeom prst="rect">
            <a:avLst/>
          </a:prstGeom>
          <a:noFill/>
        </p:spPr>
        <p:txBody>
          <a:bodyPr wrap="none" rtlCol="0">
            <a:spAutoFit/>
          </a:bodyPr>
          <a:lstStyle/>
          <a:p>
            <a:pPr fontAlgn="auto">
              <a:lnSpc>
                <a:spcPct val="130000"/>
              </a:lnSpc>
              <a:defRPr/>
            </a:pPr>
            <a:endParaRPr lang="zh-CN" altLang="en-US" sz="2800" b="1" dirty="0">
              <a:solidFill>
                <a:srgbClr val="554B4F"/>
              </a:solidFill>
              <a:latin typeface="Arial" panose="020B0604020202020204" pitchFamily="34" charset="0"/>
              <a:ea typeface="思源黑体" panose="020B0500000000000000" pitchFamily="34" charset="-122"/>
              <a:cs typeface="+mn-ea"/>
              <a:sym typeface="+mn-lt"/>
            </a:endParaRPr>
          </a:p>
        </p:txBody>
      </p:sp>
      <p:sp>
        <p:nvSpPr>
          <p:cNvPr id="18" name="矩形 17">
            <a:extLst>
              <a:ext uri="{FF2B5EF4-FFF2-40B4-BE49-F238E27FC236}">
                <a16:creationId xmlns:a16="http://schemas.microsoft.com/office/drawing/2014/main" id="{90D327C0-2375-49FE-2D17-FEA555496029}"/>
              </a:ext>
            </a:extLst>
          </p:cNvPr>
          <p:cNvSpPr/>
          <p:nvPr/>
        </p:nvSpPr>
        <p:spPr>
          <a:xfrm>
            <a:off x="1244421" y="341781"/>
            <a:ext cx="2867228" cy="400110"/>
          </a:xfrm>
          <a:prstGeom prst="rect">
            <a:avLst/>
          </a:prstGeom>
        </p:spPr>
        <p:txBody>
          <a:bodyPr wrap="square">
            <a:spAutoFit/>
          </a:bodyPr>
          <a:lstStyle/>
          <a:p>
            <a:pPr defTabSz="914012">
              <a:defRPr/>
            </a:pPr>
            <a:r>
              <a:rPr lang="en-US" altLang="zh-CN" sz="2000" b="1" dirty="0">
                <a:latin typeface="Arial" panose="020B0604020202020204" pitchFamily="34" charset="0"/>
                <a:ea typeface="思源黑体" panose="020B0500000000000000" pitchFamily="34" charset="-122"/>
              </a:rPr>
              <a:t>Data Segmentation</a:t>
            </a:r>
          </a:p>
        </p:txBody>
      </p:sp>
      <p:sp>
        <p:nvSpPr>
          <p:cNvPr id="4" name="圆角矩形 40">
            <a:extLst>
              <a:ext uri="{FF2B5EF4-FFF2-40B4-BE49-F238E27FC236}">
                <a16:creationId xmlns:a16="http://schemas.microsoft.com/office/drawing/2014/main" id="{84AAB647-FD35-4F9E-CF8B-63E0F903D01D}"/>
              </a:ext>
            </a:extLst>
          </p:cNvPr>
          <p:cNvSpPr/>
          <p:nvPr/>
        </p:nvSpPr>
        <p:spPr>
          <a:xfrm>
            <a:off x="1933066" y="4624089"/>
            <a:ext cx="8325867" cy="622029"/>
          </a:xfrm>
          <a:prstGeom prst="roundRect">
            <a:avLst>
              <a:gd name="adj" fmla="val 50000"/>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latin typeface="Arial" panose="020B0604020202020204" pitchFamily="34" charset="0"/>
              <a:ea typeface="思源黑体" panose="020B0500000000000000" pitchFamily="34" charset="-122"/>
              <a:cs typeface="+mn-ea"/>
              <a:sym typeface="+mn-lt"/>
            </a:endParaRPr>
          </a:p>
        </p:txBody>
      </p:sp>
      <p:sp>
        <p:nvSpPr>
          <p:cNvPr id="5" name="Round Same Side Corner Rectangle 10">
            <a:extLst>
              <a:ext uri="{FF2B5EF4-FFF2-40B4-BE49-F238E27FC236}">
                <a16:creationId xmlns:a16="http://schemas.microsoft.com/office/drawing/2014/main" id="{818EC430-1EE4-CB8D-E8A6-0EF7EB8E291A}"/>
              </a:ext>
            </a:extLst>
          </p:cNvPr>
          <p:cNvSpPr/>
          <p:nvPr/>
        </p:nvSpPr>
        <p:spPr>
          <a:xfrm rot="5400000">
            <a:off x="2326718" y="4230439"/>
            <a:ext cx="622029" cy="1409330"/>
          </a:xfrm>
          <a:prstGeom prst="round2SameRect">
            <a:avLst>
              <a:gd name="adj1" fmla="val 50000"/>
              <a:gd name="adj2" fmla="val 0"/>
            </a:avLst>
          </a:prstGeom>
          <a:solidFill>
            <a:srgbClr val="1C2632"/>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dirty="0">
              <a:latin typeface="Arial" panose="020B0604020202020204" pitchFamily="34" charset="0"/>
              <a:ea typeface="思源黑体" panose="020B0500000000000000" pitchFamily="34" charset="-122"/>
              <a:cs typeface="+mn-ea"/>
              <a:sym typeface="+mn-lt"/>
            </a:endParaRPr>
          </a:p>
        </p:txBody>
      </p:sp>
      <p:sp>
        <p:nvSpPr>
          <p:cNvPr id="6" name="TextBox 42">
            <a:extLst>
              <a:ext uri="{FF2B5EF4-FFF2-40B4-BE49-F238E27FC236}">
                <a16:creationId xmlns:a16="http://schemas.microsoft.com/office/drawing/2014/main" id="{A8796BD3-924F-23F3-43D5-F9CFD1720427}"/>
              </a:ext>
            </a:extLst>
          </p:cNvPr>
          <p:cNvSpPr txBox="1"/>
          <p:nvPr/>
        </p:nvSpPr>
        <p:spPr>
          <a:xfrm>
            <a:off x="2007784" y="4742062"/>
            <a:ext cx="606256" cy="379078"/>
          </a:xfrm>
          <a:prstGeom prst="rect">
            <a:avLst/>
          </a:prstGeom>
          <a:noFill/>
        </p:spPr>
        <p:txBody>
          <a:bodyPr wrap="none" rtlCol="0">
            <a:spAutoFit/>
          </a:bodyPr>
          <a:lstStyle/>
          <a:p>
            <a:pPr>
              <a:lnSpc>
                <a:spcPct val="130000"/>
              </a:lnSpc>
            </a:pPr>
            <a:r>
              <a:rPr lang="en-US" altLang="zh-CN" sz="2400" baseline="-3000" dirty="0">
                <a:solidFill>
                  <a:schemeClr val="bg1"/>
                </a:solidFill>
                <a:latin typeface="Arial" panose="020B0604020202020204" pitchFamily="34" charset="0"/>
                <a:ea typeface="思源黑体" panose="020B0500000000000000" pitchFamily="34" charset="-122"/>
                <a:cs typeface="+mn-ea"/>
                <a:sym typeface="+mn-lt"/>
              </a:rPr>
              <a:t>OFS</a:t>
            </a:r>
            <a:endParaRPr lang="zh-CN" altLang="en-US" sz="2400" baseline="-3000" dirty="0">
              <a:solidFill>
                <a:schemeClr val="bg1"/>
              </a:solidFill>
              <a:latin typeface="Arial" panose="020B0604020202020204" pitchFamily="34" charset="0"/>
              <a:ea typeface="思源黑体" panose="020B0500000000000000" pitchFamily="34" charset="-122"/>
              <a:cs typeface="+mn-ea"/>
              <a:sym typeface="+mn-lt"/>
            </a:endParaRPr>
          </a:p>
        </p:txBody>
      </p:sp>
      <p:sp>
        <p:nvSpPr>
          <p:cNvPr id="7" name="TextBox 43">
            <a:extLst>
              <a:ext uri="{FF2B5EF4-FFF2-40B4-BE49-F238E27FC236}">
                <a16:creationId xmlns:a16="http://schemas.microsoft.com/office/drawing/2014/main" id="{05274706-AD10-2F97-975E-7E337F83107D}"/>
              </a:ext>
            </a:extLst>
          </p:cNvPr>
          <p:cNvSpPr txBox="1"/>
          <p:nvPr/>
        </p:nvSpPr>
        <p:spPr>
          <a:xfrm>
            <a:off x="3358914" y="4717182"/>
            <a:ext cx="7079441" cy="461665"/>
          </a:xfrm>
          <a:prstGeom prst="rect">
            <a:avLst/>
          </a:prstGeom>
          <a:noFill/>
        </p:spPr>
        <p:txBody>
          <a:bodyPr wrap="square" rtlCol="0">
            <a:spAutoFit/>
          </a:bodyPr>
          <a:lstStyle/>
          <a:p>
            <a:r>
              <a:rPr lang="zh-CN" altLang="en-US" sz="1200" dirty="0">
                <a:latin typeface="Arial" panose="020B0604020202020204" pitchFamily="34" charset="0"/>
              </a:rPr>
              <a:t>X contains all feature columns.</a:t>
            </a:r>
          </a:p>
          <a:p>
            <a:r>
              <a:rPr lang="zh-CN" altLang="en-US" sz="1200" dirty="0">
                <a:latin typeface="Arial" panose="020B0604020202020204" pitchFamily="34" charset="0"/>
              </a:rPr>
              <a:t>y is the target variable (column ‘y’).</a:t>
            </a:r>
          </a:p>
        </p:txBody>
      </p:sp>
      <p:pic>
        <p:nvPicPr>
          <p:cNvPr id="2" name="图片 1">
            <a:extLst>
              <a:ext uri="{FF2B5EF4-FFF2-40B4-BE49-F238E27FC236}">
                <a16:creationId xmlns:a16="http://schemas.microsoft.com/office/drawing/2014/main" id="{D4B1CC0E-7B3E-A905-40E2-541B5BD604AB}"/>
              </a:ext>
            </a:extLst>
          </p:cNvPr>
          <p:cNvPicPr>
            <a:picLocks noChangeAspect="1"/>
          </p:cNvPicPr>
          <p:nvPr/>
        </p:nvPicPr>
        <p:blipFill>
          <a:blip r:embed="rId3"/>
          <a:stretch>
            <a:fillRect/>
          </a:stretch>
        </p:blipFill>
        <p:spPr>
          <a:xfrm>
            <a:off x="9467850" y="143355"/>
            <a:ext cx="2594309" cy="695422"/>
          </a:xfrm>
          <a:prstGeom prst="rect">
            <a:avLst/>
          </a:prstGeom>
        </p:spPr>
      </p:pic>
    </p:spTree>
    <p:extLst>
      <p:ext uri="{BB962C8B-B14F-4D97-AF65-F5344CB8AC3E}">
        <p14:creationId xmlns:p14="http://schemas.microsoft.com/office/powerpoint/2010/main" val="940044099"/>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300" fill="hold"/>
                                        <p:tgtEl>
                                          <p:spTgt spid="40"/>
                                        </p:tgtEl>
                                        <p:attrNameLst>
                                          <p:attrName>ppt_x</p:attrName>
                                        </p:attrNameLst>
                                      </p:cBhvr>
                                      <p:tavLst>
                                        <p:tav tm="0">
                                          <p:val>
                                            <p:strVal val="1+#ppt_w/2"/>
                                          </p:val>
                                        </p:tav>
                                        <p:tav tm="100000">
                                          <p:val>
                                            <p:strVal val="#ppt_x"/>
                                          </p:val>
                                        </p:tav>
                                      </p:tavLst>
                                    </p:anim>
                                    <p:anim calcmode="lin" valueType="num">
                                      <p:cBhvr additive="base">
                                        <p:cTn id="8" dur="300" fill="hold"/>
                                        <p:tgtEl>
                                          <p:spTgt spid="40"/>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12" presetClass="entr" presetSubtype="8" fill="hold" grpId="0" nodeType="afterEffect">
                                  <p:stCondLst>
                                    <p:cond delay="0"/>
                                  </p:stCondLst>
                                  <p:childTnLst>
                                    <p:set>
                                      <p:cBhvr>
                                        <p:cTn id="11" dur="1" fill="hold">
                                          <p:stCondLst>
                                            <p:cond delay="0"/>
                                          </p:stCondLst>
                                        </p:cTn>
                                        <p:tgtEl>
                                          <p:spTgt spid="42"/>
                                        </p:tgtEl>
                                        <p:attrNameLst>
                                          <p:attrName>style.visibility</p:attrName>
                                        </p:attrNameLst>
                                      </p:cBhvr>
                                      <p:to>
                                        <p:strVal val="visible"/>
                                      </p:to>
                                    </p:set>
                                    <p:anim calcmode="lin" valueType="num">
                                      <p:cBhvr additive="base">
                                        <p:cTn id="12" dur="500"/>
                                        <p:tgtEl>
                                          <p:spTgt spid="42"/>
                                        </p:tgtEl>
                                        <p:attrNameLst>
                                          <p:attrName>ppt_x</p:attrName>
                                        </p:attrNameLst>
                                      </p:cBhvr>
                                      <p:tavLst>
                                        <p:tav tm="0">
                                          <p:val>
                                            <p:strVal val="#ppt_x-#ppt_w*1.125000"/>
                                          </p:val>
                                        </p:tav>
                                        <p:tav tm="100000">
                                          <p:val>
                                            <p:strVal val="#ppt_x"/>
                                          </p:val>
                                        </p:tav>
                                      </p:tavLst>
                                    </p:anim>
                                    <p:animEffect transition="in" filter="wipe(right)">
                                      <p:cBhvr>
                                        <p:cTn id="13" dur="500"/>
                                        <p:tgtEl>
                                          <p:spTgt spid="42"/>
                                        </p:tgtEl>
                                      </p:cBhvr>
                                    </p:animEffect>
                                  </p:childTnLst>
                                </p:cTn>
                              </p:par>
                            </p:childTnLst>
                          </p:cTn>
                        </p:par>
                        <p:par>
                          <p:cTn id="14" fill="hold">
                            <p:stCondLst>
                              <p:cond delay="800"/>
                            </p:stCondLst>
                            <p:childTnLst>
                              <p:par>
                                <p:cTn id="15" presetID="16" presetClass="entr" presetSubtype="21" fill="hold" grpId="0" nodeType="after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barn(inVertical)">
                                      <p:cBhvr>
                                        <p:cTn id="17" dur="500"/>
                                        <p:tgtEl>
                                          <p:spTgt spid="41"/>
                                        </p:tgtEl>
                                      </p:cBhvr>
                                    </p:animEffect>
                                  </p:childTnLst>
                                </p:cTn>
                              </p:par>
                            </p:childTnLst>
                          </p:cTn>
                        </p:par>
                        <p:par>
                          <p:cTn id="18" fill="hold">
                            <p:stCondLst>
                              <p:cond delay="1300"/>
                            </p:stCondLst>
                            <p:childTnLst>
                              <p:par>
                                <p:cTn id="19" presetID="10" presetClass="entr" presetSubtype="0" fill="hold" grpId="0" nodeType="after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childTnLst>
                          </p:cTn>
                        </p:par>
                        <p:par>
                          <p:cTn id="22" fill="hold">
                            <p:stCondLst>
                              <p:cond delay="1800"/>
                            </p:stCondLst>
                            <p:childTnLst>
                              <p:par>
                                <p:cTn id="23" presetID="53" presetClass="entr" presetSubtype="16" fill="hold" grpId="0" nodeType="afterEffect">
                                  <p:stCondLst>
                                    <p:cond delay="0"/>
                                  </p:stCondLst>
                                  <p:childTnLst>
                                    <p:set>
                                      <p:cBhvr>
                                        <p:cTn id="24" dur="1" fill="hold">
                                          <p:stCondLst>
                                            <p:cond delay="0"/>
                                          </p:stCondLst>
                                        </p:cTn>
                                        <p:tgtEl>
                                          <p:spTgt spid="44"/>
                                        </p:tgtEl>
                                        <p:attrNameLst>
                                          <p:attrName>style.visibility</p:attrName>
                                        </p:attrNameLst>
                                      </p:cBhvr>
                                      <p:to>
                                        <p:strVal val="visible"/>
                                      </p:to>
                                    </p:set>
                                    <p:anim calcmode="lin" valueType="num">
                                      <p:cBhvr>
                                        <p:cTn id="25" dur="500" fill="hold"/>
                                        <p:tgtEl>
                                          <p:spTgt spid="44"/>
                                        </p:tgtEl>
                                        <p:attrNameLst>
                                          <p:attrName>ppt_w</p:attrName>
                                        </p:attrNameLst>
                                      </p:cBhvr>
                                      <p:tavLst>
                                        <p:tav tm="0">
                                          <p:val>
                                            <p:fltVal val="0"/>
                                          </p:val>
                                        </p:tav>
                                        <p:tav tm="100000">
                                          <p:val>
                                            <p:strVal val="#ppt_w"/>
                                          </p:val>
                                        </p:tav>
                                      </p:tavLst>
                                    </p:anim>
                                    <p:anim calcmode="lin" valueType="num">
                                      <p:cBhvr>
                                        <p:cTn id="26" dur="500" fill="hold"/>
                                        <p:tgtEl>
                                          <p:spTgt spid="44"/>
                                        </p:tgtEl>
                                        <p:attrNameLst>
                                          <p:attrName>ppt_h</p:attrName>
                                        </p:attrNameLst>
                                      </p:cBhvr>
                                      <p:tavLst>
                                        <p:tav tm="0">
                                          <p:val>
                                            <p:fltVal val="0"/>
                                          </p:val>
                                        </p:tav>
                                        <p:tav tm="100000">
                                          <p:val>
                                            <p:strVal val="#ppt_h"/>
                                          </p:val>
                                        </p:tav>
                                      </p:tavLst>
                                    </p:anim>
                                    <p:animEffect transition="in" filter="fade">
                                      <p:cBhvr>
                                        <p:cTn id="27" dur="500"/>
                                        <p:tgtEl>
                                          <p:spTgt spid="44"/>
                                        </p:tgtEl>
                                      </p:cBhvr>
                                    </p:animEffect>
                                  </p:childTnLst>
                                </p:cTn>
                              </p:par>
                              <p:par>
                                <p:cTn id="28" presetID="2" presetClass="entr" presetSubtype="8" fill="hold" grpId="0" nodeType="withEffect">
                                  <p:stCondLst>
                                    <p:cond delay="500"/>
                                  </p:stCondLst>
                                  <p:childTnLst>
                                    <p:set>
                                      <p:cBhvr>
                                        <p:cTn id="29" dur="1" fill="hold">
                                          <p:stCondLst>
                                            <p:cond delay="0"/>
                                          </p:stCondLst>
                                        </p:cTn>
                                        <p:tgtEl>
                                          <p:spTgt spid="45"/>
                                        </p:tgtEl>
                                        <p:attrNameLst>
                                          <p:attrName>style.visibility</p:attrName>
                                        </p:attrNameLst>
                                      </p:cBhvr>
                                      <p:to>
                                        <p:strVal val="visible"/>
                                      </p:to>
                                    </p:set>
                                    <p:anim calcmode="lin" valueType="num">
                                      <p:cBhvr additive="base">
                                        <p:cTn id="30" dur="500" fill="hold"/>
                                        <p:tgtEl>
                                          <p:spTgt spid="45"/>
                                        </p:tgtEl>
                                        <p:attrNameLst>
                                          <p:attrName>ppt_x</p:attrName>
                                        </p:attrNameLst>
                                      </p:cBhvr>
                                      <p:tavLst>
                                        <p:tav tm="0">
                                          <p:val>
                                            <p:strVal val="0-#ppt_w/2"/>
                                          </p:val>
                                        </p:tav>
                                        <p:tav tm="100000">
                                          <p:val>
                                            <p:strVal val="#ppt_x"/>
                                          </p:val>
                                        </p:tav>
                                      </p:tavLst>
                                    </p:anim>
                                    <p:anim calcmode="lin" valueType="num">
                                      <p:cBhvr additive="base">
                                        <p:cTn id="31" dur="500" fill="hold"/>
                                        <p:tgtEl>
                                          <p:spTgt spid="45"/>
                                        </p:tgtEl>
                                        <p:attrNameLst>
                                          <p:attrName>ppt_y</p:attrName>
                                        </p:attrNameLst>
                                      </p:cBhvr>
                                      <p:tavLst>
                                        <p:tav tm="0">
                                          <p:val>
                                            <p:strVal val="#ppt_y"/>
                                          </p:val>
                                        </p:tav>
                                        <p:tav tm="100000">
                                          <p:val>
                                            <p:strVal val="#ppt_y"/>
                                          </p:val>
                                        </p:tav>
                                      </p:tavLst>
                                    </p:anim>
                                  </p:childTnLst>
                                </p:cTn>
                              </p:par>
                            </p:childTnLst>
                          </p:cTn>
                        </p:par>
                        <p:par>
                          <p:cTn id="32" fill="hold">
                            <p:stCondLst>
                              <p:cond delay="2800"/>
                            </p:stCondLst>
                            <p:childTnLst>
                              <p:par>
                                <p:cTn id="33" presetID="42" presetClass="entr" presetSubtype="0" fill="hold" grpId="0" nodeType="after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1000"/>
                                        <p:tgtEl>
                                          <p:spTgt spid="46"/>
                                        </p:tgtEl>
                                      </p:cBhvr>
                                    </p:animEffect>
                                    <p:anim calcmode="lin" valueType="num">
                                      <p:cBhvr>
                                        <p:cTn id="36" dur="1000" fill="hold"/>
                                        <p:tgtEl>
                                          <p:spTgt spid="46"/>
                                        </p:tgtEl>
                                        <p:attrNameLst>
                                          <p:attrName>ppt_x</p:attrName>
                                        </p:attrNameLst>
                                      </p:cBhvr>
                                      <p:tavLst>
                                        <p:tav tm="0">
                                          <p:val>
                                            <p:strVal val="#ppt_x"/>
                                          </p:val>
                                        </p:tav>
                                        <p:tav tm="100000">
                                          <p:val>
                                            <p:strVal val="#ppt_x"/>
                                          </p:val>
                                        </p:tav>
                                      </p:tavLst>
                                    </p:anim>
                                    <p:anim calcmode="lin" valueType="num">
                                      <p:cBhvr>
                                        <p:cTn id="37" dur="1000" fill="hold"/>
                                        <p:tgtEl>
                                          <p:spTgt spid="46"/>
                                        </p:tgtEl>
                                        <p:attrNameLst>
                                          <p:attrName>ppt_y</p:attrName>
                                        </p:attrNameLst>
                                      </p:cBhvr>
                                      <p:tavLst>
                                        <p:tav tm="0">
                                          <p:val>
                                            <p:strVal val="#ppt_y+.1"/>
                                          </p:val>
                                        </p:tav>
                                        <p:tav tm="100000">
                                          <p:val>
                                            <p:strVal val="#ppt_y"/>
                                          </p:val>
                                        </p:tav>
                                      </p:tavLst>
                                    </p:anim>
                                  </p:childTnLst>
                                </p:cTn>
                              </p:par>
                            </p:childTnLst>
                          </p:cTn>
                        </p:par>
                        <p:par>
                          <p:cTn id="38" fill="hold">
                            <p:stCondLst>
                              <p:cond delay="3800"/>
                            </p:stCondLst>
                            <p:childTnLst>
                              <p:par>
                                <p:cTn id="39" presetID="53" presetClass="entr" presetSubtype="16" fill="hold" grpId="0" nodeType="afterEffect">
                                  <p:stCondLst>
                                    <p:cond delay="0"/>
                                  </p:stCondLst>
                                  <p:childTnLst>
                                    <p:set>
                                      <p:cBhvr>
                                        <p:cTn id="40" dur="1" fill="hold">
                                          <p:stCondLst>
                                            <p:cond delay="0"/>
                                          </p:stCondLst>
                                        </p:cTn>
                                        <p:tgtEl>
                                          <p:spTgt spid="47"/>
                                        </p:tgtEl>
                                        <p:attrNameLst>
                                          <p:attrName>style.visibility</p:attrName>
                                        </p:attrNameLst>
                                      </p:cBhvr>
                                      <p:to>
                                        <p:strVal val="visible"/>
                                      </p:to>
                                    </p:set>
                                    <p:anim calcmode="lin" valueType="num">
                                      <p:cBhvr>
                                        <p:cTn id="41" dur="1000" fill="hold"/>
                                        <p:tgtEl>
                                          <p:spTgt spid="47"/>
                                        </p:tgtEl>
                                        <p:attrNameLst>
                                          <p:attrName>ppt_w</p:attrName>
                                        </p:attrNameLst>
                                      </p:cBhvr>
                                      <p:tavLst>
                                        <p:tav tm="0">
                                          <p:val>
                                            <p:fltVal val="0"/>
                                          </p:val>
                                        </p:tav>
                                        <p:tav tm="100000">
                                          <p:val>
                                            <p:strVal val="#ppt_w"/>
                                          </p:val>
                                        </p:tav>
                                      </p:tavLst>
                                    </p:anim>
                                    <p:anim calcmode="lin" valueType="num">
                                      <p:cBhvr>
                                        <p:cTn id="42" dur="1000" fill="hold"/>
                                        <p:tgtEl>
                                          <p:spTgt spid="47"/>
                                        </p:tgtEl>
                                        <p:attrNameLst>
                                          <p:attrName>ppt_h</p:attrName>
                                        </p:attrNameLst>
                                      </p:cBhvr>
                                      <p:tavLst>
                                        <p:tav tm="0">
                                          <p:val>
                                            <p:fltVal val="0"/>
                                          </p:val>
                                        </p:tav>
                                        <p:tav tm="100000">
                                          <p:val>
                                            <p:strVal val="#ppt_h"/>
                                          </p:val>
                                        </p:tav>
                                      </p:tavLst>
                                    </p:anim>
                                    <p:animEffect transition="in" filter="fade">
                                      <p:cBhvr>
                                        <p:cTn id="43" dur="1000"/>
                                        <p:tgtEl>
                                          <p:spTgt spid="47"/>
                                        </p:tgtEl>
                                      </p:cBhvr>
                                    </p:animEffect>
                                  </p:childTnLst>
                                </p:cTn>
                              </p:par>
                              <p:par>
                                <p:cTn id="44" presetID="2" presetClass="entr" presetSubtype="8" fill="hold" grpId="0" nodeType="withEffect">
                                  <p:stCondLst>
                                    <p:cond delay="500"/>
                                  </p:stCondLst>
                                  <p:childTnLst>
                                    <p:set>
                                      <p:cBhvr>
                                        <p:cTn id="45" dur="1" fill="hold">
                                          <p:stCondLst>
                                            <p:cond delay="0"/>
                                          </p:stCondLst>
                                        </p:cTn>
                                        <p:tgtEl>
                                          <p:spTgt spid="48"/>
                                        </p:tgtEl>
                                        <p:attrNameLst>
                                          <p:attrName>style.visibility</p:attrName>
                                        </p:attrNameLst>
                                      </p:cBhvr>
                                      <p:to>
                                        <p:strVal val="visible"/>
                                      </p:to>
                                    </p:set>
                                    <p:anim calcmode="lin" valueType="num">
                                      <p:cBhvr additive="base">
                                        <p:cTn id="46" dur="500" fill="hold"/>
                                        <p:tgtEl>
                                          <p:spTgt spid="48"/>
                                        </p:tgtEl>
                                        <p:attrNameLst>
                                          <p:attrName>ppt_x</p:attrName>
                                        </p:attrNameLst>
                                      </p:cBhvr>
                                      <p:tavLst>
                                        <p:tav tm="0">
                                          <p:val>
                                            <p:strVal val="0-#ppt_w/2"/>
                                          </p:val>
                                        </p:tav>
                                        <p:tav tm="100000">
                                          <p:val>
                                            <p:strVal val="#ppt_x"/>
                                          </p:val>
                                        </p:tav>
                                      </p:tavLst>
                                    </p:anim>
                                    <p:anim calcmode="lin" valueType="num">
                                      <p:cBhvr additive="base">
                                        <p:cTn id="47" dur="500" fill="hold"/>
                                        <p:tgtEl>
                                          <p:spTgt spid="48"/>
                                        </p:tgtEl>
                                        <p:attrNameLst>
                                          <p:attrName>ppt_y</p:attrName>
                                        </p:attrNameLst>
                                      </p:cBhvr>
                                      <p:tavLst>
                                        <p:tav tm="0">
                                          <p:val>
                                            <p:strVal val="#ppt_y"/>
                                          </p:val>
                                        </p:tav>
                                        <p:tav tm="100000">
                                          <p:val>
                                            <p:strVal val="#ppt_y"/>
                                          </p:val>
                                        </p:tav>
                                      </p:tavLst>
                                    </p:anim>
                                  </p:childTnLst>
                                </p:cTn>
                              </p:par>
                            </p:childTnLst>
                          </p:cTn>
                        </p:par>
                        <p:par>
                          <p:cTn id="48" fill="hold">
                            <p:stCondLst>
                              <p:cond delay="4800"/>
                            </p:stCondLst>
                            <p:childTnLst>
                              <p:par>
                                <p:cTn id="49" presetID="42" presetClass="entr" presetSubtype="0" fill="hold" grpId="0" nodeType="after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1000"/>
                                        <p:tgtEl>
                                          <p:spTgt spid="49"/>
                                        </p:tgtEl>
                                      </p:cBhvr>
                                    </p:animEffect>
                                    <p:anim calcmode="lin" valueType="num">
                                      <p:cBhvr>
                                        <p:cTn id="52" dur="1000" fill="hold"/>
                                        <p:tgtEl>
                                          <p:spTgt spid="49"/>
                                        </p:tgtEl>
                                        <p:attrNameLst>
                                          <p:attrName>ppt_x</p:attrName>
                                        </p:attrNameLst>
                                      </p:cBhvr>
                                      <p:tavLst>
                                        <p:tav tm="0">
                                          <p:val>
                                            <p:strVal val="#ppt_x"/>
                                          </p:val>
                                        </p:tav>
                                        <p:tav tm="100000">
                                          <p:val>
                                            <p:strVal val="#ppt_x"/>
                                          </p:val>
                                        </p:tav>
                                      </p:tavLst>
                                    </p:anim>
                                    <p:anim calcmode="lin" valueType="num">
                                      <p:cBhvr>
                                        <p:cTn id="53" dur="1000" fill="hold"/>
                                        <p:tgtEl>
                                          <p:spTgt spid="49"/>
                                        </p:tgtEl>
                                        <p:attrNameLst>
                                          <p:attrName>ppt_y</p:attrName>
                                        </p:attrNameLst>
                                      </p:cBhvr>
                                      <p:tavLst>
                                        <p:tav tm="0">
                                          <p:val>
                                            <p:strVal val="#ppt_y+.1"/>
                                          </p:val>
                                        </p:tav>
                                        <p:tav tm="100000">
                                          <p:val>
                                            <p:strVal val="#ppt_y"/>
                                          </p:val>
                                        </p:tav>
                                      </p:tavLst>
                                    </p:anim>
                                  </p:childTnLst>
                                </p:cTn>
                              </p:par>
                            </p:childTnLst>
                          </p:cTn>
                        </p:par>
                        <p:par>
                          <p:cTn id="54" fill="hold">
                            <p:stCondLst>
                              <p:cond delay="5800"/>
                            </p:stCondLst>
                            <p:childTnLst>
                              <p:par>
                                <p:cTn id="55" presetID="53" presetClass="entr" presetSubtype="16" fill="hold" grpId="0" nodeType="afterEffect">
                                  <p:stCondLst>
                                    <p:cond delay="0"/>
                                  </p:stCondLst>
                                  <p:childTnLst>
                                    <p:set>
                                      <p:cBhvr>
                                        <p:cTn id="56" dur="1" fill="hold">
                                          <p:stCondLst>
                                            <p:cond delay="0"/>
                                          </p:stCondLst>
                                        </p:cTn>
                                        <p:tgtEl>
                                          <p:spTgt spid="50"/>
                                        </p:tgtEl>
                                        <p:attrNameLst>
                                          <p:attrName>style.visibility</p:attrName>
                                        </p:attrNameLst>
                                      </p:cBhvr>
                                      <p:to>
                                        <p:strVal val="visible"/>
                                      </p:to>
                                    </p:set>
                                    <p:anim calcmode="lin" valueType="num">
                                      <p:cBhvr>
                                        <p:cTn id="57" dur="1000" fill="hold"/>
                                        <p:tgtEl>
                                          <p:spTgt spid="50"/>
                                        </p:tgtEl>
                                        <p:attrNameLst>
                                          <p:attrName>ppt_w</p:attrName>
                                        </p:attrNameLst>
                                      </p:cBhvr>
                                      <p:tavLst>
                                        <p:tav tm="0">
                                          <p:val>
                                            <p:fltVal val="0"/>
                                          </p:val>
                                        </p:tav>
                                        <p:tav tm="100000">
                                          <p:val>
                                            <p:strVal val="#ppt_w"/>
                                          </p:val>
                                        </p:tav>
                                      </p:tavLst>
                                    </p:anim>
                                    <p:anim calcmode="lin" valueType="num">
                                      <p:cBhvr>
                                        <p:cTn id="58" dur="1000" fill="hold"/>
                                        <p:tgtEl>
                                          <p:spTgt spid="50"/>
                                        </p:tgtEl>
                                        <p:attrNameLst>
                                          <p:attrName>ppt_h</p:attrName>
                                        </p:attrNameLst>
                                      </p:cBhvr>
                                      <p:tavLst>
                                        <p:tav tm="0">
                                          <p:val>
                                            <p:fltVal val="0"/>
                                          </p:val>
                                        </p:tav>
                                        <p:tav tm="100000">
                                          <p:val>
                                            <p:strVal val="#ppt_h"/>
                                          </p:val>
                                        </p:tav>
                                      </p:tavLst>
                                    </p:anim>
                                    <p:animEffect transition="in" filter="fade">
                                      <p:cBhvr>
                                        <p:cTn id="59" dur="1000"/>
                                        <p:tgtEl>
                                          <p:spTgt spid="50"/>
                                        </p:tgtEl>
                                      </p:cBhvr>
                                    </p:animEffect>
                                  </p:childTnLst>
                                </p:cTn>
                              </p:par>
                            </p:childTnLst>
                          </p:cTn>
                        </p:par>
                        <p:par>
                          <p:cTn id="60" fill="hold">
                            <p:stCondLst>
                              <p:cond delay="6800"/>
                            </p:stCondLst>
                            <p:childTnLst>
                              <p:par>
                                <p:cTn id="61" presetID="12" presetClass="entr" presetSubtype="8" fill="hold" grpId="0" nodeType="afterEffect">
                                  <p:stCondLst>
                                    <p:cond delay="0"/>
                                  </p:stCondLst>
                                  <p:childTnLst>
                                    <p:set>
                                      <p:cBhvr>
                                        <p:cTn id="62" dur="1" fill="hold">
                                          <p:stCondLst>
                                            <p:cond delay="0"/>
                                          </p:stCondLst>
                                        </p:cTn>
                                        <p:tgtEl>
                                          <p:spTgt spid="5"/>
                                        </p:tgtEl>
                                        <p:attrNameLst>
                                          <p:attrName>style.visibility</p:attrName>
                                        </p:attrNameLst>
                                      </p:cBhvr>
                                      <p:to>
                                        <p:strVal val="visible"/>
                                      </p:to>
                                    </p:set>
                                    <p:anim calcmode="lin" valueType="num">
                                      <p:cBhvr additive="base">
                                        <p:cTn id="63" dur="500"/>
                                        <p:tgtEl>
                                          <p:spTgt spid="5"/>
                                        </p:tgtEl>
                                        <p:attrNameLst>
                                          <p:attrName>ppt_x</p:attrName>
                                        </p:attrNameLst>
                                      </p:cBhvr>
                                      <p:tavLst>
                                        <p:tav tm="0">
                                          <p:val>
                                            <p:strVal val="#ppt_x-#ppt_w*1.125000"/>
                                          </p:val>
                                        </p:tav>
                                        <p:tav tm="100000">
                                          <p:val>
                                            <p:strVal val="#ppt_x"/>
                                          </p:val>
                                        </p:tav>
                                      </p:tavLst>
                                    </p:anim>
                                    <p:animEffect transition="in" filter="wipe(right)">
                                      <p:cBhvr>
                                        <p:cTn id="64" dur="500"/>
                                        <p:tgtEl>
                                          <p:spTgt spid="5"/>
                                        </p:tgtEl>
                                      </p:cBhvr>
                                    </p:animEffect>
                                  </p:childTnLst>
                                </p:cTn>
                              </p:par>
                            </p:childTnLst>
                          </p:cTn>
                        </p:par>
                        <p:par>
                          <p:cTn id="65" fill="hold">
                            <p:stCondLst>
                              <p:cond delay="7300"/>
                            </p:stCondLst>
                            <p:childTnLst>
                              <p:par>
                                <p:cTn id="66" presetID="16" presetClass="entr" presetSubtype="21" fill="hold" grpId="0" nodeType="afterEffect">
                                  <p:stCondLst>
                                    <p:cond delay="0"/>
                                  </p:stCondLst>
                                  <p:childTnLst>
                                    <p:set>
                                      <p:cBhvr>
                                        <p:cTn id="67" dur="1" fill="hold">
                                          <p:stCondLst>
                                            <p:cond delay="0"/>
                                          </p:stCondLst>
                                        </p:cTn>
                                        <p:tgtEl>
                                          <p:spTgt spid="4"/>
                                        </p:tgtEl>
                                        <p:attrNameLst>
                                          <p:attrName>style.visibility</p:attrName>
                                        </p:attrNameLst>
                                      </p:cBhvr>
                                      <p:to>
                                        <p:strVal val="visible"/>
                                      </p:to>
                                    </p:set>
                                    <p:animEffect transition="in" filter="barn(inVertical)">
                                      <p:cBhvr>
                                        <p:cTn id="68" dur="500"/>
                                        <p:tgtEl>
                                          <p:spTgt spid="4"/>
                                        </p:tgtEl>
                                      </p:cBhvr>
                                    </p:animEffect>
                                  </p:childTnLst>
                                </p:cTn>
                              </p:par>
                            </p:childTnLst>
                          </p:cTn>
                        </p:par>
                        <p:par>
                          <p:cTn id="69" fill="hold">
                            <p:stCondLst>
                              <p:cond delay="7800"/>
                            </p:stCondLst>
                            <p:childTnLst>
                              <p:par>
                                <p:cTn id="70" presetID="10" presetClass="entr" presetSubtype="0" fill="hold" grpId="0" nodeType="after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500"/>
                                        <p:tgtEl>
                                          <p:spTgt spid="6"/>
                                        </p:tgtEl>
                                      </p:cBhvr>
                                    </p:animEffect>
                                  </p:childTnLst>
                                </p:cTn>
                              </p:par>
                            </p:childTnLst>
                          </p:cTn>
                        </p:par>
                        <p:par>
                          <p:cTn id="73" fill="hold">
                            <p:stCondLst>
                              <p:cond delay="8300"/>
                            </p:stCondLst>
                            <p:childTnLst>
                              <p:par>
                                <p:cTn id="74" presetID="53" presetClass="entr" presetSubtype="16" fill="hold" grpId="0" nodeType="afterEffect">
                                  <p:stCondLst>
                                    <p:cond delay="0"/>
                                  </p:stCondLst>
                                  <p:childTnLst>
                                    <p:set>
                                      <p:cBhvr>
                                        <p:cTn id="75" dur="1" fill="hold">
                                          <p:stCondLst>
                                            <p:cond delay="0"/>
                                          </p:stCondLst>
                                        </p:cTn>
                                        <p:tgtEl>
                                          <p:spTgt spid="7"/>
                                        </p:tgtEl>
                                        <p:attrNameLst>
                                          <p:attrName>style.visibility</p:attrName>
                                        </p:attrNameLst>
                                      </p:cBhvr>
                                      <p:to>
                                        <p:strVal val="visible"/>
                                      </p:to>
                                    </p:set>
                                    <p:anim calcmode="lin" valueType="num">
                                      <p:cBhvr>
                                        <p:cTn id="76" dur="500" fill="hold"/>
                                        <p:tgtEl>
                                          <p:spTgt spid="7"/>
                                        </p:tgtEl>
                                        <p:attrNameLst>
                                          <p:attrName>ppt_w</p:attrName>
                                        </p:attrNameLst>
                                      </p:cBhvr>
                                      <p:tavLst>
                                        <p:tav tm="0">
                                          <p:val>
                                            <p:fltVal val="0"/>
                                          </p:val>
                                        </p:tav>
                                        <p:tav tm="100000">
                                          <p:val>
                                            <p:strVal val="#ppt_w"/>
                                          </p:val>
                                        </p:tav>
                                      </p:tavLst>
                                    </p:anim>
                                    <p:anim calcmode="lin" valueType="num">
                                      <p:cBhvr>
                                        <p:cTn id="77" dur="500" fill="hold"/>
                                        <p:tgtEl>
                                          <p:spTgt spid="7"/>
                                        </p:tgtEl>
                                        <p:attrNameLst>
                                          <p:attrName>ppt_h</p:attrName>
                                        </p:attrNameLst>
                                      </p:cBhvr>
                                      <p:tavLst>
                                        <p:tav tm="0">
                                          <p:val>
                                            <p:fltVal val="0"/>
                                          </p:val>
                                        </p:tav>
                                        <p:tav tm="100000">
                                          <p:val>
                                            <p:strVal val="#ppt_h"/>
                                          </p:val>
                                        </p:tav>
                                      </p:tavLst>
                                    </p:anim>
                                    <p:animEffect transition="in" filter="fade">
                                      <p:cBhvr>
                                        <p:cTn id="7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animBg="1"/>
      <p:bldP spid="42" grpId="0" animBg="1"/>
      <p:bldP spid="43" grpId="0"/>
      <p:bldP spid="44" grpId="0"/>
      <p:bldP spid="45" grpId="0" animBg="1"/>
      <p:bldP spid="46" grpId="0"/>
      <p:bldP spid="47" grpId="0"/>
      <p:bldP spid="48" grpId="0" animBg="1"/>
      <p:bldP spid="49" grpId="0"/>
      <p:bldP spid="50" grpId="0"/>
      <p:bldP spid="4" grpId="0" animBg="1"/>
      <p:bldP spid="5" grpId="0" animBg="1"/>
      <p:bldP spid="6"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
          <p:cNvSpPr>
            <a:spLocks noChangeArrowheads="1"/>
          </p:cNvSpPr>
          <p:nvPr/>
        </p:nvSpPr>
        <p:spPr bwMode="auto">
          <a:xfrm>
            <a:off x="4540475" y="2639748"/>
            <a:ext cx="3146425" cy="2313252"/>
          </a:xfrm>
          <a:prstGeom prst="rect">
            <a:avLst/>
          </a:prstGeom>
          <a:solidFill>
            <a:srgbClr val="1C2632"/>
          </a:solidFill>
          <a:ln>
            <a:noFill/>
          </a:ln>
          <a:effectLst>
            <a:outerShdw blurRad="254000" dist="63500" dir="2700000" algn="tl" rotWithShape="0">
              <a:prstClr val="black">
                <a:alpha val="30000"/>
              </a:prstClr>
            </a:outerShdw>
          </a:effec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lnSpc>
                <a:spcPct val="130000"/>
              </a:lnSpc>
            </a:pPr>
            <a:endParaRPr lang="id-ID" altLang="en-US" dirty="0">
              <a:solidFill>
                <a:srgbClr val="FFFFFF"/>
              </a:solidFill>
              <a:latin typeface="Arial" panose="020B0604020202020204" pitchFamily="34" charset="0"/>
              <a:ea typeface="思源黑体" panose="020B0500000000000000" pitchFamily="34" charset="-122"/>
              <a:cs typeface="+mn-ea"/>
              <a:sym typeface="+mn-lt"/>
            </a:endParaRPr>
          </a:p>
        </p:txBody>
      </p:sp>
      <p:sp>
        <p:nvSpPr>
          <p:cNvPr id="56" name="Rectangle 6"/>
          <p:cNvSpPr>
            <a:spLocks noChangeArrowheads="1"/>
          </p:cNvSpPr>
          <p:nvPr/>
        </p:nvSpPr>
        <p:spPr bwMode="auto">
          <a:xfrm>
            <a:off x="7723411" y="2639748"/>
            <a:ext cx="3144838" cy="2313252"/>
          </a:xfrm>
          <a:prstGeom prst="rect">
            <a:avLst/>
          </a:prstGeom>
          <a:solidFill>
            <a:srgbClr val="A78D6C"/>
          </a:solidFill>
          <a:ln>
            <a:noFill/>
          </a:ln>
          <a:effectLst>
            <a:outerShdw blurRad="254000" dist="63500" dir="2700000" algn="tl" rotWithShape="0">
              <a:prstClr val="black">
                <a:alpha val="30000"/>
              </a:prstClr>
            </a:outerShdw>
          </a:effec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lnSpc>
                <a:spcPct val="130000"/>
              </a:lnSpc>
            </a:pPr>
            <a:endParaRPr lang="id-ID" altLang="en-US" dirty="0">
              <a:solidFill>
                <a:srgbClr val="FFFFFF"/>
              </a:solidFill>
              <a:latin typeface="Arial" panose="020B0604020202020204" pitchFamily="34" charset="0"/>
              <a:ea typeface="思源黑体" panose="020B0500000000000000" pitchFamily="34" charset="-122"/>
              <a:cs typeface="+mn-ea"/>
              <a:sym typeface="+mn-lt"/>
            </a:endParaRPr>
          </a:p>
        </p:txBody>
      </p:sp>
      <p:sp>
        <p:nvSpPr>
          <p:cNvPr id="57" name="TextBox 13"/>
          <p:cNvSpPr txBox="1">
            <a:spLocks noChangeArrowheads="1"/>
          </p:cNvSpPr>
          <p:nvPr/>
        </p:nvSpPr>
        <p:spPr bwMode="auto">
          <a:xfrm>
            <a:off x="8090410" y="2797424"/>
            <a:ext cx="23383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a:r>
              <a:rPr lang="en-US" altLang="zh-CN" sz="2000" dirty="0" err="1">
                <a:solidFill>
                  <a:schemeClr val="bg1"/>
                </a:solidFill>
                <a:latin typeface="Arial" panose="020B0604020202020204" pitchFamily="34" charset="0"/>
              </a:rPr>
              <a:t>UniversalEncoder</a:t>
            </a:r>
            <a:endParaRPr lang="zh-CN" altLang="en-US" sz="2000" spc="300" dirty="0">
              <a:solidFill>
                <a:schemeClr val="bg1"/>
              </a:solidFill>
              <a:latin typeface="Arial" panose="020B0604020202020204" pitchFamily="34" charset="0"/>
              <a:ea typeface="思源黑体" panose="020B0500000000000000" pitchFamily="34" charset="-122"/>
              <a:cs typeface="+mn-ea"/>
              <a:sym typeface="+mn-lt"/>
            </a:endParaRPr>
          </a:p>
        </p:txBody>
      </p:sp>
      <p:sp>
        <p:nvSpPr>
          <p:cNvPr id="58" name="TextBox 57"/>
          <p:cNvSpPr txBox="1">
            <a:spLocks noChangeArrowheads="1"/>
          </p:cNvSpPr>
          <p:nvPr/>
        </p:nvSpPr>
        <p:spPr bwMode="auto">
          <a:xfrm>
            <a:off x="7769225" y="3269731"/>
            <a:ext cx="3099023" cy="1746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nSpc>
                <a:spcPct val="150000"/>
              </a:lnSpc>
            </a:pPr>
            <a:r>
              <a:rPr lang="en-US" altLang="zh-CN" sz="1100" dirty="0">
                <a:solidFill>
                  <a:schemeClr val="bg1"/>
                </a:solidFill>
                <a:latin typeface="Arial" panose="020B0604020202020204" pitchFamily="34" charset="0"/>
              </a:rPr>
              <a:t>The </a:t>
            </a:r>
            <a:r>
              <a:rPr lang="en-US" altLang="zh-CN" sz="1100" b="1" dirty="0" err="1">
                <a:solidFill>
                  <a:schemeClr val="bg1"/>
                </a:solidFill>
                <a:latin typeface="Arial" panose="020B0604020202020204" pitchFamily="34" charset="0"/>
              </a:rPr>
              <a:t>UniversalEncoder</a:t>
            </a:r>
            <a:r>
              <a:rPr lang="en-US" altLang="zh-CN" sz="1100" dirty="0">
                <a:solidFill>
                  <a:schemeClr val="bg1"/>
                </a:solidFill>
                <a:latin typeface="Arial" panose="020B0604020202020204" pitchFamily="34" charset="0"/>
              </a:rPr>
              <a:t> class automatically encodes different feature types in a dataset:</a:t>
            </a:r>
          </a:p>
          <a:p>
            <a:pPr marL="285750" indent="-285750">
              <a:lnSpc>
                <a:spcPct val="150000"/>
              </a:lnSpc>
              <a:buFont typeface="Arial" panose="020B0604020202020204" pitchFamily="34" charset="0"/>
              <a:buChar char="•"/>
            </a:pPr>
            <a:r>
              <a:rPr lang="en-US" altLang="zh-CN" sz="1100" b="1" dirty="0">
                <a:solidFill>
                  <a:schemeClr val="bg1"/>
                </a:solidFill>
                <a:latin typeface="Arial" panose="020B0604020202020204" pitchFamily="34" charset="0"/>
              </a:rPr>
              <a:t>Categorical features</a:t>
            </a:r>
            <a:r>
              <a:rPr lang="en-US" altLang="zh-CN" sz="1100" dirty="0">
                <a:solidFill>
                  <a:schemeClr val="bg1"/>
                </a:solidFill>
                <a:latin typeface="Arial" panose="020B0604020202020204" pitchFamily="34" charset="0"/>
              </a:rPr>
              <a:t> (object or category type) are handled with </a:t>
            </a:r>
            <a:r>
              <a:rPr lang="en-US" altLang="zh-CN" sz="1100" b="1" dirty="0">
                <a:solidFill>
                  <a:schemeClr val="bg1"/>
                </a:solidFill>
                <a:latin typeface="Arial" panose="020B0604020202020204" pitchFamily="34" charset="0"/>
              </a:rPr>
              <a:t>One-Hot encoding</a:t>
            </a:r>
            <a:r>
              <a:rPr lang="en-US" altLang="zh-CN" sz="1100" dirty="0">
                <a:solidFill>
                  <a:schemeClr val="bg1"/>
                </a:solidFill>
                <a:latin typeface="Arial" panose="020B0604020202020204" pitchFamily="34" charset="0"/>
              </a:rPr>
              <a:t>.</a:t>
            </a:r>
          </a:p>
          <a:p>
            <a:pPr marL="285750" indent="-285750">
              <a:lnSpc>
                <a:spcPct val="150000"/>
              </a:lnSpc>
              <a:buFont typeface="Arial" panose="020B0604020202020204" pitchFamily="34" charset="0"/>
              <a:buChar char="•"/>
            </a:pPr>
            <a:r>
              <a:rPr lang="en-US" altLang="zh-CN" sz="1100" b="1" dirty="0">
                <a:solidFill>
                  <a:schemeClr val="bg1"/>
                </a:solidFill>
                <a:latin typeface="Arial" panose="020B0604020202020204" pitchFamily="34" charset="0"/>
              </a:rPr>
              <a:t>Numerical features</a:t>
            </a:r>
            <a:r>
              <a:rPr lang="en-US" altLang="zh-CN" sz="1100" dirty="0">
                <a:solidFill>
                  <a:schemeClr val="bg1"/>
                </a:solidFill>
                <a:latin typeface="Arial" panose="020B0604020202020204" pitchFamily="34" charset="0"/>
              </a:rPr>
              <a:t> are processed using </a:t>
            </a:r>
            <a:r>
              <a:rPr lang="en-US" altLang="zh-CN" sz="1100" b="1" dirty="0">
                <a:solidFill>
                  <a:schemeClr val="bg1"/>
                </a:solidFill>
                <a:latin typeface="Arial" panose="020B0604020202020204" pitchFamily="34" charset="0"/>
              </a:rPr>
              <a:t>normalized scaling</a:t>
            </a:r>
            <a:r>
              <a:rPr lang="en-US" altLang="zh-CN" sz="1100" dirty="0">
                <a:solidFill>
                  <a:schemeClr val="bg1"/>
                </a:solidFill>
                <a:latin typeface="Arial" panose="020B0604020202020204" pitchFamily="34" charset="0"/>
              </a:rPr>
              <a:t>. </a:t>
            </a:r>
          </a:p>
          <a:p>
            <a:pPr marL="285750" indent="-285750">
              <a:lnSpc>
                <a:spcPct val="150000"/>
              </a:lnSpc>
              <a:buFont typeface="Arial" panose="020B0604020202020204" pitchFamily="34" charset="0"/>
              <a:buChar char="•"/>
            </a:pPr>
            <a:endParaRPr lang="en-US" altLang="zh-CN" sz="1100" dirty="0">
              <a:solidFill>
                <a:schemeClr val="bg1"/>
              </a:solidFill>
              <a:latin typeface="Arial" panose="020B0604020202020204" pitchFamily="34" charset="0"/>
              <a:ea typeface="思源黑体" panose="020B0500000000000000" pitchFamily="34" charset="-122"/>
              <a:cs typeface="+mn-ea"/>
              <a:sym typeface="+mn-lt"/>
            </a:endParaRPr>
          </a:p>
        </p:txBody>
      </p:sp>
      <p:sp>
        <p:nvSpPr>
          <p:cNvPr id="59" name="TextBox 13"/>
          <p:cNvSpPr txBox="1">
            <a:spLocks noChangeArrowheads="1"/>
          </p:cNvSpPr>
          <p:nvPr/>
        </p:nvSpPr>
        <p:spPr bwMode="auto">
          <a:xfrm>
            <a:off x="4875724" y="2746625"/>
            <a:ext cx="2338387" cy="358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a:lnSpc>
                <a:spcPct val="130000"/>
              </a:lnSpc>
              <a:spcBef>
                <a:spcPct val="0"/>
              </a:spcBef>
            </a:pPr>
            <a:r>
              <a:rPr lang="en-US" altLang="zh-CN" sz="2000" dirty="0" err="1">
                <a:solidFill>
                  <a:schemeClr val="bg1"/>
                </a:solidFill>
                <a:latin typeface="Arial" panose="020B0604020202020204" pitchFamily="34" charset="0"/>
                <a:ea typeface="思源黑体" panose="020B0500000000000000" pitchFamily="34" charset="-122"/>
                <a:cs typeface="+mn-ea"/>
                <a:sym typeface="+mn-lt"/>
              </a:rPr>
              <a:t>LabelEncoder</a:t>
            </a:r>
            <a:endParaRPr lang="en-US" altLang="zh-CN" sz="2000" dirty="0">
              <a:solidFill>
                <a:schemeClr val="bg1"/>
              </a:solidFill>
              <a:latin typeface="Arial" panose="020B0604020202020204" pitchFamily="34" charset="0"/>
              <a:ea typeface="思源黑体" panose="020B0500000000000000" pitchFamily="34" charset="-122"/>
              <a:cs typeface="+mn-ea"/>
              <a:sym typeface="+mn-lt"/>
            </a:endParaRPr>
          </a:p>
        </p:txBody>
      </p:sp>
      <p:sp>
        <p:nvSpPr>
          <p:cNvPr id="60" name="TextBox 59"/>
          <p:cNvSpPr txBox="1">
            <a:spLocks noChangeArrowheads="1"/>
          </p:cNvSpPr>
          <p:nvPr/>
        </p:nvSpPr>
        <p:spPr bwMode="auto">
          <a:xfrm>
            <a:off x="4618325" y="3247960"/>
            <a:ext cx="2975428" cy="1492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nSpc>
                <a:spcPct val="150000"/>
              </a:lnSpc>
            </a:pPr>
            <a:r>
              <a:rPr lang="en-US" altLang="zh-CN" sz="1100">
                <a:solidFill>
                  <a:schemeClr val="bg1"/>
                </a:solidFill>
                <a:latin typeface="Arial" panose="020B0604020202020204" pitchFamily="34" charset="0"/>
                <a:cs typeface="Arial" panose="020B0604020202020204" pitchFamily="34" charset="0"/>
              </a:rPr>
              <a:t>Use LabelEncoder to encode the target variable:</a:t>
            </a:r>
          </a:p>
          <a:p>
            <a:pPr>
              <a:lnSpc>
                <a:spcPct val="150000"/>
              </a:lnSpc>
            </a:pPr>
            <a:r>
              <a:rPr lang="en-US" altLang="zh-CN" sz="1100">
                <a:solidFill>
                  <a:schemeClr val="bg1"/>
                </a:solidFill>
                <a:latin typeface="Arial" panose="020B0604020202020204" pitchFamily="34" charset="0"/>
                <a:cs typeface="Arial" panose="020B0604020202020204" pitchFamily="34" charset="0"/>
              </a:rPr>
              <a:t>Convert 'yes' and 'no' to numeric values ​​(usually 0 and 1).</a:t>
            </a:r>
          </a:p>
          <a:p>
            <a:pPr>
              <a:lnSpc>
                <a:spcPct val="150000"/>
              </a:lnSpc>
            </a:pPr>
            <a:r>
              <a:rPr lang="en-US" altLang="zh-CN" sz="1100">
                <a:solidFill>
                  <a:schemeClr val="bg1"/>
                </a:solidFill>
                <a:latin typeface="Arial" panose="020B0604020202020204" pitchFamily="34" charset="0"/>
                <a:cs typeface="Arial" panose="020B0604020202020204" pitchFamily="34" charset="0"/>
              </a:rPr>
              <a:t>Encode the entire target variable, the training set target, and the test set target separately.</a:t>
            </a:r>
          </a:p>
          <a:p>
            <a:pPr>
              <a:lnSpc>
                <a:spcPct val="150000"/>
              </a:lnSpc>
            </a:pPr>
            <a:endParaRPr lang="en-US" altLang="zh-CN" sz="1100" dirty="0">
              <a:solidFill>
                <a:schemeClr val="bg1"/>
              </a:solidFill>
              <a:latin typeface="Arial" panose="020B0604020202020204" pitchFamily="34" charset="0"/>
              <a:cs typeface="Arial" panose="020B0604020202020204" pitchFamily="34" charset="0"/>
            </a:endParaRPr>
          </a:p>
        </p:txBody>
      </p:sp>
      <p:sp>
        <p:nvSpPr>
          <p:cNvPr id="22" name="文本框 21">
            <a:extLst>
              <a:ext uri="{FF2B5EF4-FFF2-40B4-BE49-F238E27FC236}">
                <a16:creationId xmlns:a16="http://schemas.microsoft.com/office/drawing/2014/main" id="{C9FE3F12-EF2B-4C2B-8DA1-3D9B6D947A7C}"/>
              </a:ext>
            </a:extLst>
          </p:cNvPr>
          <p:cNvSpPr txBox="1"/>
          <p:nvPr/>
        </p:nvSpPr>
        <p:spPr>
          <a:xfrm>
            <a:off x="1221277" y="165529"/>
            <a:ext cx="184731" cy="598177"/>
          </a:xfrm>
          <a:prstGeom prst="rect">
            <a:avLst/>
          </a:prstGeom>
          <a:noFill/>
        </p:spPr>
        <p:txBody>
          <a:bodyPr wrap="none" rtlCol="0">
            <a:spAutoFit/>
          </a:bodyPr>
          <a:lstStyle/>
          <a:p>
            <a:pPr fontAlgn="auto">
              <a:lnSpc>
                <a:spcPct val="130000"/>
              </a:lnSpc>
              <a:defRPr/>
            </a:pPr>
            <a:endParaRPr lang="zh-CN" altLang="en-US" sz="2800" b="1" dirty="0">
              <a:solidFill>
                <a:srgbClr val="554B4F"/>
              </a:solidFill>
              <a:latin typeface="Arial" panose="020B0604020202020204" pitchFamily="34" charset="0"/>
              <a:ea typeface="思源黑体" panose="020B0500000000000000" pitchFamily="34" charset="-122"/>
              <a:cs typeface="+mn-ea"/>
              <a:sym typeface="+mn-lt"/>
            </a:endParaRPr>
          </a:p>
        </p:txBody>
      </p:sp>
      <p:sp>
        <p:nvSpPr>
          <p:cNvPr id="17" name="矩形 16"/>
          <p:cNvSpPr/>
          <p:nvPr/>
        </p:nvSpPr>
        <p:spPr>
          <a:xfrm>
            <a:off x="1244421" y="341781"/>
            <a:ext cx="2867228" cy="400110"/>
          </a:xfrm>
          <a:prstGeom prst="rect">
            <a:avLst/>
          </a:prstGeom>
        </p:spPr>
        <p:txBody>
          <a:bodyPr wrap="square">
            <a:spAutoFit/>
          </a:bodyPr>
          <a:lstStyle/>
          <a:p>
            <a:pPr defTabSz="914012">
              <a:defRPr/>
            </a:pPr>
            <a:r>
              <a:rPr lang="en-US" altLang="zh-CN" sz="2000" b="1" dirty="0">
                <a:latin typeface="Arial" panose="020B0604020202020204" pitchFamily="34" charset="0"/>
                <a:ea typeface="思源黑体" panose="020B0500000000000000" pitchFamily="34" charset="-122"/>
              </a:rPr>
              <a:t>Data Encoding</a:t>
            </a:r>
          </a:p>
        </p:txBody>
      </p:sp>
      <p:sp>
        <p:nvSpPr>
          <p:cNvPr id="2" name="Rectangle 6">
            <a:extLst>
              <a:ext uri="{FF2B5EF4-FFF2-40B4-BE49-F238E27FC236}">
                <a16:creationId xmlns:a16="http://schemas.microsoft.com/office/drawing/2014/main" id="{C05CDCAD-ADF5-1E5C-C14D-3BAFA6EC6E0D}"/>
              </a:ext>
            </a:extLst>
          </p:cNvPr>
          <p:cNvSpPr>
            <a:spLocks noChangeArrowheads="1"/>
          </p:cNvSpPr>
          <p:nvPr/>
        </p:nvSpPr>
        <p:spPr bwMode="auto">
          <a:xfrm>
            <a:off x="1351966" y="2639748"/>
            <a:ext cx="3144838" cy="2313252"/>
          </a:xfrm>
          <a:prstGeom prst="rect">
            <a:avLst/>
          </a:prstGeom>
          <a:solidFill>
            <a:srgbClr val="A78D6C"/>
          </a:solidFill>
          <a:ln>
            <a:noFill/>
          </a:ln>
          <a:effectLst>
            <a:outerShdw blurRad="254000" dist="63500" dir="2700000" algn="tl" rotWithShape="0">
              <a:prstClr val="black">
                <a:alpha val="30000"/>
              </a:prstClr>
            </a:outerShdw>
          </a:effec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lnSpc>
                <a:spcPct val="130000"/>
              </a:lnSpc>
            </a:pPr>
            <a:endParaRPr lang="id-ID" altLang="en-US" dirty="0">
              <a:solidFill>
                <a:srgbClr val="FFFFFF"/>
              </a:solidFill>
              <a:latin typeface="Arial" panose="020B0604020202020204" pitchFamily="34" charset="0"/>
              <a:ea typeface="思源黑体" panose="020B0500000000000000" pitchFamily="34" charset="-122"/>
              <a:cs typeface="+mn-ea"/>
              <a:sym typeface="+mn-lt"/>
            </a:endParaRPr>
          </a:p>
        </p:txBody>
      </p:sp>
      <p:sp>
        <p:nvSpPr>
          <p:cNvPr id="3" name="TextBox 13">
            <a:extLst>
              <a:ext uri="{FF2B5EF4-FFF2-40B4-BE49-F238E27FC236}">
                <a16:creationId xmlns:a16="http://schemas.microsoft.com/office/drawing/2014/main" id="{8725FC5B-C4E3-6690-174D-6588557EC6AD}"/>
              </a:ext>
            </a:extLst>
          </p:cNvPr>
          <p:cNvSpPr txBox="1">
            <a:spLocks noChangeArrowheads="1"/>
          </p:cNvSpPr>
          <p:nvPr/>
        </p:nvSpPr>
        <p:spPr bwMode="auto">
          <a:xfrm>
            <a:off x="1744152" y="2746625"/>
            <a:ext cx="2338388" cy="361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a:lnSpc>
                <a:spcPct val="130000"/>
              </a:lnSpc>
              <a:spcBef>
                <a:spcPct val="0"/>
              </a:spcBef>
            </a:pPr>
            <a:r>
              <a:rPr lang="en-US" altLang="zh-CN" sz="2000" dirty="0">
                <a:solidFill>
                  <a:schemeClr val="bg1"/>
                </a:solidFill>
                <a:latin typeface="Arial" panose="020B0604020202020204" pitchFamily="34" charset="0"/>
                <a:ea typeface="思源黑体" panose="020B0500000000000000" pitchFamily="34" charset="-122"/>
                <a:cs typeface="+mn-ea"/>
                <a:sym typeface="+mn-lt"/>
              </a:rPr>
              <a:t>One Hot Encoding</a:t>
            </a:r>
          </a:p>
        </p:txBody>
      </p:sp>
      <p:sp>
        <p:nvSpPr>
          <p:cNvPr id="4" name="TextBox 57">
            <a:extLst>
              <a:ext uri="{FF2B5EF4-FFF2-40B4-BE49-F238E27FC236}">
                <a16:creationId xmlns:a16="http://schemas.microsoft.com/office/drawing/2014/main" id="{4429BBB7-2126-6D43-7592-EC68F82968CC}"/>
              </a:ext>
            </a:extLst>
          </p:cNvPr>
          <p:cNvSpPr txBox="1">
            <a:spLocks noChangeArrowheads="1"/>
          </p:cNvSpPr>
          <p:nvPr/>
        </p:nvSpPr>
        <p:spPr bwMode="auto">
          <a:xfrm>
            <a:off x="1456808" y="3269731"/>
            <a:ext cx="3038143" cy="1297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nSpc>
                <a:spcPct val="130000"/>
              </a:lnSpc>
            </a:pPr>
            <a:r>
              <a:rPr lang="en-US" altLang="zh-CN" sz="1100" dirty="0">
                <a:solidFill>
                  <a:schemeClr val="bg1"/>
                </a:solidFill>
                <a:latin typeface="Arial" panose="020B0604020202020204" pitchFamily="34" charset="0"/>
                <a:ea typeface="思源黑体" panose="020B0500000000000000" pitchFamily="34" charset="-122"/>
                <a:cs typeface="+mn-ea"/>
                <a:sym typeface="+mn-lt"/>
              </a:rPr>
              <a:t>One-Hot Encoding: For categorical variables, each categorical value is converted into an independent binary feature. </a:t>
            </a:r>
          </a:p>
          <a:p>
            <a:pPr marL="171450" indent="-171450">
              <a:lnSpc>
                <a:spcPct val="130000"/>
              </a:lnSpc>
              <a:buFont typeface="Arial" panose="020B0604020202020204" pitchFamily="34" charset="0"/>
              <a:buChar char="•"/>
            </a:pPr>
            <a:r>
              <a:rPr lang="en-US" altLang="zh-CN" sz="1100" dirty="0">
                <a:solidFill>
                  <a:schemeClr val="bg1"/>
                </a:solidFill>
                <a:latin typeface="Arial" panose="020B0604020202020204" pitchFamily="34" charset="0"/>
                <a:ea typeface="思源黑体" panose="020B0500000000000000" pitchFamily="34" charset="-122"/>
                <a:cs typeface="+mn-ea"/>
                <a:sym typeface="+mn-lt"/>
              </a:rPr>
              <a:t>For example, the "job" column may be converted into multiple features, such as "</a:t>
            </a:r>
            <a:r>
              <a:rPr lang="en-US" altLang="zh-CN" sz="1100" dirty="0" err="1">
                <a:solidFill>
                  <a:schemeClr val="bg1"/>
                </a:solidFill>
                <a:latin typeface="Arial" panose="020B0604020202020204" pitchFamily="34" charset="0"/>
                <a:ea typeface="思源黑体" panose="020B0500000000000000" pitchFamily="34" charset="-122"/>
                <a:cs typeface="+mn-ea"/>
                <a:sym typeface="+mn-lt"/>
              </a:rPr>
              <a:t>job_admin</a:t>
            </a:r>
            <a:r>
              <a:rPr lang="en-US" altLang="zh-CN" sz="1100" dirty="0">
                <a:solidFill>
                  <a:schemeClr val="bg1"/>
                </a:solidFill>
                <a:latin typeface="Arial" panose="020B0604020202020204" pitchFamily="34" charset="0"/>
                <a:ea typeface="思源黑体" panose="020B0500000000000000" pitchFamily="34" charset="-122"/>
                <a:cs typeface="+mn-ea"/>
                <a:sym typeface="+mn-lt"/>
              </a:rPr>
              <a:t>.", "</a:t>
            </a:r>
            <a:r>
              <a:rPr lang="en-US" altLang="zh-CN" sz="1100" dirty="0" err="1">
                <a:solidFill>
                  <a:schemeClr val="bg1"/>
                </a:solidFill>
                <a:latin typeface="Arial" panose="020B0604020202020204" pitchFamily="34" charset="0"/>
                <a:ea typeface="思源黑体" panose="020B0500000000000000" pitchFamily="34" charset="-122"/>
                <a:cs typeface="+mn-ea"/>
                <a:sym typeface="+mn-lt"/>
              </a:rPr>
              <a:t>job_technician</a:t>
            </a:r>
            <a:r>
              <a:rPr lang="en-US" altLang="zh-CN" sz="1100" dirty="0">
                <a:solidFill>
                  <a:schemeClr val="bg1"/>
                </a:solidFill>
                <a:latin typeface="Arial" panose="020B0604020202020204" pitchFamily="34" charset="0"/>
                <a:ea typeface="思源黑体" panose="020B0500000000000000" pitchFamily="34" charset="-122"/>
                <a:cs typeface="+mn-ea"/>
                <a:sym typeface="+mn-lt"/>
              </a:rPr>
              <a:t>", etc.</a:t>
            </a:r>
          </a:p>
        </p:txBody>
      </p:sp>
      <p:pic>
        <p:nvPicPr>
          <p:cNvPr id="5" name="图片 4">
            <a:extLst>
              <a:ext uri="{FF2B5EF4-FFF2-40B4-BE49-F238E27FC236}">
                <a16:creationId xmlns:a16="http://schemas.microsoft.com/office/drawing/2014/main" id="{8403C09F-22B5-31CE-7078-D8E92DE424F1}"/>
              </a:ext>
            </a:extLst>
          </p:cNvPr>
          <p:cNvPicPr>
            <a:picLocks noChangeAspect="1"/>
          </p:cNvPicPr>
          <p:nvPr/>
        </p:nvPicPr>
        <p:blipFill>
          <a:blip r:embed="rId3"/>
          <a:stretch>
            <a:fillRect/>
          </a:stretch>
        </p:blipFill>
        <p:spPr>
          <a:xfrm>
            <a:off x="9761308" y="4692475"/>
            <a:ext cx="3702536" cy="3533598"/>
          </a:xfrm>
          <a:prstGeom prst="rect">
            <a:avLst/>
          </a:prstGeom>
        </p:spPr>
      </p:pic>
      <p:sp>
        <p:nvSpPr>
          <p:cNvPr id="6" name="矩形 5">
            <a:extLst>
              <a:ext uri="{FF2B5EF4-FFF2-40B4-BE49-F238E27FC236}">
                <a16:creationId xmlns:a16="http://schemas.microsoft.com/office/drawing/2014/main" id="{5302A74B-A351-4E45-B249-D0E4059F2648}"/>
              </a:ext>
            </a:extLst>
          </p:cNvPr>
          <p:cNvSpPr/>
          <p:nvPr/>
        </p:nvSpPr>
        <p:spPr>
          <a:xfrm>
            <a:off x="805542" y="2230159"/>
            <a:ext cx="10681607" cy="3046692"/>
          </a:xfrm>
          <a:prstGeom prst="rect">
            <a:avLst/>
          </a:prstGeom>
          <a:noFill/>
          <a:ln w="19050">
            <a:solidFill>
              <a:srgbClr val="A78D6C"/>
            </a:solid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latin typeface="Arial" panose="020B0604020202020204" pitchFamily="34" charset="0"/>
              <a:ea typeface="思源黑体" panose="020B0500000000000000" pitchFamily="34" charset="-122"/>
              <a:cs typeface="+mn-ea"/>
              <a:sym typeface="+mn-lt"/>
            </a:endParaRPr>
          </a:p>
        </p:txBody>
      </p:sp>
      <p:pic>
        <p:nvPicPr>
          <p:cNvPr id="7" name="图片 6">
            <a:extLst>
              <a:ext uri="{FF2B5EF4-FFF2-40B4-BE49-F238E27FC236}">
                <a16:creationId xmlns:a16="http://schemas.microsoft.com/office/drawing/2014/main" id="{48432925-3680-3485-3638-E22F26C2BDE0}"/>
              </a:ext>
            </a:extLst>
          </p:cNvPr>
          <p:cNvPicPr>
            <a:picLocks noChangeAspect="1"/>
          </p:cNvPicPr>
          <p:nvPr/>
        </p:nvPicPr>
        <p:blipFill>
          <a:blip r:embed="rId4"/>
          <a:stretch>
            <a:fillRect/>
          </a:stretch>
        </p:blipFill>
        <p:spPr>
          <a:xfrm>
            <a:off x="9467850" y="143355"/>
            <a:ext cx="2594309" cy="695422"/>
          </a:xfrm>
          <a:prstGeom prst="rect">
            <a:avLst/>
          </a:prstGeom>
        </p:spPr>
      </p:pic>
    </p:spTree>
    <p:extLst>
      <p:ext uri="{BB962C8B-B14F-4D97-AF65-F5344CB8AC3E}">
        <p14:creationId xmlns:p14="http://schemas.microsoft.com/office/powerpoint/2010/main" val="3728784047"/>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75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ppt_x"/>
                                          </p:val>
                                        </p:tav>
                                        <p:tav tm="100000">
                                          <p:val>
                                            <p:strVal val="#ppt_x"/>
                                          </p:val>
                                        </p:tav>
                                      </p:tavLst>
                                    </p:anim>
                                    <p:anim calcmode="lin" valueType="num">
                                      <p:cBhvr additive="base">
                                        <p:cTn id="8" dur="500" fill="hold"/>
                                        <p:tgtEl>
                                          <p:spTgt spid="55"/>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750"/>
                                  </p:stCondLst>
                                  <p:childTnLst>
                                    <p:set>
                                      <p:cBhvr>
                                        <p:cTn id="10" dur="1" fill="hold">
                                          <p:stCondLst>
                                            <p:cond delay="0"/>
                                          </p:stCondLst>
                                        </p:cTn>
                                        <p:tgtEl>
                                          <p:spTgt spid="56"/>
                                        </p:tgtEl>
                                        <p:attrNameLst>
                                          <p:attrName>style.visibility</p:attrName>
                                        </p:attrNameLst>
                                      </p:cBhvr>
                                      <p:to>
                                        <p:strVal val="visible"/>
                                      </p:to>
                                    </p:set>
                                    <p:anim calcmode="lin" valueType="num">
                                      <p:cBhvr additive="base">
                                        <p:cTn id="11" dur="500" fill="hold"/>
                                        <p:tgtEl>
                                          <p:spTgt spid="56"/>
                                        </p:tgtEl>
                                        <p:attrNameLst>
                                          <p:attrName>ppt_x</p:attrName>
                                        </p:attrNameLst>
                                      </p:cBhvr>
                                      <p:tavLst>
                                        <p:tav tm="0">
                                          <p:val>
                                            <p:strVal val="#ppt_x"/>
                                          </p:val>
                                        </p:tav>
                                        <p:tav tm="100000">
                                          <p:val>
                                            <p:strVal val="#ppt_x"/>
                                          </p:val>
                                        </p:tav>
                                      </p:tavLst>
                                    </p:anim>
                                    <p:anim calcmode="lin" valueType="num">
                                      <p:cBhvr additive="base">
                                        <p:cTn id="12" dur="500" fill="hold"/>
                                        <p:tgtEl>
                                          <p:spTgt spid="56"/>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125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par>
                                <p:cTn id="16" presetID="10" presetClass="entr" presetSubtype="0" fill="hold" grpId="0" nodeType="withEffect">
                                  <p:stCondLst>
                                    <p:cond delay="1250"/>
                                  </p:stCondLst>
                                  <p:childTnLst>
                                    <p:set>
                                      <p:cBhvr>
                                        <p:cTn id="17" dur="1" fill="hold">
                                          <p:stCondLst>
                                            <p:cond delay="0"/>
                                          </p:stCondLst>
                                        </p:cTn>
                                        <p:tgtEl>
                                          <p:spTgt spid="59"/>
                                        </p:tgtEl>
                                        <p:attrNameLst>
                                          <p:attrName>style.visibility</p:attrName>
                                        </p:attrNameLst>
                                      </p:cBhvr>
                                      <p:to>
                                        <p:strVal val="visible"/>
                                      </p:to>
                                    </p:set>
                                    <p:animEffect transition="in" filter="fade">
                                      <p:cBhvr>
                                        <p:cTn id="18" dur="500"/>
                                        <p:tgtEl>
                                          <p:spTgt spid="59"/>
                                        </p:tgtEl>
                                      </p:cBhvr>
                                    </p:animEffect>
                                  </p:childTnLst>
                                </p:cTn>
                              </p:par>
                              <p:par>
                                <p:cTn id="19" presetID="10" presetClass="entr" presetSubtype="0" fill="hold" grpId="0" nodeType="withEffect">
                                  <p:stCondLst>
                                    <p:cond delay="1250"/>
                                  </p:st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par>
                                <p:cTn id="22" presetID="10" presetClass="entr" presetSubtype="0" fill="hold" grpId="0" nodeType="withEffect">
                                  <p:stCondLst>
                                    <p:cond delay="1250"/>
                                  </p:stCondLst>
                                  <p:childTnLst>
                                    <p:set>
                                      <p:cBhvr>
                                        <p:cTn id="23" dur="1" fill="hold">
                                          <p:stCondLst>
                                            <p:cond delay="0"/>
                                          </p:stCondLst>
                                        </p:cTn>
                                        <p:tgtEl>
                                          <p:spTgt spid="58"/>
                                        </p:tgtEl>
                                        <p:attrNameLst>
                                          <p:attrName>style.visibility</p:attrName>
                                        </p:attrNameLst>
                                      </p:cBhvr>
                                      <p:to>
                                        <p:strVal val="visible"/>
                                      </p:to>
                                    </p:set>
                                    <p:animEffect transition="in" filter="fade">
                                      <p:cBhvr>
                                        <p:cTn id="24" dur="500"/>
                                        <p:tgtEl>
                                          <p:spTgt spid="58"/>
                                        </p:tgtEl>
                                      </p:cBhvr>
                                    </p:animEffect>
                                  </p:childTnLst>
                                </p:cTn>
                              </p:par>
                              <p:par>
                                <p:cTn id="25" presetID="2" presetClass="entr" presetSubtype="4" fill="hold" grpId="0" nodeType="withEffect">
                                  <p:stCondLst>
                                    <p:cond delay="75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par>
                                <p:cTn id="29" presetID="10" presetClass="entr" presetSubtype="0" fill="hold" grpId="0" nodeType="withEffect">
                                  <p:stCondLst>
                                    <p:cond delay="125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10" presetClass="entr" presetSubtype="0" fill="hold" grpId="0" nodeType="withEffect">
                                  <p:stCondLst>
                                    <p:cond delay="125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par>
                                <p:cTn id="35" presetID="14" presetClass="entr" presetSubtype="10" fill="hold" nodeType="withEffect">
                                  <p:stCondLst>
                                    <p:cond delay="250"/>
                                  </p:stCondLst>
                                  <p:childTnLst>
                                    <p:set>
                                      <p:cBhvr>
                                        <p:cTn id="36" dur="1" fill="hold">
                                          <p:stCondLst>
                                            <p:cond delay="0"/>
                                          </p:stCondLst>
                                        </p:cTn>
                                        <p:tgtEl>
                                          <p:spTgt spid="5"/>
                                        </p:tgtEl>
                                        <p:attrNameLst>
                                          <p:attrName>style.visibility</p:attrName>
                                        </p:attrNameLst>
                                      </p:cBhvr>
                                      <p:to>
                                        <p:strVal val="visible"/>
                                      </p:to>
                                    </p:set>
                                    <p:animEffect transition="in" filter="randombar(horizontal)">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p:bldP spid="58" grpId="0"/>
      <p:bldP spid="59" grpId="0"/>
      <p:bldP spid="60" grpId="0"/>
      <p:bldP spid="2" grpId="0" animBg="1"/>
      <p:bldP spid="3" grpId="0"/>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B3A5A-F468-EBCF-E750-A223574D9427}"/>
            </a:ext>
          </a:extLst>
        </p:cNvPr>
        <p:cNvGrpSpPr/>
        <p:nvPr/>
      </p:nvGrpSpPr>
      <p:grpSpPr>
        <a:xfrm>
          <a:off x="0" y="0"/>
          <a:ext cx="0" cy="0"/>
          <a:chOff x="0" y="0"/>
          <a:chExt cx="0" cy="0"/>
        </a:xfrm>
      </p:grpSpPr>
      <p:grpSp>
        <p:nvGrpSpPr>
          <p:cNvPr id="50178" name="组合 117">
            <a:extLst>
              <a:ext uri="{FF2B5EF4-FFF2-40B4-BE49-F238E27FC236}">
                <a16:creationId xmlns:a16="http://schemas.microsoft.com/office/drawing/2014/main" id="{4E164450-5304-68F1-6B1D-29D8E5746607}"/>
              </a:ext>
            </a:extLst>
          </p:cNvPr>
          <p:cNvGrpSpPr>
            <a:grpSpLocks/>
          </p:cNvGrpSpPr>
          <p:nvPr/>
        </p:nvGrpSpPr>
        <p:grpSpPr bwMode="auto">
          <a:xfrm>
            <a:off x="474664" y="4125151"/>
            <a:ext cx="11377673" cy="628253"/>
            <a:chOff x="1828800" y="2801314"/>
            <a:chExt cx="8166447" cy="628879"/>
          </a:xfrm>
        </p:grpSpPr>
        <p:sp>
          <p:nvSpPr>
            <p:cNvPr id="77" name="矩形 76">
              <a:extLst>
                <a:ext uri="{FF2B5EF4-FFF2-40B4-BE49-F238E27FC236}">
                  <a16:creationId xmlns:a16="http://schemas.microsoft.com/office/drawing/2014/main" id="{0FB29779-0A2A-4307-2910-FD594B7042F6}"/>
                </a:ext>
              </a:extLst>
            </p:cNvPr>
            <p:cNvSpPr/>
            <p:nvPr/>
          </p:nvSpPr>
          <p:spPr>
            <a:xfrm>
              <a:off x="1828800" y="2801314"/>
              <a:ext cx="144709" cy="6276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12">
                <a:defRPr/>
              </a:pPr>
              <a:endParaRPr lang="zh-CN" altLang="en-US" sz="1799" dirty="0">
                <a:solidFill>
                  <a:prstClr val="white"/>
                </a:solidFill>
                <a:latin typeface="Arial" panose="020B0604020202020204" pitchFamily="34" charset="0"/>
                <a:ea typeface="思源黑体" panose="020B0500000000000000" pitchFamily="34" charset="-122"/>
              </a:endParaRPr>
            </a:p>
          </p:txBody>
        </p:sp>
        <p:sp>
          <p:nvSpPr>
            <p:cNvPr id="78" name="矩形 77">
              <a:extLst>
                <a:ext uri="{FF2B5EF4-FFF2-40B4-BE49-F238E27FC236}">
                  <a16:creationId xmlns:a16="http://schemas.microsoft.com/office/drawing/2014/main" id="{933F041F-0266-7FEF-8F44-AF053FE40C28}"/>
                </a:ext>
              </a:extLst>
            </p:cNvPr>
            <p:cNvSpPr/>
            <p:nvPr/>
          </p:nvSpPr>
          <p:spPr>
            <a:xfrm>
              <a:off x="1958697" y="2801314"/>
              <a:ext cx="1074497" cy="627686"/>
            </a:xfrm>
            <a:prstGeom prst="rect">
              <a:avLst/>
            </a:prstGeom>
            <a:solidFill>
              <a:srgbClr val="A78D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12">
                <a:defRPr/>
              </a:pPr>
              <a:endParaRPr lang="zh-CN" altLang="en-US" sz="1799" dirty="0">
                <a:solidFill>
                  <a:prstClr val="white"/>
                </a:solidFill>
                <a:latin typeface="Arial" panose="020B0604020202020204" pitchFamily="34" charset="0"/>
                <a:ea typeface="思源黑体" panose="020B0500000000000000" pitchFamily="34" charset="-122"/>
              </a:endParaRPr>
            </a:p>
          </p:txBody>
        </p:sp>
        <p:sp>
          <p:nvSpPr>
            <p:cNvPr id="79" name="矩形 78">
              <a:extLst>
                <a:ext uri="{FF2B5EF4-FFF2-40B4-BE49-F238E27FC236}">
                  <a16:creationId xmlns:a16="http://schemas.microsoft.com/office/drawing/2014/main" id="{46A38296-8386-0C0B-CA91-D5D343416C54}"/>
                </a:ext>
              </a:extLst>
            </p:cNvPr>
            <p:cNvSpPr/>
            <p:nvPr/>
          </p:nvSpPr>
          <p:spPr>
            <a:xfrm>
              <a:off x="3033193" y="2801314"/>
              <a:ext cx="1654475" cy="627686"/>
            </a:xfrm>
            <a:prstGeom prst="rect">
              <a:avLst/>
            </a:prstGeom>
            <a:solidFill>
              <a:srgbClr val="A78D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12">
                <a:defRPr/>
              </a:pPr>
              <a:endParaRPr lang="zh-CN" altLang="en-US" sz="1799" dirty="0">
                <a:solidFill>
                  <a:prstClr val="white"/>
                </a:solidFill>
                <a:latin typeface="Arial" panose="020B0604020202020204" pitchFamily="34" charset="0"/>
                <a:ea typeface="思源黑体" panose="020B0500000000000000" pitchFamily="34" charset="-122"/>
              </a:endParaRPr>
            </a:p>
          </p:txBody>
        </p:sp>
        <p:sp>
          <p:nvSpPr>
            <p:cNvPr id="80" name="矩形 79">
              <a:extLst>
                <a:ext uri="{FF2B5EF4-FFF2-40B4-BE49-F238E27FC236}">
                  <a16:creationId xmlns:a16="http://schemas.microsoft.com/office/drawing/2014/main" id="{1325245E-D39E-004D-619A-06A08F9A3610}"/>
                </a:ext>
              </a:extLst>
            </p:cNvPr>
            <p:cNvSpPr/>
            <p:nvPr/>
          </p:nvSpPr>
          <p:spPr>
            <a:xfrm>
              <a:off x="4687668" y="2801314"/>
              <a:ext cx="2571728" cy="627686"/>
            </a:xfrm>
            <a:prstGeom prst="rect">
              <a:avLst/>
            </a:prstGeom>
            <a:solidFill>
              <a:srgbClr val="A78D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12">
                <a:defRPr/>
              </a:pPr>
              <a:endParaRPr lang="zh-CN" altLang="en-US" sz="1799" dirty="0">
                <a:solidFill>
                  <a:prstClr val="white"/>
                </a:solidFill>
                <a:latin typeface="Arial" panose="020B0604020202020204" pitchFamily="34" charset="0"/>
                <a:ea typeface="思源黑体" panose="020B0500000000000000" pitchFamily="34" charset="-122"/>
              </a:endParaRPr>
            </a:p>
          </p:txBody>
        </p:sp>
        <p:sp>
          <p:nvSpPr>
            <p:cNvPr id="81" name="矩形 80">
              <a:extLst>
                <a:ext uri="{FF2B5EF4-FFF2-40B4-BE49-F238E27FC236}">
                  <a16:creationId xmlns:a16="http://schemas.microsoft.com/office/drawing/2014/main" id="{5DE3B1C1-81FA-830F-5F58-6A661A30A11B}"/>
                </a:ext>
              </a:extLst>
            </p:cNvPr>
            <p:cNvSpPr/>
            <p:nvPr/>
          </p:nvSpPr>
          <p:spPr>
            <a:xfrm>
              <a:off x="7259396" y="2801314"/>
              <a:ext cx="1304665" cy="627686"/>
            </a:xfrm>
            <a:prstGeom prst="rect">
              <a:avLst/>
            </a:prstGeom>
            <a:solidFill>
              <a:srgbClr val="A78D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12">
                <a:defRPr/>
              </a:pPr>
              <a:endParaRPr lang="zh-CN" altLang="en-US" sz="1799" dirty="0">
                <a:solidFill>
                  <a:prstClr val="white"/>
                </a:solidFill>
                <a:latin typeface="Arial" panose="020B0604020202020204" pitchFamily="34" charset="0"/>
                <a:ea typeface="思源黑体" panose="020B0500000000000000" pitchFamily="34" charset="-122"/>
              </a:endParaRPr>
            </a:p>
          </p:txBody>
        </p:sp>
        <p:sp>
          <p:nvSpPr>
            <p:cNvPr id="82" name="矩形 81">
              <a:extLst>
                <a:ext uri="{FF2B5EF4-FFF2-40B4-BE49-F238E27FC236}">
                  <a16:creationId xmlns:a16="http://schemas.microsoft.com/office/drawing/2014/main" id="{CAF57D9D-8CC0-C395-CA84-8EB577703BFD}"/>
                </a:ext>
              </a:extLst>
            </p:cNvPr>
            <p:cNvSpPr/>
            <p:nvPr/>
          </p:nvSpPr>
          <p:spPr>
            <a:xfrm>
              <a:off x="8564061" y="2801314"/>
              <a:ext cx="1043732" cy="627686"/>
            </a:xfrm>
            <a:prstGeom prst="rect">
              <a:avLst/>
            </a:prstGeom>
            <a:solidFill>
              <a:srgbClr val="A78D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12">
                <a:defRPr/>
              </a:pPr>
              <a:endParaRPr lang="zh-CN" altLang="en-US" sz="1799" dirty="0">
                <a:solidFill>
                  <a:prstClr val="white"/>
                </a:solidFill>
                <a:latin typeface="Arial" panose="020B0604020202020204" pitchFamily="34" charset="0"/>
                <a:ea typeface="思源黑体" panose="020B0500000000000000" pitchFamily="34" charset="-122"/>
              </a:endParaRPr>
            </a:p>
          </p:txBody>
        </p:sp>
        <p:sp>
          <p:nvSpPr>
            <p:cNvPr id="83" name="等腰三角形 82">
              <a:extLst>
                <a:ext uri="{FF2B5EF4-FFF2-40B4-BE49-F238E27FC236}">
                  <a16:creationId xmlns:a16="http://schemas.microsoft.com/office/drawing/2014/main" id="{99A769E6-A6EE-3390-18DF-941ED5D945D8}"/>
                </a:ext>
              </a:extLst>
            </p:cNvPr>
            <p:cNvSpPr/>
            <p:nvPr/>
          </p:nvSpPr>
          <p:spPr>
            <a:xfrm rot="5400000">
              <a:off x="9485393" y="2920339"/>
              <a:ext cx="628879" cy="390829"/>
            </a:xfrm>
            <a:prstGeom prst="triangle">
              <a:avLst>
                <a:gd name="adj" fmla="val 45424"/>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12">
                <a:defRPr/>
              </a:pPr>
              <a:endParaRPr lang="zh-CN" altLang="en-US" sz="1799" dirty="0">
                <a:solidFill>
                  <a:prstClr val="white"/>
                </a:solidFill>
                <a:latin typeface="Arial" panose="020B0604020202020204" pitchFamily="34" charset="0"/>
                <a:ea typeface="思源黑体" panose="020B0500000000000000" pitchFamily="34" charset="-122"/>
              </a:endParaRPr>
            </a:p>
          </p:txBody>
        </p:sp>
        <p:sp>
          <p:nvSpPr>
            <p:cNvPr id="84" name="等腰三角形 83">
              <a:extLst>
                <a:ext uri="{FF2B5EF4-FFF2-40B4-BE49-F238E27FC236}">
                  <a16:creationId xmlns:a16="http://schemas.microsoft.com/office/drawing/2014/main" id="{A295E301-3D9B-AE45-F174-58073CA04763}"/>
                </a:ext>
              </a:extLst>
            </p:cNvPr>
            <p:cNvSpPr/>
            <p:nvPr/>
          </p:nvSpPr>
          <p:spPr>
            <a:xfrm rot="5400000">
              <a:off x="9868675" y="3047411"/>
              <a:ext cx="151457" cy="9457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12">
                <a:defRPr/>
              </a:pPr>
              <a:endParaRPr lang="zh-CN" altLang="en-US" sz="1799" dirty="0">
                <a:solidFill>
                  <a:prstClr val="white"/>
                </a:solidFill>
                <a:latin typeface="Arial" panose="020B0604020202020204" pitchFamily="34" charset="0"/>
                <a:ea typeface="思源黑体" panose="020B0500000000000000" pitchFamily="34" charset="-122"/>
              </a:endParaRPr>
            </a:p>
          </p:txBody>
        </p:sp>
      </p:grpSp>
      <p:grpSp>
        <p:nvGrpSpPr>
          <p:cNvPr id="31" name="组合 30">
            <a:extLst>
              <a:ext uri="{FF2B5EF4-FFF2-40B4-BE49-F238E27FC236}">
                <a16:creationId xmlns:a16="http://schemas.microsoft.com/office/drawing/2014/main" id="{D45FBDEE-8BBD-A2FA-48CC-0A656B9AAA3A}"/>
              </a:ext>
            </a:extLst>
          </p:cNvPr>
          <p:cNvGrpSpPr>
            <a:grpSpLocks/>
          </p:cNvGrpSpPr>
          <p:nvPr/>
        </p:nvGrpSpPr>
        <p:grpSpPr bwMode="auto">
          <a:xfrm>
            <a:off x="4875213" y="2496378"/>
            <a:ext cx="255587" cy="2105025"/>
            <a:chOff x="723945" y="1701322"/>
            <a:chExt cx="255012" cy="2106288"/>
          </a:xfrm>
          <a:solidFill>
            <a:srgbClr val="076EB8"/>
          </a:solidFill>
        </p:grpSpPr>
        <p:cxnSp>
          <p:nvCxnSpPr>
            <p:cNvPr id="32" name="直接连接符 31">
              <a:extLst>
                <a:ext uri="{FF2B5EF4-FFF2-40B4-BE49-F238E27FC236}">
                  <a16:creationId xmlns:a16="http://schemas.microsoft.com/office/drawing/2014/main" id="{58593F9A-77F6-F1A4-CD64-666CEC42F454}"/>
                </a:ext>
              </a:extLst>
            </p:cNvPr>
            <p:cNvCxnSpPr/>
            <p:nvPr/>
          </p:nvCxnSpPr>
          <p:spPr bwMode="auto">
            <a:xfrm>
              <a:off x="852243" y="1701322"/>
              <a:ext cx="0" cy="2017335"/>
            </a:xfrm>
            <a:prstGeom prst="line">
              <a:avLst/>
            </a:prstGeom>
            <a:grpFill/>
            <a:ln w="12700" cap="flat">
              <a:solidFill>
                <a:srgbClr val="A78D6C"/>
              </a:solidFill>
              <a:prstDash val="solid"/>
              <a:miter lim="800000"/>
            </a:ln>
            <a:effectLst/>
          </p:spPr>
        </p:cxnSp>
        <p:sp>
          <p:nvSpPr>
            <p:cNvPr id="33" name="流程图: 联系 129">
              <a:extLst>
                <a:ext uri="{FF2B5EF4-FFF2-40B4-BE49-F238E27FC236}">
                  <a16:creationId xmlns:a16="http://schemas.microsoft.com/office/drawing/2014/main" id="{118E2477-32CD-E926-2A71-B52A8D65526E}"/>
                </a:ext>
              </a:extLst>
            </p:cNvPr>
            <p:cNvSpPr/>
            <p:nvPr/>
          </p:nvSpPr>
          <p:spPr bwMode="auto">
            <a:xfrm rot="30982">
              <a:off x="723945" y="3562988"/>
              <a:ext cx="255012" cy="244622"/>
            </a:xfrm>
            <a:prstGeom prst="flowChartConnector">
              <a:avLst/>
            </a:prstGeom>
            <a:solidFill>
              <a:schemeClr val="bg1"/>
            </a:solidFill>
            <a:ln w="19050" cap="flat">
              <a:solidFill>
                <a:schemeClr val="tx1">
                  <a:lumMod val="75000"/>
                  <a:lumOff val="25000"/>
                </a:schemeClr>
              </a:solidFill>
              <a:prstDash val="solid"/>
              <a:miter lim="800000"/>
            </a:ln>
            <a:effectLst>
              <a:outerShdw blurRad="63500" sx="102000" sy="102000" algn="ctr" rotWithShape="0">
                <a:prstClr val="black">
                  <a:alpha val="40000"/>
                </a:prstClr>
              </a:outerShdw>
            </a:effectLst>
          </p:spPr>
          <p:txBody>
            <a:bodyPr lIns="91392" tIns="45696" rIns="91392" bIns="45696"/>
            <a:lstStyle/>
            <a:p>
              <a:pPr defTabSz="914012">
                <a:defRPr/>
              </a:pPr>
              <a:endParaRPr lang="zh-CN" altLang="zh-CN" sz="1799" dirty="0">
                <a:solidFill>
                  <a:srgbClr val="D64A4A"/>
                </a:solidFill>
                <a:latin typeface="Arial" panose="020B0604020202020204" pitchFamily="34" charset="0"/>
                <a:ea typeface="思源黑体" panose="020B0500000000000000" pitchFamily="34" charset="-122"/>
                <a:cs typeface="+mn-ea"/>
                <a:sym typeface="+mn-lt"/>
              </a:endParaRPr>
            </a:p>
          </p:txBody>
        </p:sp>
      </p:grpSp>
      <p:grpSp>
        <p:nvGrpSpPr>
          <p:cNvPr id="34" name="组合 33">
            <a:extLst>
              <a:ext uri="{FF2B5EF4-FFF2-40B4-BE49-F238E27FC236}">
                <a16:creationId xmlns:a16="http://schemas.microsoft.com/office/drawing/2014/main" id="{7C6FBC45-72A5-C63A-3F83-4762796023E1}"/>
              </a:ext>
            </a:extLst>
          </p:cNvPr>
          <p:cNvGrpSpPr>
            <a:grpSpLocks/>
          </p:cNvGrpSpPr>
          <p:nvPr/>
        </p:nvGrpSpPr>
        <p:grpSpPr bwMode="auto">
          <a:xfrm>
            <a:off x="3373439" y="1993141"/>
            <a:ext cx="255587" cy="2608263"/>
            <a:chOff x="723812" y="1197266"/>
            <a:chExt cx="255278" cy="2610472"/>
          </a:xfrm>
        </p:grpSpPr>
        <p:cxnSp>
          <p:nvCxnSpPr>
            <p:cNvPr id="35" name="直接连接符 34">
              <a:extLst>
                <a:ext uri="{FF2B5EF4-FFF2-40B4-BE49-F238E27FC236}">
                  <a16:creationId xmlns:a16="http://schemas.microsoft.com/office/drawing/2014/main" id="{0E8AF32F-7850-578C-D8A0-F7EDF541AAD0}"/>
                </a:ext>
              </a:extLst>
            </p:cNvPr>
            <p:cNvCxnSpPr/>
            <p:nvPr/>
          </p:nvCxnSpPr>
          <p:spPr bwMode="auto">
            <a:xfrm>
              <a:off x="852244" y="1197266"/>
              <a:ext cx="0" cy="2521497"/>
            </a:xfrm>
            <a:prstGeom prst="line">
              <a:avLst/>
            </a:prstGeom>
            <a:gradFill flip="none" rotWithShape="1">
              <a:gsLst>
                <a:gs pos="0">
                  <a:srgbClr val="4C4746"/>
                </a:gs>
                <a:gs pos="47000">
                  <a:schemeClr val="bg2"/>
                </a:gs>
                <a:gs pos="100000">
                  <a:srgbClr val="726968"/>
                </a:gs>
              </a:gsLst>
              <a:lin ang="16200000" scaled="0"/>
              <a:tileRect/>
            </a:gradFill>
            <a:ln w="12700" cap="flat">
              <a:solidFill>
                <a:srgbClr val="A78D6C"/>
              </a:solidFill>
              <a:prstDash val="solid"/>
              <a:miter lim="800000"/>
            </a:ln>
            <a:effectLst/>
          </p:spPr>
        </p:cxnSp>
        <p:sp>
          <p:nvSpPr>
            <p:cNvPr id="36" name="流程图: 联系 129">
              <a:extLst>
                <a:ext uri="{FF2B5EF4-FFF2-40B4-BE49-F238E27FC236}">
                  <a16:creationId xmlns:a16="http://schemas.microsoft.com/office/drawing/2014/main" id="{BF7E2139-9F9C-A892-5196-B4D48443CB1B}"/>
                </a:ext>
              </a:extLst>
            </p:cNvPr>
            <p:cNvSpPr/>
            <p:nvPr/>
          </p:nvSpPr>
          <p:spPr bwMode="auto">
            <a:xfrm rot="30982">
              <a:off x="723812" y="3563056"/>
              <a:ext cx="255278" cy="244682"/>
            </a:xfrm>
            <a:prstGeom prst="flowChartConnector">
              <a:avLst/>
            </a:prstGeom>
            <a:solidFill>
              <a:schemeClr val="bg1"/>
            </a:solidFill>
            <a:ln w="19050" cap="flat">
              <a:solidFill>
                <a:schemeClr val="tx1">
                  <a:lumMod val="75000"/>
                  <a:lumOff val="25000"/>
                </a:schemeClr>
              </a:solidFill>
              <a:prstDash val="solid"/>
              <a:miter lim="800000"/>
            </a:ln>
            <a:effectLst>
              <a:outerShdw blurRad="63500" sx="102000" sy="102000" algn="ctr" rotWithShape="0">
                <a:prstClr val="black">
                  <a:alpha val="40000"/>
                </a:prstClr>
              </a:outerShdw>
            </a:effectLst>
          </p:spPr>
          <p:txBody>
            <a:bodyPr lIns="91392" tIns="45696" rIns="91392" bIns="45696"/>
            <a:lstStyle/>
            <a:p>
              <a:pPr defTabSz="914012">
                <a:defRPr/>
              </a:pPr>
              <a:endParaRPr lang="zh-CN" altLang="zh-CN" sz="1799" dirty="0">
                <a:solidFill>
                  <a:srgbClr val="D64A4A"/>
                </a:solidFill>
                <a:latin typeface="Arial" panose="020B0604020202020204" pitchFamily="34" charset="0"/>
                <a:ea typeface="思源黑体" panose="020B0500000000000000" pitchFamily="34" charset="-122"/>
                <a:cs typeface="+mn-ea"/>
                <a:sym typeface="+mn-lt"/>
              </a:endParaRPr>
            </a:p>
          </p:txBody>
        </p:sp>
      </p:grpSp>
      <p:grpSp>
        <p:nvGrpSpPr>
          <p:cNvPr id="37" name="组合 36">
            <a:extLst>
              <a:ext uri="{FF2B5EF4-FFF2-40B4-BE49-F238E27FC236}">
                <a16:creationId xmlns:a16="http://schemas.microsoft.com/office/drawing/2014/main" id="{557010A3-6C45-E4E2-A5BC-2016530A2621}"/>
              </a:ext>
            </a:extLst>
          </p:cNvPr>
          <p:cNvGrpSpPr>
            <a:grpSpLocks/>
          </p:cNvGrpSpPr>
          <p:nvPr/>
        </p:nvGrpSpPr>
        <p:grpSpPr bwMode="auto">
          <a:xfrm>
            <a:off x="1728788" y="1489903"/>
            <a:ext cx="249237" cy="3108325"/>
            <a:chOff x="727114" y="693210"/>
            <a:chExt cx="248674" cy="3111355"/>
          </a:xfrm>
        </p:grpSpPr>
        <p:cxnSp>
          <p:nvCxnSpPr>
            <p:cNvPr id="38" name="直接连接符 37">
              <a:extLst>
                <a:ext uri="{FF2B5EF4-FFF2-40B4-BE49-F238E27FC236}">
                  <a16:creationId xmlns:a16="http://schemas.microsoft.com/office/drawing/2014/main" id="{0FAE63E7-5240-78B5-24C2-C3D5819F8143}"/>
                </a:ext>
              </a:extLst>
            </p:cNvPr>
            <p:cNvCxnSpPr/>
            <p:nvPr/>
          </p:nvCxnSpPr>
          <p:spPr bwMode="auto">
            <a:xfrm>
              <a:off x="852243" y="693210"/>
              <a:ext cx="0" cy="3025546"/>
            </a:xfrm>
            <a:prstGeom prst="line">
              <a:avLst/>
            </a:prstGeom>
            <a:gradFill flip="none" rotWithShape="1">
              <a:gsLst>
                <a:gs pos="0">
                  <a:srgbClr val="4C4746"/>
                </a:gs>
                <a:gs pos="47000">
                  <a:schemeClr val="bg2"/>
                </a:gs>
                <a:gs pos="100000">
                  <a:srgbClr val="726968"/>
                </a:gs>
              </a:gsLst>
              <a:lin ang="16200000" scaled="0"/>
              <a:tileRect/>
            </a:gradFill>
            <a:ln w="12700" cap="flat">
              <a:solidFill>
                <a:srgbClr val="A78D6C"/>
              </a:solidFill>
              <a:prstDash val="solid"/>
              <a:miter lim="800000"/>
            </a:ln>
            <a:effectLst/>
          </p:spPr>
        </p:cxnSp>
        <p:sp>
          <p:nvSpPr>
            <p:cNvPr id="39" name="流程图: 联系 129">
              <a:extLst>
                <a:ext uri="{FF2B5EF4-FFF2-40B4-BE49-F238E27FC236}">
                  <a16:creationId xmlns:a16="http://schemas.microsoft.com/office/drawing/2014/main" id="{2A6DDDC5-4315-CD16-66D8-3F4F15297DF2}"/>
                </a:ext>
              </a:extLst>
            </p:cNvPr>
            <p:cNvSpPr/>
            <p:nvPr/>
          </p:nvSpPr>
          <p:spPr bwMode="auto">
            <a:xfrm rot="30982">
              <a:off x="727114" y="3566208"/>
              <a:ext cx="248674" cy="238357"/>
            </a:xfrm>
            <a:prstGeom prst="flowChartConnector">
              <a:avLst/>
            </a:prstGeom>
            <a:solidFill>
              <a:schemeClr val="bg1"/>
            </a:solidFill>
            <a:ln w="19050" cap="flat">
              <a:solidFill>
                <a:schemeClr val="tx1">
                  <a:lumMod val="75000"/>
                  <a:lumOff val="25000"/>
                </a:schemeClr>
              </a:solidFill>
              <a:prstDash val="solid"/>
              <a:miter lim="800000"/>
            </a:ln>
            <a:effectLst>
              <a:outerShdw blurRad="63500" sx="102000" sy="102000" algn="ctr" rotWithShape="0">
                <a:prstClr val="black">
                  <a:alpha val="40000"/>
                </a:prstClr>
              </a:outerShdw>
            </a:effectLst>
          </p:spPr>
          <p:txBody>
            <a:bodyPr lIns="91392" tIns="45696" rIns="91392" bIns="45696"/>
            <a:lstStyle/>
            <a:p>
              <a:pPr defTabSz="914012">
                <a:defRPr/>
              </a:pPr>
              <a:endParaRPr lang="zh-CN" altLang="zh-CN" sz="1799" dirty="0">
                <a:solidFill>
                  <a:srgbClr val="D64A4A"/>
                </a:solidFill>
                <a:latin typeface="Arial" panose="020B0604020202020204" pitchFamily="34" charset="0"/>
                <a:ea typeface="思源黑体" panose="020B0500000000000000" pitchFamily="34" charset="-122"/>
                <a:cs typeface="+mn-ea"/>
                <a:sym typeface="+mn-lt"/>
              </a:endParaRPr>
            </a:p>
          </p:txBody>
        </p:sp>
      </p:grpSp>
      <p:grpSp>
        <p:nvGrpSpPr>
          <p:cNvPr id="40" name="组合 39">
            <a:extLst>
              <a:ext uri="{FF2B5EF4-FFF2-40B4-BE49-F238E27FC236}">
                <a16:creationId xmlns:a16="http://schemas.microsoft.com/office/drawing/2014/main" id="{D86C66D1-99C3-B6ED-CAE6-BC069F0FBF81}"/>
              </a:ext>
            </a:extLst>
          </p:cNvPr>
          <p:cNvGrpSpPr>
            <a:grpSpLocks/>
          </p:cNvGrpSpPr>
          <p:nvPr/>
        </p:nvGrpSpPr>
        <p:grpSpPr bwMode="auto">
          <a:xfrm flipV="1">
            <a:off x="7918451" y="4372803"/>
            <a:ext cx="217488" cy="935039"/>
            <a:chOff x="743178" y="2853450"/>
            <a:chExt cx="216546" cy="935683"/>
          </a:xfrm>
        </p:grpSpPr>
        <p:cxnSp>
          <p:nvCxnSpPr>
            <p:cNvPr id="41" name="直接连接符 40">
              <a:extLst>
                <a:ext uri="{FF2B5EF4-FFF2-40B4-BE49-F238E27FC236}">
                  <a16:creationId xmlns:a16="http://schemas.microsoft.com/office/drawing/2014/main" id="{AC66D468-F586-E281-F4F9-99C213E82913}"/>
                </a:ext>
              </a:extLst>
            </p:cNvPr>
            <p:cNvCxnSpPr/>
            <p:nvPr/>
          </p:nvCxnSpPr>
          <p:spPr bwMode="auto">
            <a:xfrm>
              <a:off x="852242" y="2853450"/>
              <a:ext cx="0" cy="864196"/>
            </a:xfrm>
            <a:prstGeom prst="line">
              <a:avLst/>
            </a:prstGeom>
            <a:gradFill flip="none" rotWithShape="1">
              <a:gsLst>
                <a:gs pos="0">
                  <a:srgbClr val="4C4746"/>
                </a:gs>
                <a:gs pos="47000">
                  <a:schemeClr val="bg2"/>
                </a:gs>
                <a:gs pos="100000">
                  <a:srgbClr val="726968"/>
                </a:gs>
              </a:gsLst>
              <a:lin ang="16200000" scaled="0"/>
              <a:tileRect/>
            </a:gradFill>
            <a:ln w="12700" cap="flat">
              <a:solidFill>
                <a:srgbClr val="A78D6C"/>
              </a:solidFill>
              <a:prstDash val="solid"/>
              <a:miter lim="800000"/>
            </a:ln>
            <a:effectLst/>
          </p:spPr>
        </p:cxnSp>
        <p:sp>
          <p:nvSpPr>
            <p:cNvPr id="42" name="流程图: 联系 129">
              <a:extLst>
                <a:ext uri="{FF2B5EF4-FFF2-40B4-BE49-F238E27FC236}">
                  <a16:creationId xmlns:a16="http://schemas.microsoft.com/office/drawing/2014/main" id="{8C0207C6-1191-E090-5425-EDC30BDE5E2A}"/>
                </a:ext>
              </a:extLst>
            </p:cNvPr>
            <p:cNvSpPr/>
            <p:nvPr/>
          </p:nvSpPr>
          <p:spPr bwMode="auto">
            <a:xfrm rot="30982">
              <a:off x="743178" y="3581027"/>
              <a:ext cx="216546" cy="208106"/>
            </a:xfrm>
            <a:prstGeom prst="flowChartConnector">
              <a:avLst/>
            </a:prstGeom>
            <a:solidFill>
              <a:schemeClr val="bg1"/>
            </a:solidFill>
            <a:ln w="19050" cap="flat">
              <a:solidFill>
                <a:schemeClr val="tx1">
                  <a:lumMod val="75000"/>
                  <a:lumOff val="25000"/>
                </a:schemeClr>
              </a:solidFill>
              <a:prstDash val="solid"/>
              <a:miter lim="800000"/>
            </a:ln>
            <a:effectLst>
              <a:outerShdw blurRad="63500" sx="102000" sy="102000" algn="ctr" rotWithShape="0">
                <a:prstClr val="black">
                  <a:alpha val="40000"/>
                </a:prstClr>
              </a:outerShdw>
            </a:effectLst>
          </p:spPr>
          <p:txBody>
            <a:bodyPr lIns="91392" tIns="45696" rIns="91392" bIns="45696"/>
            <a:lstStyle/>
            <a:p>
              <a:pPr defTabSz="914012">
                <a:defRPr/>
              </a:pPr>
              <a:endParaRPr lang="zh-CN" altLang="zh-CN" sz="1799" dirty="0">
                <a:solidFill>
                  <a:srgbClr val="D64A4A"/>
                </a:solidFill>
                <a:latin typeface="Arial" panose="020B0604020202020204" pitchFamily="34" charset="0"/>
                <a:ea typeface="思源黑体" panose="020B0500000000000000" pitchFamily="34" charset="-122"/>
                <a:cs typeface="+mn-ea"/>
                <a:sym typeface="+mn-lt"/>
              </a:endParaRPr>
            </a:p>
          </p:txBody>
        </p:sp>
      </p:grpSp>
      <p:grpSp>
        <p:nvGrpSpPr>
          <p:cNvPr id="43" name="组合 42">
            <a:extLst>
              <a:ext uri="{FF2B5EF4-FFF2-40B4-BE49-F238E27FC236}">
                <a16:creationId xmlns:a16="http://schemas.microsoft.com/office/drawing/2014/main" id="{79019B1D-D3FF-B602-C05C-1569F93CE2F4}"/>
              </a:ext>
            </a:extLst>
          </p:cNvPr>
          <p:cNvGrpSpPr>
            <a:grpSpLocks/>
          </p:cNvGrpSpPr>
          <p:nvPr/>
        </p:nvGrpSpPr>
        <p:grpSpPr bwMode="auto">
          <a:xfrm flipV="1">
            <a:off x="9351964" y="4358515"/>
            <a:ext cx="244475" cy="1504951"/>
            <a:chOff x="728956" y="2297144"/>
            <a:chExt cx="244990" cy="1505653"/>
          </a:xfrm>
        </p:grpSpPr>
        <p:cxnSp>
          <p:nvCxnSpPr>
            <p:cNvPr id="54" name="直接连接符 53">
              <a:extLst>
                <a:ext uri="{FF2B5EF4-FFF2-40B4-BE49-F238E27FC236}">
                  <a16:creationId xmlns:a16="http://schemas.microsoft.com/office/drawing/2014/main" id="{9D876027-0CB4-FDB4-19EA-3234608FACE0}"/>
                </a:ext>
              </a:extLst>
            </p:cNvPr>
            <p:cNvCxnSpPr/>
            <p:nvPr/>
          </p:nvCxnSpPr>
          <p:spPr bwMode="auto">
            <a:xfrm>
              <a:off x="851450" y="2297144"/>
              <a:ext cx="0" cy="1421477"/>
            </a:xfrm>
            <a:prstGeom prst="line">
              <a:avLst/>
            </a:prstGeom>
            <a:gradFill flip="none" rotWithShape="1">
              <a:gsLst>
                <a:gs pos="0">
                  <a:srgbClr val="4C4746"/>
                </a:gs>
                <a:gs pos="47000">
                  <a:schemeClr val="bg2"/>
                </a:gs>
                <a:gs pos="100000">
                  <a:srgbClr val="726968"/>
                </a:gs>
              </a:gsLst>
              <a:lin ang="16200000" scaled="0"/>
              <a:tileRect/>
            </a:gradFill>
            <a:ln w="12700" cap="flat">
              <a:solidFill>
                <a:srgbClr val="A78D6C"/>
              </a:solidFill>
              <a:prstDash val="solid"/>
              <a:miter lim="800000"/>
            </a:ln>
            <a:effectLst/>
          </p:spPr>
        </p:cxnSp>
        <p:sp>
          <p:nvSpPr>
            <p:cNvPr id="55" name="流程图: 联系 129">
              <a:extLst>
                <a:ext uri="{FF2B5EF4-FFF2-40B4-BE49-F238E27FC236}">
                  <a16:creationId xmlns:a16="http://schemas.microsoft.com/office/drawing/2014/main" id="{E8F12DCD-B0BC-7955-312F-79CF4CE8E2FC}"/>
                </a:ext>
              </a:extLst>
            </p:cNvPr>
            <p:cNvSpPr/>
            <p:nvPr/>
          </p:nvSpPr>
          <p:spPr bwMode="auto">
            <a:xfrm rot="30982">
              <a:off x="728956" y="3567737"/>
              <a:ext cx="244990" cy="235060"/>
            </a:xfrm>
            <a:prstGeom prst="flowChartConnector">
              <a:avLst/>
            </a:prstGeom>
            <a:solidFill>
              <a:schemeClr val="bg1"/>
            </a:solidFill>
            <a:ln w="19050" cap="flat">
              <a:solidFill>
                <a:schemeClr val="tx1">
                  <a:lumMod val="75000"/>
                  <a:lumOff val="25000"/>
                </a:schemeClr>
              </a:solidFill>
              <a:prstDash val="solid"/>
              <a:miter lim="800000"/>
            </a:ln>
            <a:effectLst>
              <a:outerShdw blurRad="63500" sx="102000" sy="102000" algn="ctr" rotWithShape="0">
                <a:prstClr val="black">
                  <a:alpha val="40000"/>
                </a:prstClr>
              </a:outerShdw>
            </a:effectLst>
          </p:spPr>
          <p:txBody>
            <a:bodyPr lIns="91392" tIns="45696" rIns="91392" bIns="45696"/>
            <a:lstStyle/>
            <a:p>
              <a:pPr defTabSz="914012">
                <a:defRPr/>
              </a:pPr>
              <a:endParaRPr lang="zh-CN" altLang="zh-CN" sz="1799" dirty="0">
                <a:solidFill>
                  <a:srgbClr val="D64A4A"/>
                </a:solidFill>
                <a:latin typeface="Arial" panose="020B0604020202020204" pitchFamily="34" charset="0"/>
                <a:ea typeface="思源黑体" panose="020B0500000000000000" pitchFamily="34" charset="-122"/>
                <a:cs typeface="+mn-ea"/>
                <a:sym typeface="+mn-lt"/>
              </a:endParaRPr>
            </a:p>
          </p:txBody>
        </p:sp>
      </p:grpSp>
      <p:grpSp>
        <p:nvGrpSpPr>
          <p:cNvPr id="56" name="组合 55">
            <a:extLst>
              <a:ext uri="{FF2B5EF4-FFF2-40B4-BE49-F238E27FC236}">
                <a16:creationId xmlns:a16="http://schemas.microsoft.com/office/drawing/2014/main" id="{F9B5D27B-4523-A843-767D-B9B02FCE1691}"/>
              </a:ext>
            </a:extLst>
          </p:cNvPr>
          <p:cNvGrpSpPr>
            <a:grpSpLocks/>
          </p:cNvGrpSpPr>
          <p:nvPr/>
        </p:nvGrpSpPr>
        <p:grpSpPr bwMode="auto">
          <a:xfrm flipV="1">
            <a:off x="10934700" y="4345815"/>
            <a:ext cx="273051" cy="2036763"/>
            <a:chOff x="714875" y="1777333"/>
            <a:chExt cx="273152" cy="2038993"/>
          </a:xfrm>
        </p:grpSpPr>
        <p:cxnSp>
          <p:nvCxnSpPr>
            <p:cNvPr id="57" name="直接连接符 56">
              <a:extLst>
                <a:ext uri="{FF2B5EF4-FFF2-40B4-BE49-F238E27FC236}">
                  <a16:creationId xmlns:a16="http://schemas.microsoft.com/office/drawing/2014/main" id="{54F65DA0-8DEF-6316-EBDC-5BE7FFAE223F}"/>
                </a:ext>
              </a:extLst>
            </p:cNvPr>
            <p:cNvCxnSpPr/>
            <p:nvPr/>
          </p:nvCxnSpPr>
          <p:spPr bwMode="auto">
            <a:xfrm>
              <a:off x="851451" y="1777333"/>
              <a:ext cx="0" cy="1940460"/>
            </a:xfrm>
            <a:prstGeom prst="line">
              <a:avLst/>
            </a:prstGeom>
            <a:gradFill flip="none" rotWithShape="1">
              <a:gsLst>
                <a:gs pos="0">
                  <a:srgbClr val="4C4746"/>
                </a:gs>
                <a:gs pos="47000">
                  <a:schemeClr val="bg2"/>
                </a:gs>
                <a:gs pos="100000">
                  <a:srgbClr val="726968"/>
                </a:gs>
              </a:gsLst>
              <a:lin ang="16200000" scaled="0"/>
              <a:tileRect/>
            </a:gradFill>
            <a:ln w="12700" cap="flat">
              <a:solidFill>
                <a:srgbClr val="A78D6C"/>
              </a:solidFill>
              <a:prstDash val="solid"/>
              <a:miter lim="800000"/>
            </a:ln>
            <a:effectLst/>
          </p:spPr>
        </p:cxnSp>
        <p:sp>
          <p:nvSpPr>
            <p:cNvPr id="58" name="流程图: 联系 129">
              <a:extLst>
                <a:ext uri="{FF2B5EF4-FFF2-40B4-BE49-F238E27FC236}">
                  <a16:creationId xmlns:a16="http://schemas.microsoft.com/office/drawing/2014/main" id="{1ADBFD71-F3C8-8902-C9C4-A07F0F8F4066}"/>
                </a:ext>
              </a:extLst>
            </p:cNvPr>
            <p:cNvSpPr/>
            <p:nvPr/>
          </p:nvSpPr>
          <p:spPr bwMode="auto">
            <a:xfrm rot="30982">
              <a:off x="714875" y="3554102"/>
              <a:ext cx="273152" cy="262224"/>
            </a:xfrm>
            <a:prstGeom prst="flowChartConnector">
              <a:avLst/>
            </a:prstGeom>
            <a:solidFill>
              <a:schemeClr val="bg1"/>
            </a:solidFill>
            <a:ln w="19050" cap="flat">
              <a:solidFill>
                <a:schemeClr val="tx1">
                  <a:lumMod val="75000"/>
                  <a:lumOff val="25000"/>
                </a:schemeClr>
              </a:solidFill>
              <a:prstDash val="solid"/>
              <a:miter lim="800000"/>
            </a:ln>
            <a:effectLst>
              <a:outerShdw blurRad="63500" sx="102000" sy="102000" algn="ctr" rotWithShape="0">
                <a:prstClr val="black">
                  <a:alpha val="40000"/>
                </a:prstClr>
              </a:outerShdw>
            </a:effectLst>
          </p:spPr>
          <p:txBody>
            <a:bodyPr lIns="91392" tIns="45696" rIns="91392" bIns="45696"/>
            <a:lstStyle/>
            <a:p>
              <a:pPr defTabSz="914012">
                <a:defRPr/>
              </a:pPr>
              <a:endParaRPr lang="zh-CN" altLang="zh-CN" sz="1799" dirty="0">
                <a:solidFill>
                  <a:srgbClr val="D64A4A"/>
                </a:solidFill>
                <a:latin typeface="Arial" panose="020B0604020202020204" pitchFamily="34" charset="0"/>
                <a:ea typeface="思源黑体" panose="020B0500000000000000" pitchFamily="34" charset="-122"/>
                <a:cs typeface="+mn-ea"/>
                <a:sym typeface="+mn-lt"/>
              </a:endParaRPr>
            </a:p>
          </p:txBody>
        </p:sp>
      </p:grpSp>
      <p:sp>
        <p:nvSpPr>
          <p:cNvPr id="59" name="矩形 58">
            <a:extLst>
              <a:ext uri="{FF2B5EF4-FFF2-40B4-BE49-F238E27FC236}">
                <a16:creationId xmlns:a16="http://schemas.microsoft.com/office/drawing/2014/main" id="{EECB4C83-8DD7-6E45-165F-1FE1758D3FE9}"/>
              </a:ext>
            </a:extLst>
          </p:cNvPr>
          <p:cNvSpPr/>
          <p:nvPr/>
        </p:nvSpPr>
        <p:spPr>
          <a:xfrm>
            <a:off x="1908175" y="4291278"/>
            <a:ext cx="1466851"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defTabSz="914012">
              <a:defRPr/>
            </a:pPr>
            <a:r>
              <a:rPr lang="en-US" altLang="zh-CN" sz="1333" kern="0" dirty="0">
                <a:solidFill>
                  <a:schemeClr val="bg1"/>
                </a:solidFill>
                <a:latin typeface="Arial" panose="020B0604020202020204" pitchFamily="34" charset="0"/>
                <a:ea typeface="思源黑体" panose="020B0500000000000000" pitchFamily="34" charset="-122"/>
                <a:cs typeface="+mn-ea"/>
                <a:sym typeface="+mn-lt"/>
              </a:rPr>
              <a:t>2</a:t>
            </a:r>
            <a:endParaRPr lang="zh-CN" altLang="zh-CN" sz="1333" kern="0" dirty="0">
              <a:solidFill>
                <a:schemeClr val="bg1"/>
              </a:solidFill>
              <a:latin typeface="Arial" panose="020B0604020202020204" pitchFamily="34" charset="0"/>
              <a:ea typeface="思源黑体" panose="020B0500000000000000" pitchFamily="34" charset="-122"/>
              <a:cs typeface="+mn-ea"/>
              <a:sym typeface="+mn-lt"/>
            </a:endParaRPr>
          </a:p>
        </p:txBody>
      </p:sp>
      <p:sp>
        <p:nvSpPr>
          <p:cNvPr id="60" name="矩形 59">
            <a:extLst>
              <a:ext uri="{FF2B5EF4-FFF2-40B4-BE49-F238E27FC236}">
                <a16:creationId xmlns:a16="http://schemas.microsoft.com/office/drawing/2014/main" id="{3DB90830-9256-DDC9-030D-BE0D3FC02AE4}"/>
              </a:ext>
            </a:extLst>
          </p:cNvPr>
          <p:cNvSpPr/>
          <p:nvPr/>
        </p:nvSpPr>
        <p:spPr>
          <a:xfrm>
            <a:off x="357188" y="4291278"/>
            <a:ext cx="1346200"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defTabSz="914012">
              <a:defRPr/>
            </a:pPr>
            <a:r>
              <a:rPr lang="en-US" altLang="zh-CN" sz="1333" kern="0" dirty="0">
                <a:solidFill>
                  <a:schemeClr val="bg1"/>
                </a:solidFill>
                <a:latin typeface="Arial" panose="020B0604020202020204" pitchFamily="34" charset="0"/>
                <a:ea typeface="思源黑体" panose="020B0500000000000000" pitchFamily="34" charset="-122"/>
                <a:cs typeface="+mn-ea"/>
                <a:sym typeface="+mn-lt"/>
              </a:rPr>
              <a:t>1</a:t>
            </a:r>
            <a:endParaRPr lang="zh-CN" altLang="zh-CN" sz="1333" kern="0" dirty="0">
              <a:solidFill>
                <a:schemeClr val="bg1"/>
              </a:solidFill>
              <a:latin typeface="Arial" panose="020B0604020202020204" pitchFamily="34" charset="0"/>
              <a:ea typeface="思源黑体" panose="020B0500000000000000" pitchFamily="34" charset="-122"/>
              <a:cs typeface="+mn-ea"/>
              <a:sym typeface="+mn-lt"/>
            </a:endParaRPr>
          </a:p>
        </p:txBody>
      </p:sp>
      <p:sp>
        <p:nvSpPr>
          <p:cNvPr id="61" name="矩形 60">
            <a:extLst>
              <a:ext uri="{FF2B5EF4-FFF2-40B4-BE49-F238E27FC236}">
                <a16:creationId xmlns:a16="http://schemas.microsoft.com/office/drawing/2014/main" id="{B7EDE55E-9578-3306-10E4-826DBA5A6426}"/>
              </a:ext>
            </a:extLst>
          </p:cNvPr>
          <p:cNvSpPr/>
          <p:nvPr/>
        </p:nvSpPr>
        <p:spPr>
          <a:xfrm>
            <a:off x="3590926" y="4291278"/>
            <a:ext cx="1301751"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defTabSz="914012">
              <a:defRPr/>
            </a:pPr>
            <a:r>
              <a:rPr lang="en-US" altLang="zh-CN" sz="1333" kern="0" dirty="0">
                <a:solidFill>
                  <a:schemeClr val="bg1"/>
                </a:solidFill>
                <a:latin typeface="Arial" panose="020B0604020202020204" pitchFamily="34" charset="0"/>
                <a:ea typeface="宋体" panose="02010600030101010101" pitchFamily="2" charset="-122"/>
                <a:cs typeface="+mn-ea"/>
                <a:sym typeface="+mn-lt"/>
              </a:rPr>
              <a:t>3</a:t>
            </a:r>
            <a:endParaRPr lang="zh-CN" altLang="zh-CN" sz="1333" kern="0" dirty="0">
              <a:solidFill>
                <a:schemeClr val="bg1"/>
              </a:solidFill>
              <a:latin typeface="Arial" panose="020B0604020202020204" pitchFamily="34" charset="0"/>
              <a:ea typeface="宋体" panose="02010600030101010101" pitchFamily="2" charset="-122"/>
              <a:cs typeface="+mn-ea"/>
              <a:sym typeface="+mn-lt"/>
            </a:endParaRPr>
          </a:p>
        </p:txBody>
      </p:sp>
      <p:sp>
        <p:nvSpPr>
          <p:cNvPr id="62" name="矩形 61">
            <a:extLst>
              <a:ext uri="{FF2B5EF4-FFF2-40B4-BE49-F238E27FC236}">
                <a16:creationId xmlns:a16="http://schemas.microsoft.com/office/drawing/2014/main" id="{84170B20-1288-46F9-F3D4-9CEE65F4F484}"/>
              </a:ext>
            </a:extLst>
          </p:cNvPr>
          <p:cNvSpPr/>
          <p:nvPr/>
        </p:nvSpPr>
        <p:spPr>
          <a:xfrm>
            <a:off x="1863726" y="1416136"/>
            <a:ext cx="58150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dirty="0" err="1">
                <a:latin typeface="Arial" panose="020B0604020202020204" pitchFamily="34" charset="0"/>
              </a:rPr>
              <a:t>marital_houseloan_status</a:t>
            </a:r>
            <a:endParaRPr lang="en-US" altLang="zh-CN" dirty="0">
              <a:latin typeface="Arial" panose="020B0604020202020204" pitchFamily="34" charset="0"/>
            </a:endParaRPr>
          </a:p>
        </p:txBody>
      </p:sp>
      <p:sp>
        <p:nvSpPr>
          <p:cNvPr id="63" name="矩形 62">
            <a:extLst>
              <a:ext uri="{FF2B5EF4-FFF2-40B4-BE49-F238E27FC236}">
                <a16:creationId xmlns:a16="http://schemas.microsoft.com/office/drawing/2014/main" id="{79BE4AD0-2C58-BD97-4754-46121356F538}"/>
              </a:ext>
            </a:extLst>
          </p:cNvPr>
          <p:cNvSpPr/>
          <p:nvPr/>
        </p:nvSpPr>
        <p:spPr>
          <a:xfrm>
            <a:off x="3502026" y="1927311"/>
            <a:ext cx="46339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dirty="0" err="1">
                <a:latin typeface="Arial" panose="020B0604020202020204" pitchFamily="34" charset="0"/>
              </a:rPr>
              <a:t>communication_efficiency</a:t>
            </a:r>
            <a:endParaRPr lang="en-US" altLang="zh-CN" dirty="0">
              <a:latin typeface="Arial" panose="020B0604020202020204" pitchFamily="34" charset="0"/>
            </a:endParaRPr>
          </a:p>
        </p:txBody>
      </p:sp>
      <p:sp>
        <p:nvSpPr>
          <p:cNvPr id="64" name="矩形 63">
            <a:extLst>
              <a:ext uri="{FF2B5EF4-FFF2-40B4-BE49-F238E27FC236}">
                <a16:creationId xmlns:a16="http://schemas.microsoft.com/office/drawing/2014/main" id="{5B3DD088-18C4-3BC8-93FA-7C6B1B22E957}"/>
              </a:ext>
            </a:extLst>
          </p:cNvPr>
          <p:cNvSpPr/>
          <p:nvPr/>
        </p:nvSpPr>
        <p:spPr>
          <a:xfrm>
            <a:off x="5002213" y="2463887"/>
            <a:ext cx="53355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dirty="0" err="1">
                <a:latin typeface="Arial" panose="020B0604020202020204" pitchFamily="34" charset="0"/>
              </a:rPr>
              <a:t>contact_efficiency</a:t>
            </a:r>
            <a:endParaRPr lang="en-US" altLang="zh-CN" dirty="0">
              <a:latin typeface="Arial" panose="020B0604020202020204" pitchFamily="34" charset="0"/>
            </a:endParaRPr>
          </a:p>
        </p:txBody>
      </p:sp>
      <p:sp>
        <p:nvSpPr>
          <p:cNvPr id="67" name="流程图: 联系 129">
            <a:extLst>
              <a:ext uri="{FF2B5EF4-FFF2-40B4-BE49-F238E27FC236}">
                <a16:creationId xmlns:a16="http://schemas.microsoft.com/office/drawing/2014/main" id="{0A04BC10-700F-351C-4ED2-B74AA1E74644}"/>
              </a:ext>
            </a:extLst>
          </p:cNvPr>
          <p:cNvSpPr/>
          <p:nvPr/>
        </p:nvSpPr>
        <p:spPr bwMode="auto">
          <a:xfrm rot="30982">
            <a:off x="6376988" y="4356929"/>
            <a:ext cx="254000" cy="246063"/>
          </a:xfrm>
          <a:prstGeom prst="flowChartConnector">
            <a:avLst/>
          </a:prstGeom>
          <a:solidFill>
            <a:schemeClr val="bg1"/>
          </a:solidFill>
          <a:ln w="19050" cap="flat">
            <a:solidFill>
              <a:schemeClr val="tx1">
                <a:lumMod val="75000"/>
                <a:lumOff val="25000"/>
              </a:schemeClr>
            </a:solidFill>
            <a:prstDash val="solid"/>
            <a:miter lim="800000"/>
          </a:ln>
          <a:effectLst>
            <a:outerShdw blurRad="63500" sx="102000" sy="102000" algn="ctr" rotWithShape="0">
              <a:prstClr val="black">
                <a:alpha val="40000"/>
              </a:prstClr>
            </a:outerShdw>
          </a:effectLst>
        </p:spPr>
        <p:txBody>
          <a:bodyPr lIns="91392" tIns="45696" rIns="91392" bIns="45696"/>
          <a:lstStyle/>
          <a:p>
            <a:pPr defTabSz="914012">
              <a:defRPr/>
            </a:pPr>
            <a:endParaRPr lang="zh-CN" altLang="zh-CN" sz="1799" dirty="0">
              <a:solidFill>
                <a:srgbClr val="D64A4A"/>
              </a:solidFill>
              <a:latin typeface="Arial" panose="020B0604020202020204" pitchFamily="34" charset="0"/>
              <a:ea typeface="思源黑体" panose="020B0500000000000000" pitchFamily="34" charset="-122"/>
              <a:cs typeface="+mn-ea"/>
              <a:sym typeface="+mn-lt"/>
            </a:endParaRPr>
          </a:p>
        </p:txBody>
      </p:sp>
      <p:sp>
        <p:nvSpPr>
          <p:cNvPr id="70" name="矩形 69">
            <a:extLst>
              <a:ext uri="{FF2B5EF4-FFF2-40B4-BE49-F238E27FC236}">
                <a16:creationId xmlns:a16="http://schemas.microsoft.com/office/drawing/2014/main" id="{C15C322A-E185-6FDD-D881-37CE4B4D9D64}"/>
              </a:ext>
            </a:extLst>
          </p:cNvPr>
          <p:cNvSpPr/>
          <p:nvPr/>
        </p:nvSpPr>
        <p:spPr>
          <a:xfrm>
            <a:off x="6678614" y="4291278"/>
            <a:ext cx="1301751"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defTabSz="914012">
              <a:defRPr/>
            </a:pPr>
            <a:r>
              <a:rPr lang="en-US" altLang="zh-CN" sz="1333" kern="0" dirty="0">
                <a:solidFill>
                  <a:schemeClr val="bg1"/>
                </a:solidFill>
                <a:latin typeface="Arial" panose="020B0604020202020204" pitchFamily="34" charset="0"/>
                <a:ea typeface="宋体" panose="02010600030101010101" pitchFamily="2" charset="-122"/>
                <a:cs typeface="+mn-ea"/>
                <a:sym typeface="+mn-lt"/>
              </a:rPr>
              <a:t>4</a:t>
            </a:r>
            <a:endParaRPr lang="zh-CN" altLang="zh-CN" sz="1333" kern="0" dirty="0">
              <a:solidFill>
                <a:schemeClr val="bg1"/>
              </a:solidFill>
              <a:latin typeface="Arial" panose="020B0604020202020204" pitchFamily="34" charset="0"/>
              <a:ea typeface="宋体" panose="02010600030101010101" pitchFamily="2" charset="-122"/>
              <a:cs typeface="+mn-ea"/>
              <a:sym typeface="+mn-lt"/>
            </a:endParaRPr>
          </a:p>
        </p:txBody>
      </p:sp>
      <p:sp>
        <p:nvSpPr>
          <p:cNvPr id="71" name="矩形 70">
            <a:extLst>
              <a:ext uri="{FF2B5EF4-FFF2-40B4-BE49-F238E27FC236}">
                <a16:creationId xmlns:a16="http://schemas.microsoft.com/office/drawing/2014/main" id="{A136AF5C-1F1C-F047-5444-AC723052FDCC}"/>
              </a:ext>
            </a:extLst>
          </p:cNvPr>
          <p:cNvSpPr/>
          <p:nvPr/>
        </p:nvSpPr>
        <p:spPr>
          <a:xfrm>
            <a:off x="3289300" y="5002299"/>
            <a:ext cx="47831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en-US" altLang="zh-CN" dirty="0" err="1">
                <a:latin typeface="Arial" panose="020B0604020202020204" pitchFamily="34" charset="0"/>
              </a:rPr>
              <a:t>campaign_efficiency</a:t>
            </a:r>
            <a:endParaRPr lang="en-US" altLang="zh-CN" dirty="0">
              <a:latin typeface="Arial" panose="020B0604020202020204" pitchFamily="34" charset="0"/>
            </a:endParaRPr>
          </a:p>
        </p:txBody>
      </p:sp>
      <p:sp>
        <p:nvSpPr>
          <p:cNvPr id="72" name="矩形 71">
            <a:extLst>
              <a:ext uri="{FF2B5EF4-FFF2-40B4-BE49-F238E27FC236}">
                <a16:creationId xmlns:a16="http://schemas.microsoft.com/office/drawing/2014/main" id="{73ABF8F4-4FE3-914B-4D2C-21AB19E59285}"/>
              </a:ext>
            </a:extLst>
          </p:cNvPr>
          <p:cNvSpPr/>
          <p:nvPr/>
        </p:nvSpPr>
        <p:spPr>
          <a:xfrm>
            <a:off x="8074026" y="4291278"/>
            <a:ext cx="1301751"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defTabSz="914012">
              <a:defRPr/>
            </a:pPr>
            <a:r>
              <a:rPr lang="en-US" altLang="zh-CN" sz="1333" kern="0" dirty="0">
                <a:solidFill>
                  <a:schemeClr val="bg1"/>
                </a:solidFill>
                <a:latin typeface="Arial" panose="020B0604020202020204" pitchFamily="34" charset="0"/>
                <a:ea typeface="宋体" panose="02010600030101010101" pitchFamily="2" charset="-122"/>
                <a:cs typeface="+mn-ea"/>
                <a:sym typeface="+mn-lt"/>
              </a:rPr>
              <a:t>5</a:t>
            </a:r>
            <a:endParaRPr lang="zh-CN" altLang="zh-CN" sz="1333" kern="0" dirty="0">
              <a:solidFill>
                <a:schemeClr val="bg1"/>
              </a:solidFill>
              <a:latin typeface="Arial" panose="020B0604020202020204" pitchFamily="34" charset="0"/>
              <a:ea typeface="宋体" panose="02010600030101010101" pitchFamily="2" charset="-122"/>
              <a:cs typeface="+mn-ea"/>
              <a:sym typeface="+mn-lt"/>
            </a:endParaRPr>
          </a:p>
        </p:txBody>
      </p:sp>
      <p:sp>
        <p:nvSpPr>
          <p:cNvPr id="73" name="矩形 72">
            <a:extLst>
              <a:ext uri="{FF2B5EF4-FFF2-40B4-BE49-F238E27FC236}">
                <a16:creationId xmlns:a16="http://schemas.microsoft.com/office/drawing/2014/main" id="{E79E58F0-7307-B1BC-69FA-4A6B0F3B3BC6}"/>
              </a:ext>
            </a:extLst>
          </p:cNvPr>
          <p:cNvSpPr/>
          <p:nvPr/>
        </p:nvSpPr>
        <p:spPr>
          <a:xfrm>
            <a:off x="5130801" y="5569036"/>
            <a:ext cx="43592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en-US" altLang="zh-CN" dirty="0" err="1">
                <a:latin typeface="Arial" panose="020B0604020202020204" pitchFamily="34" charset="0"/>
              </a:rPr>
              <a:t>financial_status</a:t>
            </a:r>
            <a:r>
              <a:rPr lang="en-US" altLang="zh-CN" dirty="0">
                <a:latin typeface="Arial" panose="020B0604020202020204" pitchFamily="34" charset="0"/>
              </a:rPr>
              <a:t>:</a:t>
            </a:r>
          </a:p>
        </p:txBody>
      </p:sp>
      <p:sp>
        <p:nvSpPr>
          <p:cNvPr id="74" name="矩形 73">
            <a:extLst>
              <a:ext uri="{FF2B5EF4-FFF2-40B4-BE49-F238E27FC236}">
                <a16:creationId xmlns:a16="http://schemas.microsoft.com/office/drawing/2014/main" id="{4B4FC60A-B2BA-4C46-B31E-C3B9EEC8902F}"/>
              </a:ext>
            </a:extLst>
          </p:cNvPr>
          <p:cNvSpPr/>
          <p:nvPr/>
        </p:nvSpPr>
        <p:spPr>
          <a:xfrm>
            <a:off x="5951539" y="6077036"/>
            <a:ext cx="51260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en-US" altLang="zh-CN" dirty="0" err="1">
                <a:latin typeface="Arial" panose="020B0604020202020204" pitchFamily="34" charset="0"/>
              </a:rPr>
              <a:t>edu_job_status</a:t>
            </a:r>
            <a:endParaRPr lang="en-US" altLang="zh-CN" dirty="0">
              <a:latin typeface="Arial" panose="020B0604020202020204" pitchFamily="34" charset="0"/>
            </a:endParaRPr>
          </a:p>
        </p:txBody>
      </p:sp>
      <p:sp>
        <p:nvSpPr>
          <p:cNvPr id="75" name="矩形 74">
            <a:extLst>
              <a:ext uri="{FF2B5EF4-FFF2-40B4-BE49-F238E27FC236}">
                <a16:creationId xmlns:a16="http://schemas.microsoft.com/office/drawing/2014/main" id="{133E751D-DAB4-7BB7-38D5-11DAEA881625}"/>
              </a:ext>
            </a:extLst>
          </p:cNvPr>
          <p:cNvSpPr/>
          <p:nvPr/>
        </p:nvSpPr>
        <p:spPr>
          <a:xfrm>
            <a:off x="9590089" y="4291278"/>
            <a:ext cx="1301751"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defTabSz="914012">
              <a:defRPr/>
            </a:pPr>
            <a:r>
              <a:rPr lang="en-US" altLang="zh-CN" sz="1333" kern="0" dirty="0">
                <a:solidFill>
                  <a:schemeClr val="bg1"/>
                </a:solidFill>
                <a:latin typeface="Arial" panose="020B0604020202020204" pitchFamily="34" charset="0"/>
                <a:ea typeface="宋体" panose="02010600030101010101" pitchFamily="2" charset="-122"/>
                <a:cs typeface="+mn-ea"/>
                <a:sym typeface="+mn-lt"/>
              </a:rPr>
              <a:t>6</a:t>
            </a:r>
            <a:endParaRPr lang="zh-CN" altLang="zh-CN" sz="1333" kern="0" dirty="0">
              <a:solidFill>
                <a:schemeClr val="bg1"/>
              </a:solidFill>
              <a:latin typeface="Arial" panose="020B0604020202020204" pitchFamily="34" charset="0"/>
              <a:ea typeface="宋体" panose="02010600030101010101" pitchFamily="2" charset="-122"/>
              <a:cs typeface="+mn-ea"/>
              <a:sym typeface="+mn-lt"/>
            </a:endParaRPr>
          </a:p>
        </p:txBody>
      </p:sp>
      <p:sp>
        <p:nvSpPr>
          <p:cNvPr id="50" name="矩形 49">
            <a:extLst>
              <a:ext uri="{FF2B5EF4-FFF2-40B4-BE49-F238E27FC236}">
                <a16:creationId xmlns:a16="http://schemas.microsoft.com/office/drawing/2014/main" id="{A4325A1D-82CD-195C-E3D1-59B2E3C9ECCB}"/>
              </a:ext>
            </a:extLst>
          </p:cNvPr>
          <p:cNvSpPr/>
          <p:nvPr/>
        </p:nvSpPr>
        <p:spPr>
          <a:xfrm>
            <a:off x="1244421" y="341781"/>
            <a:ext cx="2867228" cy="430567"/>
          </a:xfrm>
          <a:prstGeom prst="rect">
            <a:avLst/>
          </a:prstGeom>
        </p:spPr>
        <p:txBody>
          <a:bodyPr wrap="square">
            <a:spAutoFit/>
          </a:bodyPr>
          <a:lstStyle/>
          <a:p>
            <a:pPr>
              <a:lnSpc>
                <a:spcPct val="120000"/>
              </a:lnSpc>
            </a:pPr>
            <a:r>
              <a:rPr lang="en-US" altLang="zh-CN" sz="2000" b="1" dirty="0">
                <a:solidFill>
                  <a:schemeClr val="tx1">
                    <a:lumMod val="85000"/>
                    <a:lumOff val="15000"/>
                  </a:schemeClr>
                </a:solidFill>
                <a:latin typeface="Arial" panose="020B0604020202020204" pitchFamily="34" charset="0"/>
                <a:ea typeface="思源黑体" panose="020B0500000000000000" pitchFamily="34" charset="-122"/>
                <a:cs typeface="+mn-ea"/>
                <a:sym typeface="+mn-lt"/>
              </a:rPr>
              <a:t>Feature Engineering</a:t>
            </a:r>
            <a:endParaRPr lang="zh-CN" altLang="en-US" sz="2000" b="1" dirty="0">
              <a:solidFill>
                <a:schemeClr val="tx1">
                  <a:lumMod val="85000"/>
                  <a:lumOff val="15000"/>
                </a:schemeClr>
              </a:solidFill>
              <a:latin typeface="Arial" panose="020B0604020202020204" pitchFamily="34" charset="0"/>
              <a:ea typeface="思源黑体" panose="020B0500000000000000" pitchFamily="34" charset="-122"/>
              <a:cs typeface="+mn-ea"/>
              <a:sym typeface="+mn-lt"/>
            </a:endParaRPr>
          </a:p>
        </p:txBody>
      </p:sp>
      <p:pic>
        <p:nvPicPr>
          <p:cNvPr id="2" name="图片 1">
            <a:extLst>
              <a:ext uri="{FF2B5EF4-FFF2-40B4-BE49-F238E27FC236}">
                <a16:creationId xmlns:a16="http://schemas.microsoft.com/office/drawing/2014/main" id="{10AB67DE-BCCD-A45D-D127-5CAE41DF5058}"/>
              </a:ext>
            </a:extLst>
          </p:cNvPr>
          <p:cNvPicPr>
            <a:picLocks noChangeAspect="1"/>
          </p:cNvPicPr>
          <p:nvPr/>
        </p:nvPicPr>
        <p:blipFill>
          <a:blip r:embed="rId3"/>
          <a:stretch>
            <a:fillRect/>
          </a:stretch>
        </p:blipFill>
        <p:spPr>
          <a:xfrm>
            <a:off x="9467850" y="143355"/>
            <a:ext cx="2594309" cy="695422"/>
          </a:xfrm>
          <a:prstGeom prst="rect">
            <a:avLst/>
          </a:prstGeom>
        </p:spPr>
      </p:pic>
    </p:spTree>
    <p:extLst>
      <p:ext uri="{BB962C8B-B14F-4D97-AF65-F5344CB8AC3E}">
        <p14:creationId xmlns:p14="http://schemas.microsoft.com/office/powerpoint/2010/main" val="2753508696"/>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50178"/>
                                        </p:tgtEl>
                                        <p:attrNameLst>
                                          <p:attrName>style.visibility</p:attrName>
                                        </p:attrNameLst>
                                      </p:cBhvr>
                                      <p:to>
                                        <p:strVal val="visible"/>
                                      </p:to>
                                    </p:set>
                                    <p:animEffect transition="in" filter="wipe(left)">
                                      <p:cBhvr>
                                        <p:cTn id="7" dur="500"/>
                                        <p:tgtEl>
                                          <p:spTgt spid="50178"/>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60"/>
                                        </p:tgtEl>
                                        <p:attrNameLst>
                                          <p:attrName>style.visibility</p:attrName>
                                        </p:attrNameLst>
                                      </p:cBhvr>
                                      <p:to>
                                        <p:strVal val="visible"/>
                                      </p:to>
                                    </p:set>
                                    <p:animEffect transition="in" filter="fade">
                                      <p:cBhvr>
                                        <p:cTn id="11" dur="1000"/>
                                        <p:tgtEl>
                                          <p:spTgt spid="60"/>
                                        </p:tgtEl>
                                      </p:cBhvr>
                                    </p:animEffect>
                                    <p:anim calcmode="lin" valueType="num">
                                      <p:cBhvr>
                                        <p:cTn id="12" dur="1000" fill="hold"/>
                                        <p:tgtEl>
                                          <p:spTgt spid="60"/>
                                        </p:tgtEl>
                                        <p:attrNameLst>
                                          <p:attrName>ppt_x</p:attrName>
                                        </p:attrNameLst>
                                      </p:cBhvr>
                                      <p:tavLst>
                                        <p:tav tm="0">
                                          <p:val>
                                            <p:strVal val="#ppt_x"/>
                                          </p:val>
                                        </p:tav>
                                        <p:tav tm="100000">
                                          <p:val>
                                            <p:strVal val="#ppt_x"/>
                                          </p:val>
                                        </p:tav>
                                      </p:tavLst>
                                    </p:anim>
                                    <p:anim calcmode="lin" valueType="num">
                                      <p:cBhvr>
                                        <p:cTn id="13" dur="1000" fill="hold"/>
                                        <p:tgtEl>
                                          <p:spTgt spid="60"/>
                                        </p:tgtEl>
                                        <p:attrNameLst>
                                          <p:attrName>ppt_y</p:attrName>
                                        </p:attrNameLst>
                                      </p:cBhvr>
                                      <p:tavLst>
                                        <p:tav tm="0">
                                          <p:val>
                                            <p:strVal val="#ppt_y+.1"/>
                                          </p:val>
                                        </p:tav>
                                        <p:tav tm="100000">
                                          <p:val>
                                            <p:strVal val="#ppt_y"/>
                                          </p:val>
                                        </p:tav>
                                      </p:tavLst>
                                    </p:anim>
                                  </p:childTnLst>
                                </p:cTn>
                              </p:par>
                            </p:childTnLst>
                          </p:cTn>
                        </p:par>
                        <p:par>
                          <p:cTn id="14" fill="hold" nodeType="afterGroup">
                            <p:stCondLst>
                              <p:cond delay="1500"/>
                            </p:stCondLst>
                            <p:childTnLst>
                              <p:par>
                                <p:cTn id="15" presetID="16" presetClass="entr" presetSubtype="21" fill="hold" nodeType="after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barn(inVertical)">
                                      <p:cBhvr>
                                        <p:cTn id="17" dur="500"/>
                                        <p:tgtEl>
                                          <p:spTgt spid="37"/>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62"/>
                                        </p:tgtEl>
                                        <p:attrNameLst>
                                          <p:attrName>style.visibility</p:attrName>
                                        </p:attrNameLst>
                                      </p:cBhvr>
                                      <p:to>
                                        <p:strVal val="visible"/>
                                      </p:to>
                                    </p:set>
                                    <p:animEffect transition="in" filter="barn(inVertical)">
                                      <p:cBhvr>
                                        <p:cTn id="20" dur="500"/>
                                        <p:tgtEl>
                                          <p:spTgt spid="62"/>
                                        </p:tgtEl>
                                      </p:cBhvr>
                                    </p:animEffect>
                                  </p:childTnLst>
                                </p:cTn>
                              </p:par>
                            </p:childTnLst>
                          </p:cTn>
                        </p:par>
                        <p:par>
                          <p:cTn id="21" fill="hold" nodeType="afterGroup">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fade">
                                      <p:cBhvr>
                                        <p:cTn id="24" dur="1000"/>
                                        <p:tgtEl>
                                          <p:spTgt spid="59"/>
                                        </p:tgtEl>
                                      </p:cBhvr>
                                    </p:animEffect>
                                    <p:anim calcmode="lin" valueType="num">
                                      <p:cBhvr>
                                        <p:cTn id="25" dur="1000" fill="hold"/>
                                        <p:tgtEl>
                                          <p:spTgt spid="59"/>
                                        </p:tgtEl>
                                        <p:attrNameLst>
                                          <p:attrName>ppt_x</p:attrName>
                                        </p:attrNameLst>
                                      </p:cBhvr>
                                      <p:tavLst>
                                        <p:tav tm="0">
                                          <p:val>
                                            <p:strVal val="#ppt_x"/>
                                          </p:val>
                                        </p:tav>
                                        <p:tav tm="100000">
                                          <p:val>
                                            <p:strVal val="#ppt_x"/>
                                          </p:val>
                                        </p:tav>
                                      </p:tavLst>
                                    </p:anim>
                                    <p:anim calcmode="lin" valueType="num">
                                      <p:cBhvr>
                                        <p:cTn id="26" dur="1000" fill="hold"/>
                                        <p:tgtEl>
                                          <p:spTgt spid="59"/>
                                        </p:tgtEl>
                                        <p:attrNameLst>
                                          <p:attrName>ppt_y</p:attrName>
                                        </p:attrNameLst>
                                      </p:cBhvr>
                                      <p:tavLst>
                                        <p:tav tm="0">
                                          <p:val>
                                            <p:strVal val="#ppt_y+.1"/>
                                          </p:val>
                                        </p:tav>
                                        <p:tav tm="100000">
                                          <p:val>
                                            <p:strVal val="#ppt_y"/>
                                          </p:val>
                                        </p:tav>
                                      </p:tavLst>
                                    </p:anim>
                                  </p:childTnLst>
                                </p:cTn>
                              </p:par>
                            </p:childTnLst>
                          </p:cTn>
                        </p:par>
                        <p:par>
                          <p:cTn id="27" fill="hold" nodeType="afterGroup">
                            <p:stCondLst>
                              <p:cond delay="3000"/>
                            </p:stCondLst>
                            <p:childTnLst>
                              <p:par>
                                <p:cTn id="28" presetID="16" presetClass="entr" presetSubtype="21" fill="hold" nodeType="after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barn(inVertical)">
                                      <p:cBhvr>
                                        <p:cTn id="30" dur="500"/>
                                        <p:tgtEl>
                                          <p:spTgt spid="34"/>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63"/>
                                        </p:tgtEl>
                                        <p:attrNameLst>
                                          <p:attrName>style.visibility</p:attrName>
                                        </p:attrNameLst>
                                      </p:cBhvr>
                                      <p:to>
                                        <p:strVal val="visible"/>
                                      </p:to>
                                    </p:set>
                                    <p:animEffect transition="in" filter="barn(inVertical)">
                                      <p:cBhvr>
                                        <p:cTn id="33" dur="500"/>
                                        <p:tgtEl>
                                          <p:spTgt spid="63"/>
                                        </p:tgtEl>
                                      </p:cBhvr>
                                    </p:animEffect>
                                  </p:childTnLst>
                                </p:cTn>
                              </p:par>
                            </p:childTnLst>
                          </p:cTn>
                        </p:par>
                        <p:par>
                          <p:cTn id="34" fill="hold" nodeType="afterGroup">
                            <p:stCondLst>
                              <p:cond delay="3500"/>
                            </p:stCondLst>
                            <p:childTnLst>
                              <p:par>
                                <p:cTn id="35" presetID="42" presetClass="entr" presetSubtype="0" fill="hold" grpId="0" nodeType="after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1000"/>
                                        <p:tgtEl>
                                          <p:spTgt spid="61"/>
                                        </p:tgtEl>
                                      </p:cBhvr>
                                    </p:animEffect>
                                    <p:anim calcmode="lin" valueType="num">
                                      <p:cBhvr>
                                        <p:cTn id="38" dur="1000" fill="hold"/>
                                        <p:tgtEl>
                                          <p:spTgt spid="61"/>
                                        </p:tgtEl>
                                        <p:attrNameLst>
                                          <p:attrName>ppt_x</p:attrName>
                                        </p:attrNameLst>
                                      </p:cBhvr>
                                      <p:tavLst>
                                        <p:tav tm="0">
                                          <p:val>
                                            <p:strVal val="#ppt_x"/>
                                          </p:val>
                                        </p:tav>
                                        <p:tav tm="100000">
                                          <p:val>
                                            <p:strVal val="#ppt_x"/>
                                          </p:val>
                                        </p:tav>
                                      </p:tavLst>
                                    </p:anim>
                                    <p:anim calcmode="lin" valueType="num">
                                      <p:cBhvr>
                                        <p:cTn id="39" dur="1000" fill="hold"/>
                                        <p:tgtEl>
                                          <p:spTgt spid="61"/>
                                        </p:tgtEl>
                                        <p:attrNameLst>
                                          <p:attrName>ppt_y</p:attrName>
                                        </p:attrNameLst>
                                      </p:cBhvr>
                                      <p:tavLst>
                                        <p:tav tm="0">
                                          <p:val>
                                            <p:strVal val="#ppt_y+.1"/>
                                          </p:val>
                                        </p:tav>
                                        <p:tav tm="100000">
                                          <p:val>
                                            <p:strVal val="#ppt_y"/>
                                          </p:val>
                                        </p:tav>
                                      </p:tavLst>
                                    </p:anim>
                                  </p:childTnLst>
                                </p:cTn>
                              </p:par>
                            </p:childTnLst>
                          </p:cTn>
                        </p:par>
                        <p:par>
                          <p:cTn id="40" fill="hold" nodeType="afterGroup">
                            <p:stCondLst>
                              <p:cond delay="4500"/>
                            </p:stCondLst>
                            <p:childTnLst>
                              <p:par>
                                <p:cTn id="41" presetID="16" presetClass="entr" presetSubtype="21" fill="hold" nodeType="after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barn(inVertical)">
                                      <p:cBhvr>
                                        <p:cTn id="43" dur="500"/>
                                        <p:tgtEl>
                                          <p:spTgt spid="31"/>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64"/>
                                        </p:tgtEl>
                                        <p:attrNameLst>
                                          <p:attrName>style.visibility</p:attrName>
                                        </p:attrNameLst>
                                      </p:cBhvr>
                                      <p:to>
                                        <p:strVal val="visible"/>
                                      </p:to>
                                    </p:set>
                                    <p:animEffect transition="in" filter="barn(inVertical)">
                                      <p:cBhvr>
                                        <p:cTn id="46" dur="500"/>
                                        <p:tgtEl>
                                          <p:spTgt spid="64"/>
                                        </p:tgtEl>
                                      </p:cBhvr>
                                    </p:animEffect>
                                  </p:childTnLst>
                                </p:cTn>
                              </p:par>
                            </p:childTnLst>
                          </p:cTn>
                        </p:par>
                        <p:par>
                          <p:cTn id="47" fill="hold" nodeType="afterGroup">
                            <p:stCondLst>
                              <p:cond delay="5000"/>
                            </p:stCondLst>
                            <p:childTnLst>
                              <p:par>
                                <p:cTn id="48" presetID="42" presetClass="entr" presetSubtype="0" fill="hold" grpId="0" nodeType="afterEffect">
                                  <p:stCondLst>
                                    <p:cond delay="0"/>
                                  </p:stCondLst>
                                  <p:childTnLst>
                                    <p:set>
                                      <p:cBhvr>
                                        <p:cTn id="49" dur="1" fill="hold">
                                          <p:stCondLst>
                                            <p:cond delay="0"/>
                                          </p:stCondLst>
                                        </p:cTn>
                                        <p:tgtEl>
                                          <p:spTgt spid="70"/>
                                        </p:tgtEl>
                                        <p:attrNameLst>
                                          <p:attrName>style.visibility</p:attrName>
                                        </p:attrNameLst>
                                      </p:cBhvr>
                                      <p:to>
                                        <p:strVal val="visible"/>
                                      </p:to>
                                    </p:set>
                                    <p:animEffect transition="in" filter="fade">
                                      <p:cBhvr>
                                        <p:cTn id="50" dur="1000"/>
                                        <p:tgtEl>
                                          <p:spTgt spid="70"/>
                                        </p:tgtEl>
                                      </p:cBhvr>
                                    </p:animEffect>
                                    <p:anim calcmode="lin" valueType="num">
                                      <p:cBhvr>
                                        <p:cTn id="51" dur="1000" fill="hold"/>
                                        <p:tgtEl>
                                          <p:spTgt spid="70"/>
                                        </p:tgtEl>
                                        <p:attrNameLst>
                                          <p:attrName>ppt_x</p:attrName>
                                        </p:attrNameLst>
                                      </p:cBhvr>
                                      <p:tavLst>
                                        <p:tav tm="0">
                                          <p:val>
                                            <p:strVal val="#ppt_x"/>
                                          </p:val>
                                        </p:tav>
                                        <p:tav tm="100000">
                                          <p:val>
                                            <p:strVal val="#ppt_x"/>
                                          </p:val>
                                        </p:tav>
                                      </p:tavLst>
                                    </p:anim>
                                    <p:anim calcmode="lin" valueType="num">
                                      <p:cBhvr>
                                        <p:cTn id="52" dur="1000" fill="hold"/>
                                        <p:tgtEl>
                                          <p:spTgt spid="70"/>
                                        </p:tgtEl>
                                        <p:attrNameLst>
                                          <p:attrName>ppt_y</p:attrName>
                                        </p:attrNameLst>
                                      </p:cBhvr>
                                      <p:tavLst>
                                        <p:tav tm="0">
                                          <p:val>
                                            <p:strVal val="#ppt_y+.1"/>
                                          </p:val>
                                        </p:tav>
                                        <p:tav tm="100000">
                                          <p:val>
                                            <p:strVal val="#ppt_y"/>
                                          </p:val>
                                        </p:tav>
                                      </p:tavLst>
                                    </p:anim>
                                  </p:childTnLst>
                                </p:cTn>
                              </p:par>
                            </p:childTnLst>
                          </p:cTn>
                        </p:par>
                        <p:par>
                          <p:cTn id="53" fill="hold" nodeType="afterGroup">
                            <p:stCondLst>
                              <p:cond delay="6000"/>
                            </p:stCondLst>
                            <p:childTnLst>
                              <p:par>
                                <p:cTn id="54" presetID="16" presetClass="entr" presetSubtype="21" fill="hold" nodeType="after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barn(inVertical)">
                                      <p:cBhvr>
                                        <p:cTn id="56" dur="500"/>
                                        <p:tgtEl>
                                          <p:spTgt spid="40"/>
                                        </p:tgtEl>
                                      </p:cBhvr>
                                    </p:animEffect>
                                  </p:childTnLst>
                                </p:cTn>
                              </p:par>
                              <p:par>
                                <p:cTn id="57" presetID="16" presetClass="entr" presetSubtype="21" fill="hold" grpId="0" nodeType="withEffect">
                                  <p:stCondLst>
                                    <p:cond delay="0"/>
                                  </p:stCondLst>
                                  <p:childTnLst>
                                    <p:set>
                                      <p:cBhvr>
                                        <p:cTn id="58" dur="1" fill="hold">
                                          <p:stCondLst>
                                            <p:cond delay="0"/>
                                          </p:stCondLst>
                                        </p:cTn>
                                        <p:tgtEl>
                                          <p:spTgt spid="71"/>
                                        </p:tgtEl>
                                        <p:attrNameLst>
                                          <p:attrName>style.visibility</p:attrName>
                                        </p:attrNameLst>
                                      </p:cBhvr>
                                      <p:to>
                                        <p:strVal val="visible"/>
                                      </p:to>
                                    </p:set>
                                    <p:animEffect transition="in" filter="barn(inVertical)">
                                      <p:cBhvr>
                                        <p:cTn id="59" dur="500"/>
                                        <p:tgtEl>
                                          <p:spTgt spid="71"/>
                                        </p:tgtEl>
                                      </p:cBhvr>
                                    </p:animEffect>
                                  </p:childTnLst>
                                </p:cTn>
                              </p:par>
                            </p:childTnLst>
                          </p:cTn>
                        </p:par>
                        <p:par>
                          <p:cTn id="60" fill="hold" nodeType="afterGroup">
                            <p:stCondLst>
                              <p:cond delay="6500"/>
                            </p:stCondLst>
                            <p:childTnLst>
                              <p:par>
                                <p:cTn id="61" presetID="42" presetClass="entr" presetSubtype="0" fill="hold" grpId="0" nodeType="after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fade">
                                      <p:cBhvr>
                                        <p:cTn id="63" dur="1000"/>
                                        <p:tgtEl>
                                          <p:spTgt spid="72"/>
                                        </p:tgtEl>
                                      </p:cBhvr>
                                    </p:animEffect>
                                    <p:anim calcmode="lin" valueType="num">
                                      <p:cBhvr>
                                        <p:cTn id="64" dur="1000" fill="hold"/>
                                        <p:tgtEl>
                                          <p:spTgt spid="72"/>
                                        </p:tgtEl>
                                        <p:attrNameLst>
                                          <p:attrName>ppt_x</p:attrName>
                                        </p:attrNameLst>
                                      </p:cBhvr>
                                      <p:tavLst>
                                        <p:tav tm="0">
                                          <p:val>
                                            <p:strVal val="#ppt_x"/>
                                          </p:val>
                                        </p:tav>
                                        <p:tav tm="100000">
                                          <p:val>
                                            <p:strVal val="#ppt_x"/>
                                          </p:val>
                                        </p:tav>
                                      </p:tavLst>
                                    </p:anim>
                                    <p:anim calcmode="lin" valueType="num">
                                      <p:cBhvr>
                                        <p:cTn id="65" dur="1000" fill="hold"/>
                                        <p:tgtEl>
                                          <p:spTgt spid="72"/>
                                        </p:tgtEl>
                                        <p:attrNameLst>
                                          <p:attrName>ppt_y</p:attrName>
                                        </p:attrNameLst>
                                      </p:cBhvr>
                                      <p:tavLst>
                                        <p:tav tm="0">
                                          <p:val>
                                            <p:strVal val="#ppt_y+.1"/>
                                          </p:val>
                                        </p:tav>
                                        <p:tav tm="100000">
                                          <p:val>
                                            <p:strVal val="#ppt_y"/>
                                          </p:val>
                                        </p:tav>
                                      </p:tavLst>
                                    </p:anim>
                                  </p:childTnLst>
                                </p:cTn>
                              </p:par>
                            </p:childTnLst>
                          </p:cTn>
                        </p:par>
                        <p:par>
                          <p:cTn id="66" fill="hold" nodeType="afterGroup">
                            <p:stCondLst>
                              <p:cond delay="7500"/>
                            </p:stCondLst>
                            <p:childTnLst>
                              <p:par>
                                <p:cTn id="67" presetID="16" presetClass="entr" presetSubtype="21"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barn(inVertical)">
                                      <p:cBhvr>
                                        <p:cTn id="69" dur="500"/>
                                        <p:tgtEl>
                                          <p:spTgt spid="43"/>
                                        </p:tgtEl>
                                      </p:cBhvr>
                                    </p:animEffect>
                                  </p:childTnLst>
                                </p:cTn>
                              </p:par>
                              <p:par>
                                <p:cTn id="70" presetID="16" presetClass="entr" presetSubtype="21" fill="hold" grpId="0" nodeType="withEffect">
                                  <p:stCondLst>
                                    <p:cond delay="0"/>
                                  </p:stCondLst>
                                  <p:childTnLst>
                                    <p:set>
                                      <p:cBhvr>
                                        <p:cTn id="71" dur="1" fill="hold">
                                          <p:stCondLst>
                                            <p:cond delay="0"/>
                                          </p:stCondLst>
                                        </p:cTn>
                                        <p:tgtEl>
                                          <p:spTgt spid="73"/>
                                        </p:tgtEl>
                                        <p:attrNameLst>
                                          <p:attrName>style.visibility</p:attrName>
                                        </p:attrNameLst>
                                      </p:cBhvr>
                                      <p:to>
                                        <p:strVal val="visible"/>
                                      </p:to>
                                    </p:set>
                                    <p:animEffect transition="in" filter="barn(inVertical)">
                                      <p:cBhvr>
                                        <p:cTn id="72" dur="500"/>
                                        <p:tgtEl>
                                          <p:spTgt spid="73"/>
                                        </p:tgtEl>
                                      </p:cBhvr>
                                    </p:animEffect>
                                  </p:childTnLst>
                                </p:cTn>
                              </p:par>
                            </p:childTnLst>
                          </p:cTn>
                        </p:par>
                        <p:par>
                          <p:cTn id="73" fill="hold" nodeType="afterGroup">
                            <p:stCondLst>
                              <p:cond delay="8000"/>
                            </p:stCondLst>
                            <p:childTnLst>
                              <p:par>
                                <p:cTn id="74" presetID="42" presetClass="entr" presetSubtype="0" fill="hold" grpId="0" nodeType="afterEffect">
                                  <p:stCondLst>
                                    <p:cond delay="0"/>
                                  </p:stCondLst>
                                  <p:childTnLst>
                                    <p:set>
                                      <p:cBhvr>
                                        <p:cTn id="75" dur="1" fill="hold">
                                          <p:stCondLst>
                                            <p:cond delay="0"/>
                                          </p:stCondLst>
                                        </p:cTn>
                                        <p:tgtEl>
                                          <p:spTgt spid="75"/>
                                        </p:tgtEl>
                                        <p:attrNameLst>
                                          <p:attrName>style.visibility</p:attrName>
                                        </p:attrNameLst>
                                      </p:cBhvr>
                                      <p:to>
                                        <p:strVal val="visible"/>
                                      </p:to>
                                    </p:set>
                                    <p:animEffect transition="in" filter="fade">
                                      <p:cBhvr>
                                        <p:cTn id="76" dur="1000"/>
                                        <p:tgtEl>
                                          <p:spTgt spid="75"/>
                                        </p:tgtEl>
                                      </p:cBhvr>
                                    </p:animEffect>
                                    <p:anim calcmode="lin" valueType="num">
                                      <p:cBhvr>
                                        <p:cTn id="77" dur="1000" fill="hold"/>
                                        <p:tgtEl>
                                          <p:spTgt spid="75"/>
                                        </p:tgtEl>
                                        <p:attrNameLst>
                                          <p:attrName>ppt_x</p:attrName>
                                        </p:attrNameLst>
                                      </p:cBhvr>
                                      <p:tavLst>
                                        <p:tav tm="0">
                                          <p:val>
                                            <p:strVal val="#ppt_x"/>
                                          </p:val>
                                        </p:tav>
                                        <p:tav tm="100000">
                                          <p:val>
                                            <p:strVal val="#ppt_x"/>
                                          </p:val>
                                        </p:tav>
                                      </p:tavLst>
                                    </p:anim>
                                    <p:anim calcmode="lin" valueType="num">
                                      <p:cBhvr>
                                        <p:cTn id="78" dur="1000" fill="hold"/>
                                        <p:tgtEl>
                                          <p:spTgt spid="75"/>
                                        </p:tgtEl>
                                        <p:attrNameLst>
                                          <p:attrName>ppt_y</p:attrName>
                                        </p:attrNameLst>
                                      </p:cBhvr>
                                      <p:tavLst>
                                        <p:tav tm="0">
                                          <p:val>
                                            <p:strVal val="#ppt_y+.1"/>
                                          </p:val>
                                        </p:tav>
                                        <p:tav tm="100000">
                                          <p:val>
                                            <p:strVal val="#ppt_y"/>
                                          </p:val>
                                        </p:tav>
                                      </p:tavLst>
                                    </p:anim>
                                  </p:childTnLst>
                                </p:cTn>
                              </p:par>
                            </p:childTnLst>
                          </p:cTn>
                        </p:par>
                        <p:par>
                          <p:cTn id="79" fill="hold" nodeType="afterGroup">
                            <p:stCondLst>
                              <p:cond delay="9000"/>
                            </p:stCondLst>
                            <p:childTnLst>
                              <p:par>
                                <p:cTn id="80" presetID="16" presetClass="entr" presetSubtype="21" fill="hold" nodeType="afterEffect">
                                  <p:stCondLst>
                                    <p:cond delay="0"/>
                                  </p:stCondLst>
                                  <p:childTnLst>
                                    <p:set>
                                      <p:cBhvr>
                                        <p:cTn id="81" dur="1" fill="hold">
                                          <p:stCondLst>
                                            <p:cond delay="0"/>
                                          </p:stCondLst>
                                        </p:cTn>
                                        <p:tgtEl>
                                          <p:spTgt spid="56"/>
                                        </p:tgtEl>
                                        <p:attrNameLst>
                                          <p:attrName>style.visibility</p:attrName>
                                        </p:attrNameLst>
                                      </p:cBhvr>
                                      <p:to>
                                        <p:strVal val="visible"/>
                                      </p:to>
                                    </p:set>
                                    <p:animEffect transition="in" filter="barn(inVertical)">
                                      <p:cBhvr>
                                        <p:cTn id="82" dur="500"/>
                                        <p:tgtEl>
                                          <p:spTgt spid="56"/>
                                        </p:tgtEl>
                                      </p:cBhvr>
                                    </p:animEffect>
                                  </p:childTnLst>
                                </p:cTn>
                              </p:par>
                              <p:par>
                                <p:cTn id="83" presetID="16" presetClass="entr" presetSubtype="21" fill="hold" grpId="0" nodeType="withEffect">
                                  <p:stCondLst>
                                    <p:cond delay="0"/>
                                  </p:stCondLst>
                                  <p:childTnLst>
                                    <p:set>
                                      <p:cBhvr>
                                        <p:cTn id="84" dur="1" fill="hold">
                                          <p:stCondLst>
                                            <p:cond delay="0"/>
                                          </p:stCondLst>
                                        </p:cTn>
                                        <p:tgtEl>
                                          <p:spTgt spid="74"/>
                                        </p:tgtEl>
                                        <p:attrNameLst>
                                          <p:attrName>style.visibility</p:attrName>
                                        </p:attrNameLst>
                                      </p:cBhvr>
                                      <p:to>
                                        <p:strVal val="visible"/>
                                      </p:to>
                                    </p:set>
                                    <p:animEffect transition="in" filter="barn(inVertical)">
                                      <p:cBhvr>
                                        <p:cTn id="8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p:bldP spid="61" grpId="0"/>
      <p:bldP spid="62" grpId="0"/>
      <p:bldP spid="63" grpId="0"/>
      <p:bldP spid="64" grpId="0"/>
      <p:bldP spid="70" grpId="0"/>
      <p:bldP spid="71" grpId="0"/>
      <p:bldP spid="72" grpId="0"/>
      <p:bldP spid="73" grpId="0"/>
      <p:bldP spid="74" grpId="0"/>
      <p:bldP spid="7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D26FC-C29C-405B-5792-A80C31FDBE86}"/>
            </a:ext>
          </a:extLst>
        </p:cNvPr>
        <p:cNvGrpSpPr/>
        <p:nvPr/>
      </p:nvGrpSpPr>
      <p:grpSpPr>
        <a:xfrm>
          <a:off x="0" y="0"/>
          <a:ext cx="0" cy="0"/>
          <a:chOff x="0" y="0"/>
          <a:chExt cx="0" cy="0"/>
        </a:xfrm>
      </p:grpSpPr>
      <p:sp>
        <p:nvSpPr>
          <p:cNvPr id="61" name="文本框 53">
            <a:extLst>
              <a:ext uri="{FF2B5EF4-FFF2-40B4-BE49-F238E27FC236}">
                <a16:creationId xmlns:a16="http://schemas.microsoft.com/office/drawing/2014/main" id="{240D2B9A-234A-9576-30F4-ACD537AFC376}"/>
              </a:ext>
            </a:extLst>
          </p:cNvPr>
          <p:cNvSpPr txBox="1"/>
          <p:nvPr/>
        </p:nvSpPr>
        <p:spPr>
          <a:xfrm>
            <a:off x="1074801" y="4546035"/>
            <a:ext cx="1096775" cy="450829"/>
          </a:xfrm>
          <a:prstGeom prst="rect">
            <a:avLst/>
          </a:prstGeom>
          <a:noFill/>
        </p:spPr>
        <p:txBody>
          <a:bodyPr wrap="square" rtlCol="0">
            <a:spAutoFit/>
          </a:bodyPr>
          <a:lstStyle/>
          <a:p>
            <a:pPr>
              <a:lnSpc>
                <a:spcPct val="130000"/>
              </a:lnSpc>
            </a:pPr>
            <a:r>
              <a:rPr lang="en-US" altLang="zh-CN" sz="2000" b="1" dirty="0">
                <a:solidFill>
                  <a:schemeClr val="tx1">
                    <a:lumMod val="85000"/>
                    <a:lumOff val="15000"/>
                  </a:schemeClr>
                </a:solidFill>
                <a:latin typeface="Arial" panose="020B0604020202020204" pitchFamily="34" charset="0"/>
                <a:ea typeface="思源黑体" panose="020B0500000000000000" pitchFamily="34" charset="-122"/>
                <a:cs typeface="+mn-ea"/>
                <a:sym typeface="+mn-lt"/>
              </a:rPr>
              <a:t>SMOTE</a:t>
            </a:r>
            <a:endParaRPr lang="zh-CN" altLang="en-US" sz="2000" b="1" dirty="0">
              <a:solidFill>
                <a:schemeClr val="tx1">
                  <a:lumMod val="85000"/>
                  <a:lumOff val="15000"/>
                </a:schemeClr>
              </a:solidFill>
              <a:latin typeface="Arial" panose="020B0604020202020204" pitchFamily="34" charset="0"/>
              <a:ea typeface="思源黑体" panose="020B0500000000000000" pitchFamily="34" charset="-122"/>
              <a:cs typeface="+mn-ea"/>
              <a:sym typeface="+mn-lt"/>
            </a:endParaRPr>
          </a:p>
        </p:txBody>
      </p:sp>
      <p:sp>
        <p:nvSpPr>
          <p:cNvPr id="62" name="矩形 61">
            <a:extLst>
              <a:ext uri="{FF2B5EF4-FFF2-40B4-BE49-F238E27FC236}">
                <a16:creationId xmlns:a16="http://schemas.microsoft.com/office/drawing/2014/main" id="{70F99540-B0AD-058D-5556-1BA0279CEBB4}"/>
              </a:ext>
            </a:extLst>
          </p:cNvPr>
          <p:cNvSpPr/>
          <p:nvPr/>
        </p:nvSpPr>
        <p:spPr>
          <a:xfrm>
            <a:off x="1074802" y="5181431"/>
            <a:ext cx="10042398" cy="1183466"/>
          </a:xfrm>
          <a:prstGeom prst="rect">
            <a:avLst/>
          </a:prstGeom>
        </p:spPr>
        <p:txBody>
          <a:bodyPr wrap="square">
            <a:spAutoFit/>
          </a:bodyPr>
          <a:lstStyle/>
          <a:p>
            <a:pPr marL="171450" indent="-171450" algn="just">
              <a:lnSpc>
                <a:spcPct val="130000"/>
              </a:lnSpc>
              <a:buFont typeface="Wingdings" panose="05000000000000000000" pitchFamily="2" charset="2"/>
              <a:buChar char="ü"/>
            </a:pPr>
            <a:r>
              <a:rPr lang="en-US" altLang="zh-CN" sz="1400" dirty="0">
                <a:solidFill>
                  <a:schemeClr val="tx1">
                    <a:lumMod val="50000"/>
                    <a:lumOff val="50000"/>
                  </a:schemeClr>
                </a:solidFill>
                <a:latin typeface="Arial" panose="020B0604020202020204" pitchFamily="34" charset="0"/>
                <a:ea typeface="思源黑体" panose="020B0500000000000000" pitchFamily="34" charset="-122"/>
                <a:cs typeface="+mn-ea"/>
                <a:sym typeface="+mn-lt"/>
              </a:rPr>
              <a:t>The main function of the SMOTE oversampling method is to increase the number of minority class samples in the data set by synthesizing them to achieve sample </a:t>
            </a:r>
            <a:r>
              <a:rPr lang="en-US" altLang="zh-CN" sz="1400" dirty="0" err="1">
                <a:solidFill>
                  <a:schemeClr val="tx1">
                    <a:lumMod val="50000"/>
                    <a:lumOff val="50000"/>
                  </a:schemeClr>
                </a:solidFill>
                <a:latin typeface="Arial" panose="020B0604020202020204" pitchFamily="34" charset="0"/>
                <a:ea typeface="思源黑体" panose="020B0500000000000000" pitchFamily="34" charset="-122"/>
                <a:cs typeface="+mn-ea"/>
                <a:sym typeface="+mn-lt"/>
              </a:rPr>
              <a:t>balance.The</a:t>
            </a:r>
            <a:r>
              <a:rPr lang="en-US" altLang="zh-CN" sz="1400" dirty="0">
                <a:solidFill>
                  <a:schemeClr val="tx1">
                    <a:lumMod val="50000"/>
                    <a:lumOff val="50000"/>
                  </a:schemeClr>
                </a:solidFill>
                <a:latin typeface="Arial" panose="020B0604020202020204" pitchFamily="34" charset="0"/>
                <a:ea typeface="思源黑体" panose="020B0500000000000000" pitchFamily="34" charset="-122"/>
                <a:cs typeface="+mn-ea"/>
                <a:sym typeface="+mn-lt"/>
              </a:rPr>
              <a:t> core parameters of SMOTE are </a:t>
            </a:r>
            <a:r>
              <a:rPr lang="en-US" altLang="zh-CN" sz="1400" dirty="0" err="1">
                <a:solidFill>
                  <a:schemeClr val="tx1">
                    <a:lumMod val="50000"/>
                    <a:lumOff val="50000"/>
                  </a:schemeClr>
                </a:solidFill>
                <a:latin typeface="Arial" panose="020B0604020202020204" pitchFamily="34" charset="0"/>
                <a:ea typeface="思源黑体" panose="020B0500000000000000" pitchFamily="34" charset="-122"/>
                <a:cs typeface="+mn-ea"/>
                <a:sym typeface="+mn-lt"/>
              </a:rPr>
              <a:t>sampling_strategy</a:t>
            </a:r>
            <a:r>
              <a:rPr lang="en-US" altLang="zh-CN" sz="1400" dirty="0">
                <a:solidFill>
                  <a:schemeClr val="tx1">
                    <a:lumMod val="50000"/>
                    <a:lumOff val="50000"/>
                  </a:schemeClr>
                </a:solidFill>
                <a:latin typeface="Arial" panose="020B0604020202020204" pitchFamily="34" charset="0"/>
                <a:ea typeface="思源黑体" panose="020B0500000000000000" pitchFamily="34" charset="-122"/>
                <a:cs typeface="+mn-ea"/>
                <a:sym typeface="+mn-lt"/>
              </a:rPr>
              <a:t> and </a:t>
            </a:r>
            <a:r>
              <a:rPr lang="en-US" altLang="zh-CN" sz="1400" dirty="0" err="1">
                <a:solidFill>
                  <a:schemeClr val="tx1">
                    <a:lumMod val="50000"/>
                    <a:lumOff val="50000"/>
                  </a:schemeClr>
                </a:solidFill>
                <a:latin typeface="Arial" panose="020B0604020202020204" pitchFamily="34" charset="0"/>
                <a:ea typeface="思源黑体" panose="020B0500000000000000" pitchFamily="34" charset="-122"/>
                <a:cs typeface="+mn-ea"/>
                <a:sym typeface="+mn-lt"/>
              </a:rPr>
              <a:t>k_neighbors</a:t>
            </a:r>
            <a:r>
              <a:rPr lang="en-US" altLang="zh-CN" sz="1400" dirty="0">
                <a:solidFill>
                  <a:schemeClr val="tx1">
                    <a:lumMod val="50000"/>
                    <a:lumOff val="50000"/>
                  </a:schemeClr>
                </a:solidFill>
                <a:latin typeface="Arial" panose="020B0604020202020204" pitchFamily="34" charset="0"/>
                <a:ea typeface="思源黑体" panose="020B0500000000000000" pitchFamily="34" charset="-122"/>
                <a:cs typeface="+mn-ea"/>
                <a:sym typeface="+mn-lt"/>
              </a:rPr>
              <a:t>, which control how many minority class samples are generated and from how many neighbors these samples are generated, respectively. </a:t>
            </a:r>
            <a:r>
              <a:rPr lang="en-US" altLang="zh-CN" sz="1400" dirty="0" err="1">
                <a:solidFill>
                  <a:schemeClr val="tx1">
                    <a:lumMod val="50000"/>
                    <a:lumOff val="50000"/>
                  </a:schemeClr>
                </a:solidFill>
                <a:latin typeface="Arial" panose="020B0604020202020204" pitchFamily="34" charset="0"/>
                <a:ea typeface="思源黑体" panose="020B0500000000000000" pitchFamily="34" charset="-122"/>
                <a:cs typeface="+mn-ea"/>
                <a:sym typeface="+mn-lt"/>
              </a:rPr>
              <a:t>random_state</a:t>
            </a:r>
            <a:r>
              <a:rPr lang="en-US" altLang="zh-CN" sz="1400" dirty="0">
                <a:solidFill>
                  <a:schemeClr val="tx1">
                    <a:lumMod val="50000"/>
                    <a:lumOff val="50000"/>
                  </a:schemeClr>
                </a:solidFill>
                <a:latin typeface="Arial" panose="020B0604020202020204" pitchFamily="34" charset="0"/>
                <a:ea typeface="思源黑体" panose="020B0500000000000000" pitchFamily="34" charset="-122"/>
                <a:cs typeface="+mn-ea"/>
                <a:sym typeface="+mn-lt"/>
              </a:rPr>
              <a:t> is used to reproduce the results, and </a:t>
            </a:r>
            <a:r>
              <a:rPr lang="en-US" altLang="zh-CN" sz="1400" dirty="0" err="1">
                <a:solidFill>
                  <a:schemeClr val="tx1">
                    <a:lumMod val="50000"/>
                    <a:lumOff val="50000"/>
                  </a:schemeClr>
                </a:solidFill>
                <a:latin typeface="Arial" panose="020B0604020202020204" pitchFamily="34" charset="0"/>
                <a:ea typeface="思源黑体" panose="020B0500000000000000" pitchFamily="34" charset="-122"/>
                <a:cs typeface="+mn-ea"/>
                <a:sym typeface="+mn-lt"/>
              </a:rPr>
              <a:t>n_jobs</a:t>
            </a:r>
            <a:r>
              <a:rPr lang="en-US" altLang="zh-CN" sz="1400" dirty="0">
                <a:solidFill>
                  <a:schemeClr val="tx1">
                    <a:lumMod val="50000"/>
                    <a:lumOff val="50000"/>
                  </a:schemeClr>
                </a:solidFill>
                <a:latin typeface="Arial" panose="020B0604020202020204" pitchFamily="34" charset="0"/>
                <a:ea typeface="思源黑体" panose="020B0500000000000000" pitchFamily="34" charset="-122"/>
                <a:cs typeface="+mn-ea"/>
                <a:sym typeface="+mn-lt"/>
              </a:rPr>
              <a:t> determines the ability of parallel processing.</a:t>
            </a:r>
            <a:endParaRPr lang="zh-CN" altLang="en-US" sz="1400" dirty="0">
              <a:solidFill>
                <a:schemeClr val="tx1">
                  <a:lumMod val="50000"/>
                  <a:lumOff val="50000"/>
                </a:schemeClr>
              </a:solidFill>
              <a:latin typeface="Arial" panose="020B0604020202020204" pitchFamily="34" charset="0"/>
              <a:ea typeface="思源黑体" panose="020B0500000000000000" pitchFamily="34" charset="-122"/>
              <a:cs typeface="+mn-ea"/>
              <a:sym typeface="+mn-lt"/>
            </a:endParaRPr>
          </a:p>
        </p:txBody>
      </p:sp>
      <p:sp>
        <p:nvSpPr>
          <p:cNvPr id="22" name="文本框 21">
            <a:extLst>
              <a:ext uri="{FF2B5EF4-FFF2-40B4-BE49-F238E27FC236}">
                <a16:creationId xmlns:a16="http://schemas.microsoft.com/office/drawing/2014/main" id="{19EB3807-15E3-E128-520F-1CBD98BAF0D1}"/>
              </a:ext>
            </a:extLst>
          </p:cNvPr>
          <p:cNvSpPr txBox="1"/>
          <p:nvPr/>
        </p:nvSpPr>
        <p:spPr>
          <a:xfrm>
            <a:off x="1221277" y="165529"/>
            <a:ext cx="184731" cy="598177"/>
          </a:xfrm>
          <a:prstGeom prst="rect">
            <a:avLst/>
          </a:prstGeom>
          <a:noFill/>
        </p:spPr>
        <p:txBody>
          <a:bodyPr wrap="none" rtlCol="0">
            <a:spAutoFit/>
          </a:bodyPr>
          <a:lstStyle/>
          <a:p>
            <a:pPr fontAlgn="auto">
              <a:lnSpc>
                <a:spcPct val="130000"/>
              </a:lnSpc>
              <a:defRPr/>
            </a:pPr>
            <a:endParaRPr lang="zh-CN" altLang="en-US" sz="2800" b="1" dirty="0">
              <a:solidFill>
                <a:srgbClr val="554B4F"/>
              </a:solidFill>
              <a:latin typeface="Arial" panose="020B0604020202020204" pitchFamily="34" charset="0"/>
              <a:ea typeface="思源黑体" panose="020B0500000000000000" pitchFamily="34" charset="-122"/>
              <a:cs typeface="+mn-ea"/>
              <a:sym typeface="+mn-lt"/>
            </a:endParaRPr>
          </a:p>
        </p:txBody>
      </p:sp>
      <p:sp>
        <p:nvSpPr>
          <p:cNvPr id="17" name="矩形 16">
            <a:extLst>
              <a:ext uri="{FF2B5EF4-FFF2-40B4-BE49-F238E27FC236}">
                <a16:creationId xmlns:a16="http://schemas.microsoft.com/office/drawing/2014/main" id="{E83A3995-7F63-3C3B-6820-D37CE69F0109}"/>
              </a:ext>
            </a:extLst>
          </p:cNvPr>
          <p:cNvSpPr/>
          <p:nvPr/>
        </p:nvSpPr>
        <p:spPr>
          <a:xfrm>
            <a:off x="1244421" y="341781"/>
            <a:ext cx="2867228" cy="450829"/>
          </a:xfrm>
          <a:prstGeom prst="rect">
            <a:avLst/>
          </a:prstGeom>
        </p:spPr>
        <p:txBody>
          <a:bodyPr wrap="square">
            <a:spAutoFit/>
          </a:bodyPr>
          <a:lstStyle/>
          <a:p>
            <a:pPr marL="0" indent="0">
              <a:lnSpc>
                <a:spcPct val="130000"/>
              </a:lnSpc>
              <a:spcBef>
                <a:spcPct val="0"/>
              </a:spcBef>
              <a:buNone/>
            </a:pPr>
            <a:r>
              <a:rPr lang="en-AU" altLang="zh-CN" sz="2000" b="1" dirty="0">
                <a:latin typeface="Arial" panose="020B0604020202020204" pitchFamily="34" charset="0"/>
                <a:ea typeface="思源黑体" panose="020B0500000000000000" pitchFamily="34" charset="-122"/>
                <a:cs typeface="+mn-ea"/>
                <a:sym typeface="+mn-lt"/>
              </a:rPr>
              <a:t>Data Sampling</a:t>
            </a:r>
          </a:p>
        </p:txBody>
      </p:sp>
      <p:grpSp>
        <p:nvGrpSpPr>
          <p:cNvPr id="3" name="组合 2">
            <a:extLst>
              <a:ext uri="{FF2B5EF4-FFF2-40B4-BE49-F238E27FC236}">
                <a16:creationId xmlns:a16="http://schemas.microsoft.com/office/drawing/2014/main" id="{1FAEB87A-C9E3-2D5A-4BD8-AE2A203F9350}"/>
              </a:ext>
            </a:extLst>
          </p:cNvPr>
          <p:cNvGrpSpPr/>
          <p:nvPr/>
        </p:nvGrpSpPr>
        <p:grpSpPr>
          <a:xfrm>
            <a:off x="6269305" y="1800677"/>
            <a:ext cx="4880916" cy="2547143"/>
            <a:chOff x="6255657" y="1887273"/>
            <a:chExt cx="4612592" cy="2243448"/>
          </a:xfrm>
        </p:grpSpPr>
        <p:sp>
          <p:nvSpPr>
            <p:cNvPr id="56" name="Rectangle 6">
              <a:extLst>
                <a:ext uri="{FF2B5EF4-FFF2-40B4-BE49-F238E27FC236}">
                  <a16:creationId xmlns:a16="http://schemas.microsoft.com/office/drawing/2014/main" id="{6836F005-5282-E4C4-9DB9-A3861D8A1F37}"/>
                </a:ext>
              </a:extLst>
            </p:cNvPr>
            <p:cNvSpPr>
              <a:spLocks noChangeArrowheads="1"/>
            </p:cNvSpPr>
            <p:nvPr/>
          </p:nvSpPr>
          <p:spPr bwMode="auto">
            <a:xfrm>
              <a:off x="6255657" y="1887273"/>
              <a:ext cx="4612592" cy="2243448"/>
            </a:xfrm>
            <a:prstGeom prst="rect">
              <a:avLst/>
            </a:prstGeom>
            <a:solidFill>
              <a:srgbClr val="A78D6C"/>
            </a:solidFill>
            <a:ln>
              <a:noFill/>
            </a:ln>
            <a:effectLst>
              <a:outerShdw blurRad="254000" dist="63500" dir="2700000" algn="tl" rotWithShape="0">
                <a:prstClr val="black">
                  <a:alpha val="30000"/>
                </a:prstClr>
              </a:outerShdw>
            </a:effec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lnSpc>
                  <a:spcPct val="130000"/>
                </a:lnSpc>
              </a:pPr>
              <a:endParaRPr lang="id-ID" altLang="en-US" dirty="0">
                <a:solidFill>
                  <a:srgbClr val="FFFFFF"/>
                </a:solidFill>
                <a:latin typeface="Arial" panose="020B0604020202020204" pitchFamily="34" charset="0"/>
                <a:ea typeface="思源黑体" panose="020B0500000000000000" pitchFamily="34" charset="-122"/>
                <a:cs typeface="+mn-ea"/>
                <a:sym typeface="+mn-lt"/>
              </a:endParaRPr>
            </a:p>
          </p:txBody>
        </p:sp>
        <p:sp>
          <p:nvSpPr>
            <p:cNvPr id="57" name="TextBox 13">
              <a:extLst>
                <a:ext uri="{FF2B5EF4-FFF2-40B4-BE49-F238E27FC236}">
                  <a16:creationId xmlns:a16="http://schemas.microsoft.com/office/drawing/2014/main" id="{189C0387-7D00-C35C-2CB9-6506DAE9E1BD}"/>
                </a:ext>
              </a:extLst>
            </p:cNvPr>
            <p:cNvSpPr txBox="1">
              <a:spLocks noChangeArrowheads="1"/>
            </p:cNvSpPr>
            <p:nvPr/>
          </p:nvSpPr>
          <p:spPr bwMode="auto">
            <a:xfrm>
              <a:off x="7392759" y="1948428"/>
              <a:ext cx="2338388" cy="315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a:lnSpc>
                  <a:spcPct val="130000"/>
                </a:lnSpc>
                <a:spcBef>
                  <a:spcPct val="0"/>
                </a:spcBef>
              </a:pPr>
              <a:r>
                <a:rPr lang="en-US" altLang="zh-CN" sz="2000" dirty="0">
                  <a:solidFill>
                    <a:schemeClr val="bg1"/>
                  </a:solidFill>
                  <a:latin typeface="Arial" panose="020B0604020202020204" pitchFamily="34" charset="0"/>
                </a:rPr>
                <a:t>Under-sampling</a:t>
              </a:r>
              <a:endParaRPr lang="en-US" altLang="zh-CN" sz="2000" dirty="0">
                <a:solidFill>
                  <a:schemeClr val="bg1"/>
                </a:solidFill>
                <a:latin typeface="Arial" panose="020B0604020202020204" pitchFamily="34" charset="0"/>
                <a:ea typeface="思源黑体" panose="020B0500000000000000" pitchFamily="34" charset="-122"/>
                <a:cs typeface="+mn-ea"/>
                <a:sym typeface="+mn-lt"/>
              </a:endParaRPr>
            </a:p>
          </p:txBody>
        </p:sp>
        <p:sp>
          <p:nvSpPr>
            <p:cNvPr id="58" name="TextBox 57">
              <a:extLst>
                <a:ext uri="{FF2B5EF4-FFF2-40B4-BE49-F238E27FC236}">
                  <a16:creationId xmlns:a16="http://schemas.microsoft.com/office/drawing/2014/main" id="{F93C9416-BB27-1524-4755-BB2C4CBF01EB}"/>
                </a:ext>
              </a:extLst>
            </p:cNvPr>
            <p:cNvSpPr txBox="1">
              <a:spLocks noChangeArrowheads="1"/>
            </p:cNvSpPr>
            <p:nvPr/>
          </p:nvSpPr>
          <p:spPr bwMode="auto">
            <a:xfrm>
              <a:off x="6439313" y="2398317"/>
              <a:ext cx="4397729" cy="157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nSpc>
                  <a:spcPct val="130000"/>
                </a:lnSpc>
              </a:pPr>
              <a:r>
                <a:rPr lang="en-US" altLang="zh-CN" sz="1000" dirty="0">
                  <a:solidFill>
                    <a:schemeClr val="bg1"/>
                  </a:solidFill>
                  <a:latin typeface="Arial" panose="020B0604020202020204" pitchFamily="34" charset="0"/>
                  <a:ea typeface="思源黑体" panose="020B0500000000000000" pitchFamily="34" charset="-122"/>
                  <a:cs typeface="+mn-ea"/>
                  <a:sym typeface="+mn-lt"/>
                </a:rPr>
                <a:t>Definition: Reduce the number of majority class samples to make it close to the number of minority class samples, thereby balancing the dataset.</a:t>
              </a:r>
            </a:p>
            <a:p>
              <a:pPr>
                <a:lnSpc>
                  <a:spcPct val="130000"/>
                </a:lnSpc>
              </a:pPr>
              <a:endParaRPr lang="en-US" altLang="zh-CN" sz="1000" dirty="0">
                <a:solidFill>
                  <a:schemeClr val="bg1"/>
                </a:solidFill>
                <a:latin typeface="Arial" panose="020B0604020202020204" pitchFamily="34" charset="0"/>
                <a:ea typeface="思源黑体" panose="020B0500000000000000" pitchFamily="34" charset="-122"/>
                <a:cs typeface="+mn-ea"/>
                <a:sym typeface="+mn-lt"/>
              </a:endParaRPr>
            </a:p>
            <a:p>
              <a:pPr>
                <a:lnSpc>
                  <a:spcPct val="130000"/>
                </a:lnSpc>
              </a:pPr>
              <a:r>
                <a:rPr lang="en-US" altLang="zh-CN" sz="1000" dirty="0">
                  <a:solidFill>
                    <a:schemeClr val="bg1"/>
                  </a:solidFill>
                  <a:latin typeface="Arial" panose="020B0604020202020204" pitchFamily="34" charset="0"/>
                  <a:ea typeface="思源黑体" panose="020B0500000000000000" pitchFamily="34" charset="-122"/>
                  <a:cs typeface="+mn-ea"/>
                  <a:sym typeface="+mn-lt"/>
                </a:rPr>
                <a:t>Advantages: It can reduce the amount of data and reduce the training time of the model.</a:t>
              </a:r>
            </a:p>
            <a:p>
              <a:pPr>
                <a:lnSpc>
                  <a:spcPct val="130000"/>
                </a:lnSpc>
              </a:pPr>
              <a:endParaRPr lang="en-US" altLang="zh-CN" sz="1000" dirty="0">
                <a:solidFill>
                  <a:schemeClr val="bg1"/>
                </a:solidFill>
                <a:latin typeface="Arial" panose="020B0604020202020204" pitchFamily="34" charset="0"/>
                <a:ea typeface="思源黑体" panose="020B0500000000000000" pitchFamily="34" charset="-122"/>
                <a:cs typeface="+mn-ea"/>
                <a:sym typeface="+mn-lt"/>
              </a:endParaRPr>
            </a:p>
            <a:p>
              <a:pPr>
                <a:lnSpc>
                  <a:spcPct val="130000"/>
                </a:lnSpc>
              </a:pPr>
              <a:r>
                <a:rPr lang="en-US" altLang="zh-CN" sz="1000" dirty="0">
                  <a:solidFill>
                    <a:schemeClr val="bg1"/>
                  </a:solidFill>
                  <a:latin typeface="Arial" panose="020B0604020202020204" pitchFamily="34" charset="0"/>
                  <a:ea typeface="思源黑体" panose="020B0500000000000000" pitchFamily="34" charset="-122"/>
                  <a:cs typeface="+mn-ea"/>
                  <a:sym typeface="+mn-lt"/>
                </a:rPr>
                <a:t>Disadvantages: It may lose useful information of the majority class, resulting in a decrease in the generalization ability of the model.</a:t>
              </a:r>
            </a:p>
          </p:txBody>
        </p:sp>
      </p:grpSp>
      <p:grpSp>
        <p:nvGrpSpPr>
          <p:cNvPr id="4" name="组合 3">
            <a:extLst>
              <a:ext uri="{FF2B5EF4-FFF2-40B4-BE49-F238E27FC236}">
                <a16:creationId xmlns:a16="http://schemas.microsoft.com/office/drawing/2014/main" id="{29816E40-7495-B3A9-02FA-AAF93F0043C0}"/>
              </a:ext>
            </a:extLst>
          </p:cNvPr>
          <p:cNvGrpSpPr/>
          <p:nvPr/>
        </p:nvGrpSpPr>
        <p:grpSpPr>
          <a:xfrm>
            <a:off x="1074801" y="1800677"/>
            <a:ext cx="4883379" cy="2547143"/>
            <a:chOff x="1313642" y="1887273"/>
            <a:chExt cx="4614920" cy="2243448"/>
          </a:xfrm>
        </p:grpSpPr>
        <p:sp>
          <p:nvSpPr>
            <p:cNvPr id="55" name="Rectangle 5">
              <a:extLst>
                <a:ext uri="{FF2B5EF4-FFF2-40B4-BE49-F238E27FC236}">
                  <a16:creationId xmlns:a16="http://schemas.microsoft.com/office/drawing/2014/main" id="{A493782F-8066-9292-14AE-42270B574138}"/>
                </a:ext>
              </a:extLst>
            </p:cNvPr>
            <p:cNvSpPr>
              <a:spLocks noChangeArrowheads="1"/>
            </p:cNvSpPr>
            <p:nvPr/>
          </p:nvSpPr>
          <p:spPr bwMode="auto">
            <a:xfrm>
              <a:off x="1313642" y="1887273"/>
              <a:ext cx="4614920" cy="2243448"/>
            </a:xfrm>
            <a:prstGeom prst="rect">
              <a:avLst/>
            </a:prstGeom>
            <a:solidFill>
              <a:srgbClr val="1C2632"/>
            </a:solidFill>
            <a:ln>
              <a:noFill/>
            </a:ln>
            <a:effectLst>
              <a:outerShdw blurRad="254000" dist="63500" dir="2700000" algn="tl" rotWithShape="0">
                <a:prstClr val="black">
                  <a:alpha val="30000"/>
                </a:prstClr>
              </a:outerShdw>
            </a:effec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lnSpc>
                  <a:spcPct val="130000"/>
                </a:lnSpc>
              </a:pPr>
              <a:endParaRPr lang="id-ID" altLang="en-US" dirty="0">
                <a:solidFill>
                  <a:srgbClr val="FFFFFF"/>
                </a:solidFill>
                <a:latin typeface="Arial" panose="020B0604020202020204" pitchFamily="34" charset="0"/>
                <a:ea typeface="思源黑体" panose="020B0500000000000000" pitchFamily="34" charset="-122"/>
                <a:cs typeface="+mn-ea"/>
                <a:sym typeface="+mn-lt"/>
              </a:endParaRPr>
            </a:p>
          </p:txBody>
        </p:sp>
        <p:sp>
          <p:nvSpPr>
            <p:cNvPr id="59" name="TextBox 13">
              <a:extLst>
                <a:ext uri="{FF2B5EF4-FFF2-40B4-BE49-F238E27FC236}">
                  <a16:creationId xmlns:a16="http://schemas.microsoft.com/office/drawing/2014/main" id="{AE858AF7-BF7B-21F8-F458-3FD041FE1662}"/>
                </a:ext>
              </a:extLst>
            </p:cNvPr>
            <p:cNvSpPr txBox="1">
              <a:spLocks noChangeArrowheads="1"/>
            </p:cNvSpPr>
            <p:nvPr/>
          </p:nvSpPr>
          <p:spPr bwMode="auto">
            <a:xfrm>
              <a:off x="2514905" y="1947333"/>
              <a:ext cx="2338387" cy="315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a:lnSpc>
                  <a:spcPct val="130000"/>
                </a:lnSpc>
                <a:spcBef>
                  <a:spcPct val="0"/>
                </a:spcBef>
              </a:pPr>
              <a:r>
                <a:rPr lang="en-US" altLang="zh-CN" sz="2000" dirty="0">
                  <a:solidFill>
                    <a:schemeClr val="bg1"/>
                  </a:solidFill>
                  <a:latin typeface="Arial" panose="020B0604020202020204" pitchFamily="34" charset="0"/>
                </a:rPr>
                <a:t>Over-sampling</a:t>
              </a:r>
              <a:endParaRPr lang="en-US" altLang="zh-CN" sz="2000" dirty="0">
                <a:solidFill>
                  <a:schemeClr val="bg1"/>
                </a:solidFill>
                <a:latin typeface="Arial" panose="020B0604020202020204" pitchFamily="34" charset="0"/>
                <a:ea typeface="思源黑体" panose="020B0500000000000000" pitchFamily="34" charset="-122"/>
                <a:cs typeface="+mn-ea"/>
                <a:sym typeface="+mn-lt"/>
              </a:endParaRPr>
            </a:p>
          </p:txBody>
        </p:sp>
        <p:sp>
          <p:nvSpPr>
            <p:cNvPr id="60" name="TextBox 59">
              <a:extLst>
                <a:ext uri="{FF2B5EF4-FFF2-40B4-BE49-F238E27FC236}">
                  <a16:creationId xmlns:a16="http://schemas.microsoft.com/office/drawing/2014/main" id="{F9E052BF-3361-B8A2-2965-0D23E3F6D4BB}"/>
                </a:ext>
              </a:extLst>
            </p:cNvPr>
            <p:cNvSpPr txBox="1">
              <a:spLocks noChangeArrowheads="1"/>
            </p:cNvSpPr>
            <p:nvPr/>
          </p:nvSpPr>
          <p:spPr bwMode="auto">
            <a:xfrm>
              <a:off x="1501160" y="2430477"/>
              <a:ext cx="4365878" cy="157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nSpc>
                  <a:spcPct val="130000"/>
                </a:lnSpc>
              </a:pPr>
              <a:r>
                <a:rPr lang="en-US" altLang="zh-CN" sz="1000" dirty="0">
                  <a:solidFill>
                    <a:schemeClr val="bg1"/>
                  </a:solidFill>
                  <a:latin typeface="Arial" panose="020B0604020202020204" pitchFamily="34" charset="0"/>
                  <a:ea typeface="思源黑体" panose="020B0500000000000000" pitchFamily="34" charset="-122"/>
                  <a:cs typeface="+mn-ea"/>
                  <a:sym typeface="+mn-lt"/>
                </a:rPr>
                <a:t>Definition: Increase the number of minority class samples to make it equal to the number of majority class samples.</a:t>
              </a:r>
            </a:p>
            <a:p>
              <a:pPr>
                <a:lnSpc>
                  <a:spcPct val="130000"/>
                </a:lnSpc>
              </a:pPr>
              <a:endParaRPr lang="en-US" altLang="zh-CN" sz="1000" dirty="0">
                <a:solidFill>
                  <a:schemeClr val="bg1"/>
                </a:solidFill>
                <a:latin typeface="Arial" panose="020B0604020202020204" pitchFamily="34" charset="0"/>
                <a:ea typeface="思源黑体" panose="020B0500000000000000" pitchFamily="34" charset="-122"/>
                <a:cs typeface="+mn-ea"/>
                <a:sym typeface="+mn-lt"/>
              </a:endParaRPr>
            </a:p>
            <a:p>
              <a:pPr>
                <a:lnSpc>
                  <a:spcPct val="130000"/>
                </a:lnSpc>
              </a:pPr>
              <a:r>
                <a:rPr lang="en-US" altLang="zh-CN" sz="1000" dirty="0">
                  <a:solidFill>
                    <a:schemeClr val="bg1"/>
                  </a:solidFill>
                  <a:latin typeface="Arial" panose="020B0604020202020204" pitchFamily="34" charset="0"/>
                  <a:ea typeface="思源黑体" panose="020B0500000000000000" pitchFamily="34" charset="-122"/>
                  <a:cs typeface="+mn-ea"/>
                  <a:sym typeface="+mn-lt"/>
                </a:rPr>
                <a:t>Advantages: Preserves the complete information of majority class samples and improves the representation of minority classes.</a:t>
              </a:r>
            </a:p>
            <a:p>
              <a:pPr>
                <a:lnSpc>
                  <a:spcPct val="130000"/>
                </a:lnSpc>
              </a:pPr>
              <a:endParaRPr lang="en-US" altLang="zh-CN" sz="1000" dirty="0">
                <a:solidFill>
                  <a:schemeClr val="bg1"/>
                </a:solidFill>
                <a:latin typeface="Arial" panose="020B0604020202020204" pitchFamily="34" charset="0"/>
                <a:ea typeface="思源黑体" panose="020B0500000000000000" pitchFamily="34" charset="-122"/>
                <a:cs typeface="+mn-ea"/>
                <a:sym typeface="+mn-lt"/>
              </a:endParaRPr>
            </a:p>
            <a:p>
              <a:pPr>
                <a:lnSpc>
                  <a:spcPct val="130000"/>
                </a:lnSpc>
              </a:pPr>
              <a:r>
                <a:rPr lang="en-US" altLang="zh-CN" sz="1000" dirty="0">
                  <a:solidFill>
                    <a:schemeClr val="bg1"/>
                  </a:solidFill>
                  <a:latin typeface="Arial" panose="020B0604020202020204" pitchFamily="34" charset="0"/>
                  <a:ea typeface="思源黑体" panose="020B0500000000000000" pitchFamily="34" charset="-122"/>
                  <a:cs typeface="+mn-ea"/>
                  <a:sym typeface="+mn-lt"/>
                </a:rPr>
                <a:t>Disadvantages: May cause model overfitting because oversampling causes information duplication by copying minority class samples.</a:t>
              </a:r>
            </a:p>
          </p:txBody>
        </p:sp>
      </p:grpSp>
      <p:pic>
        <p:nvPicPr>
          <p:cNvPr id="2" name="图片 1">
            <a:extLst>
              <a:ext uri="{FF2B5EF4-FFF2-40B4-BE49-F238E27FC236}">
                <a16:creationId xmlns:a16="http://schemas.microsoft.com/office/drawing/2014/main" id="{FAFA5A67-4B2E-5477-685A-E7A93BB7F879}"/>
              </a:ext>
            </a:extLst>
          </p:cNvPr>
          <p:cNvPicPr>
            <a:picLocks noChangeAspect="1"/>
          </p:cNvPicPr>
          <p:nvPr/>
        </p:nvPicPr>
        <p:blipFill>
          <a:blip r:embed="rId3"/>
          <a:stretch>
            <a:fillRect/>
          </a:stretch>
        </p:blipFill>
        <p:spPr>
          <a:xfrm>
            <a:off x="9467850" y="143355"/>
            <a:ext cx="2594309" cy="695422"/>
          </a:xfrm>
          <a:prstGeom prst="rect">
            <a:avLst/>
          </a:prstGeom>
        </p:spPr>
      </p:pic>
    </p:spTree>
    <p:extLst>
      <p:ext uri="{BB962C8B-B14F-4D97-AF65-F5344CB8AC3E}">
        <p14:creationId xmlns:p14="http://schemas.microsoft.com/office/powerpoint/2010/main" val="2834648392"/>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1000"/>
                                        <p:tgtEl>
                                          <p:spTgt spid="61"/>
                                        </p:tgtEl>
                                      </p:cBhvr>
                                    </p:animEffect>
                                    <p:anim calcmode="lin" valueType="num">
                                      <p:cBhvr>
                                        <p:cTn id="8" dur="1000" fill="hold"/>
                                        <p:tgtEl>
                                          <p:spTgt spid="61"/>
                                        </p:tgtEl>
                                        <p:attrNameLst>
                                          <p:attrName>ppt_x</p:attrName>
                                        </p:attrNameLst>
                                      </p:cBhvr>
                                      <p:tavLst>
                                        <p:tav tm="0">
                                          <p:val>
                                            <p:strVal val="#ppt_x"/>
                                          </p:val>
                                        </p:tav>
                                        <p:tav tm="100000">
                                          <p:val>
                                            <p:strVal val="#ppt_x"/>
                                          </p:val>
                                        </p:tav>
                                      </p:tavLst>
                                    </p:anim>
                                    <p:anim calcmode="lin" valueType="num">
                                      <p:cBhvr>
                                        <p:cTn id="9" dur="1000" fill="hold"/>
                                        <p:tgtEl>
                                          <p:spTgt spid="6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47469-78AC-89C2-C521-255121D5B6BC}"/>
            </a:ext>
          </a:extLst>
        </p:cNvPr>
        <p:cNvGrpSpPr/>
        <p:nvPr/>
      </p:nvGrpSpPr>
      <p:grpSpPr>
        <a:xfrm>
          <a:off x="0" y="0"/>
          <a:ext cx="0" cy="0"/>
          <a:chOff x="0" y="0"/>
          <a:chExt cx="0" cy="0"/>
        </a:xfrm>
      </p:grpSpPr>
      <p:sp>
        <p:nvSpPr>
          <p:cNvPr id="24" name="矩形 23">
            <a:extLst>
              <a:ext uri="{FF2B5EF4-FFF2-40B4-BE49-F238E27FC236}">
                <a16:creationId xmlns:a16="http://schemas.microsoft.com/office/drawing/2014/main" id="{DC7F75C4-EFAF-3948-0CBE-9E8EEB958A7B}"/>
              </a:ext>
            </a:extLst>
          </p:cNvPr>
          <p:cNvSpPr/>
          <p:nvPr/>
        </p:nvSpPr>
        <p:spPr>
          <a:xfrm>
            <a:off x="0" y="3674533"/>
            <a:ext cx="12192000" cy="205669"/>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sp>
        <p:nvSpPr>
          <p:cNvPr id="30" name="文本框 29">
            <a:extLst>
              <a:ext uri="{FF2B5EF4-FFF2-40B4-BE49-F238E27FC236}">
                <a16:creationId xmlns:a16="http://schemas.microsoft.com/office/drawing/2014/main" id="{41DF151B-613D-A28D-0E90-34012A6558FB}"/>
              </a:ext>
            </a:extLst>
          </p:cNvPr>
          <p:cNvSpPr txBox="1"/>
          <p:nvPr/>
        </p:nvSpPr>
        <p:spPr>
          <a:xfrm>
            <a:off x="3547797" y="3983023"/>
            <a:ext cx="5345605" cy="784830"/>
          </a:xfrm>
          <a:prstGeom prst="rect">
            <a:avLst/>
          </a:prstGeom>
          <a:noFill/>
        </p:spPr>
        <p:txBody>
          <a:bodyPr wrap="square" rtlCol="0">
            <a:spAutoFit/>
          </a:bodyPr>
          <a:lstStyle/>
          <a:p>
            <a:pPr>
              <a:lnSpc>
                <a:spcPct val="150000"/>
              </a:lnSpc>
            </a:pPr>
            <a:r>
              <a:rPr lang="en-US" altLang="zh-CN" sz="1000" dirty="0">
                <a:solidFill>
                  <a:schemeClr val="tx1">
                    <a:lumMod val="50000"/>
                    <a:lumOff val="50000"/>
                  </a:schemeClr>
                </a:solidFill>
                <a:effectLst>
                  <a:outerShdw blurRad="127000" dist="38100" dir="2700000" algn="tl">
                    <a:srgbClr val="000000">
                      <a:alpha val="20000"/>
                    </a:srgbClr>
                  </a:outerShdw>
                </a:effectLst>
                <a:latin typeface="Arial" panose="020B0604020202020204" pitchFamily="34" charset="0"/>
                <a:ea typeface="思源黑体" panose="020B0500000000000000" pitchFamily="34" charset="-122"/>
              </a:rPr>
              <a:t>Personnel Business Recruitment Talents raining Elite Management Training TemplaRecruiTraining anagening Template</a:t>
            </a:r>
            <a:endParaRPr lang="zh-CN" altLang="en-US" sz="1000" dirty="0">
              <a:solidFill>
                <a:schemeClr val="tx1">
                  <a:lumMod val="50000"/>
                  <a:lumOff val="50000"/>
                </a:schemeClr>
              </a:solidFill>
              <a:effectLst>
                <a:outerShdw blurRad="127000" dist="38100" dir="2700000" algn="tl">
                  <a:srgbClr val="000000">
                    <a:alpha val="20000"/>
                  </a:srgbClr>
                </a:outerShdw>
              </a:effectLst>
              <a:latin typeface="Arial" panose="020B0604020202020204" pitchFamily="34" charset="0"/>
              <a:ea typeface="思源黑体" panose="020B0500000000000000" pitchFamily="34" charset="-122"/>
            </a:endParaRPr>
          </a:p>
          <a:p>
            <a:pPr>
              <a:lnSpc>
                <a:spcPct val="150000"/>
              </a:lnSpc>
            </a:pPr>
            <a:endParaRPr lang="zh-CN" altLang="en-US" sz="1000" dirty="0">
              <a:solidFill>
                <a:schemeClr val="tx1">
                  <a:lumMod val="50000"/>
                  <a:lumOff val="50000"/>
                </a:schemeClr>
              </a:solidFill>
              <a:effectLst>
                <a:outerShdw blurRad="127000" dist="38100" dir="2700000" algn="tl">
                  <a:srgbClr val="000000">
                    <a:alpha val="20000"/>
                  </a:srgbClr>
                </a:outerShdw>
              </a:effectLst>
              <a:latin typeface="Arial" panose="020B0604020202020204" pitchFamily="34" charset="0"/>
              <a:ea typeface="思源黑体" panose="020B0500000000000000" pitchFamily="34" charset="-122"/>
            </a:endParaRPr>
          </a:p>
        </p:txBody>
      </p:sp>
      <p:sp>
        <p:nvSpPr>
          <p:cNvPr id="31" name="等腰三角形 30">
            <a:extLst>
              <a:ext uri="{FF2B5EF4-FFF2-40B4-BE49-F238E27FC236}">
                <a16:creationId xmlns:a16="http://schemas.microsoft.com/office/drawing/2014/main" id="{9C0AD649-E75B-B688-BE2F-E07ADE47A1C7}"/>
              </a:ext>
            </a:extLst>
          </p:cNvPr>
          <p:cNvSpPr/>
          <p:nvPr/>
        </p:nvSpPr>
        <p:spPr>
          <a:xfrm rot="16200000" flipH="1">
            <a:off x="11620482" y="193271"/>
            <a:ext cx="434867" cy="449451"/>
          </a:xfrm>
          <a:prstGeom prst="triangle">
            <a:avLst>
              <a:gd name="adj" fmla="val 0"/>
            </a:avLst>
          </a:prstGeom>
          <a:solidFill>
            <a:srgbClr val="1C26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cxnSp>
        <p:nvCxnSpPr>
          <p:cNvPr id="32" name="直接连接符 31">
            <a:extLst>
              <a:ext uri="{FF2B5EF4-FFF2-40B4-BE49-F238E27FC236}">
                <a16:creationId xmlns:a16="http://schemas.microsoft.com/office/drawing/2014/main" id="{D2B13513-523E-26A6-1845-60A432B899D0}"/>
              </a:ext>
            </a:extLst>
          </p:cNvPr>
          <p:cNvCxnSpPr/>
          <p:nvPr/>
        </p:nvCxnSpPr>
        <p:spPr>
          <a:xfrm>
            <a:off x="943144" y="2071647"/>
            <a:ext cx="872353" cy="0"/>
          </a:xfrm>
          <a:prstGeom prst="line">
            <a:avLst/>
          </a:prstGeom>
          <a:ln w="76200">
            <a:solidFill>
              <a:srgbClr val="A78D6C"/>
            </a:solidFill>
            <a:prstDash val="solid"/>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DBDD40A2-EEF9-6F6D-DBE4-E58B1E94EBA1}"/>
              </a:ext>
            </a:extLst>
          </p:cNvPr>
          <p:cNvSpPr txBox="1"/>
          <p:nvPr/>
        </p:nvSpPr>
        <p:spPr>
          <a:xfrm>
            <a:off x="769535" y="2296717"/>
            <a:ext cx="6127586" cy="1069845"/>
          </a:xfrm>
          <a:prstGeom prst="rect">
            <a:avLst/>
          </a:prstGeom>
          <a:noFill/>
        </p:spPr>
        <p:txBody>
          <a:bodyPr wrap="square" rtlCol="0">
            <a:spAutoFit/>
          </a:bodyPr>
          <a:lstStyle/>
          <a:p>
            <a:pPr marL="0" lvl="1">
              <a:lnSpc>
                <a:spcPct val="150000"/>
              </a:lnSpc>
            </a:pPr>
            <a:r>
              <a:rPr lang="en-US" altLang="zh-CN" sz="4800" dirty="0">
                <a:solidFill>
                  <a:schemeClr val="tx1">
                    <a:lumMod val="85000"/>
                    <a:lumOff val="15000"/>
                  </a:schemeClr>
                </a:solidFill>
                <a:effectLst>
                  <a:outerShdw blurRad="25400" dist="25400" dir="2700000" algn="tl">
                    <a:srgbClr val="000000">
                      <a:alpha val="25000"/>
                    </a:srgbClr>
                  </a:outerShdw>
                </a:effectLst>
                <a:latin typeface="Arial" panose="020B0604020202020204" pitchFamily="34" charset="0"/>
                <a:ea typeface="思源黑体" panose="020B0500000000000000" pitchFamily="34" charset="-122"/>
              </a:rPr>
              <a:t>Predictive Analysis</a:t>
            </a:r>
            <a:endParaRPr lang="zh-CN" altLang="en-US" sz="4800" dirty="0">
              <a:solidFill>
                <a:schemeClr val="tx1">
                  <a:lumMod val="85000"/>
                  <a:lumOff val="15000"/>
                </a:schemeClr>
              </a:solidFill>
              <a:effectLst>
                <a:outerShdw blurRad="25400" dist="25400" dir="2700000" algn="tl">
                  <a:srgbClr val="000000">
                    <a:alpha val="25000"/>
                  </a:srgbClr>
                </a:outerShdw>
              </a:effectLst>
              <a:latin typeface="Arial" panose="020B0604020202020204" pitchFamily="34" charset="0"/>
              <a:ea typeface="思源黑体" panose="020B0500000000000000" pitchFamily="34" charset="-122"/>
            </a:endParaRPr>
          </a:p>
        </p:txBody>
      </p:sp>
      <p:sp>
        <p:nvSpPr>
          <p:cNvPr id="34" name="文本框 33">
            <a:extLst>
              <a:ext uri="{FF2B5EF4-FFF2-40B4-BE49-F238E27FC236}">
                <a16:creationId xmlns:a16="http://schemas.microsoft.com/office/drawing/2014/main" id="{4B742040-E5A2-A4C8-EBC4-2CFF4B238D80}"/>
              </a:ext>
            </a:extLst>
          </p:cNvPr>
          <p:cNvSpPr txBox="1"/>
          <p:nvPr/>
        </p:nvSpPr>
        <p:spPr>
          <a:xfrm>
            <a:off x="854186" y="1021837"/>
            <a:ext cx="4743759" cy="769441"/>
          </a:xfrm>
          <a:prstGeom prst="rect">
            <a:avLst/>
          </a:prstGeom>
          <a:noFill/>
        </p:spPr>
        <p:txBody>
          <a:bodyPr wrap="square" rtlCol="0">
            <a:spAutoFit/>
          </a:bodyPr>
          <a:lstStyle/>
          <a:p>
            <a:r>
              <a:rPr lang="en-US" altLang="zh-CN" sz="4400" b="1" dirty="0">
                <a:solidFill>
                  <a:srgbClr val="A78D6C"/>
                </a:solidFill>
                <a:effectLst>
                  <a:outerShdw blurRad="127000" dist="38100" dir="2700000" algn="tl">
                    <a:srgbClr val="000000">
                      <a:alpha val="20000"/>
                    </a:srgbClr>
                  </a:outerShdw>
                </a:effectLst>
                <a:latin typeface="Arial" panose="020B0604020202020204" pitchFamily="34" charset="0"/>
                <a:ea typeface="思源黑体" panose="020B0500000000000000" pitchFamily="34" charset="-122"/>
              </a:rPr>
              <a:t>PART 05</a:t>
            </a:r>
            <a:endParaRPr lang="zh-CN" altLang="en-US" sz="4400" b="1" dirty="0">
              <a:solidFill>
                <a:srgbClr val="A78D6C"/>
              </a:solidFill>
              <a:effectLst>
                <a:outerShdw blurRad="127000" dist="38100" dir="2700000" algn="tl">
                  <a:srgbClr val="000000">
                    <a:alpha val="20000"/>
                  </a:srgbClr>
                </a:outerShdw>
              </a:effectLst>
              <a:latin typeface="Arial" panose="020B0604020202020204" pitchFamily="34" charset="0"/>
              <a:ea typeface="思源黑体" panose="020B0500000000000000" pitchFamily="34" charset="-122"/>
            </a:endParaRPr>
          </a:p>
        </p:txBody>
      </p:sp>
      <p:sp>
        <p:nvSpPr>
          <p:cNvPr id="43" name="矩形 42">
            <a:extLst>
              <a:ext uri="{FF2B5EF4-FFF2-40B4-BE49-F238E27FC236}">
                <a16:creationId xmlns:a16="http://schemas.microsoft.com/office/drawing/2014/main" id="{423EC6F4-5230-0A3B-8C3F-0CF9B607CA37}"/>
              </a:ext>
            </a:extLst>
          </p:cNvPr>
          <p:cNvSpPr/>
          <p:nvPr/>
        </p:nvSpPr>
        <p:spPr>
          <a:xfrm>
            <a:off x="1" y="3880202"/>
            <a:ext cx="12192000" cy="2977798"/>
          </a:xfrm>
          <a:prstGeom prst="rect">
            <a:avLst/>
          </a:prstGeom>
          <a:blipFill dpi="0" rotWithShape="1">
            <a:blip r:embed="rId3">
              <a:extLst>
                <a:ext uri="{28A0092B-C50C-407E-A947-70E740481C1C}">
                  <a14:useLocalDpi xmlns:a14="http://schemas.microsoft.com/office/drawing/2010/main" val="0"/>
                </a:ext>
              </a:extLst>
            </a:blip>
            <a:srcRect/>
            <a:stretch>
              <a:fillRect t="-120096" b="-52994"/>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sp>
        <p:nvSpPr>
          <p:cNvPr id="44" name="矩形 43">
            <a:extLst>
              <a:ext uri="{FF2B5EF4-FFF2-40B4-BE49-F238E27FC236}">
                <a16:creationId xmlns:a16="http://schemas.microsoft.com/office/drawing/2014/main" id="{C0F04EE7-6F9E-A1F9-0A94-C156F753A0AD}"/>
              </a:ext>
            </a:extLst>
          </p:cNvPr>
          <p:cNvSpPr/>
          <p:nvPr/>
        </p:nvSpPr>
        <p:spPr>
          <a:xfrm>
            <a:off x="1" y="3880202"/>
            <a:ext cx="12192002" cy="2997219"/>
          </a:xfrm>
          <a:prstGeom prst="rect">
            <a:avLst/>
          </a:prstGeom>
          <a:solidFill>
            <a:srgbClr val="1C263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pic>
        <p:nvPicPr>
          <p:cNvPr id="12" name="图片 11">
            <a:extLst>
              <a:ext uri="{FF2B5EF4-FFF2-40B4-BE49-F238E27FC236}">
                <a16:creationId xmlns:a16="http://schemas.microsoft.com/office/drawing/2014/main" id="{29E6B9BB-547F-79A9-33FF-5E72D234A848}"/>
              </a:ext>
            </a:extLst>
          </p:cNvPr>
          <p:cNvPicPr>
            <a:picLocks noChangeAspect="1"/>
          </p:cNvPicPr>
          <p:nvPr/>
        </p:nvPicPr>
        <p:blipFill>
          <a:blip r:embed="rId4"/>
          <a:stretch>
            <a:fillRect/>
          </a:stretch>
        </p:blipFill>
        <p:spPr>
          <a:xfrm>
            <a:off x="8218021" y="3853567"/>
            <a:ext cx="3581794" cy="3418367"/>
          </a:xfrm>
          <a:prstGeom prst="rect">
            <a:avLst/>
          </a:prstGeom>
        </p:spPr>
      </p:pic>
    </p:spTree>
    <p:extLst>
      <p:ext uri="{BB962C8B-B14F-4D97-AF65-F5344CB8AC3E}">
        <p14:creationId xmlns:p14="http://schemas.microsoft.com/office/powerpoint/2010/main" val="3438121104"/>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par>
                                <p:cTn id="9" presetID="41" presetClass="entr" presetSubtype="0" fill="hold" grpId="0" nodeType="withEffect">
                                  <p:stCondLst>
                                    <p:cond delay="500"/>
                                  </p:stCondLst>
                                  <p:iterate type="lt">
                                    <p:tmPct val="10000"/>
                                  </p:iterate>
                                  <p:childTnLst>
                                    <p:set>
                                      <p:cBhvr>
                                        <p:cTn id="10" dur="1" fill="hold">
                                          <p:stCondLst>
                                            <p:cond delay="0"/>
                                          </p:stCondLst>
                                        </p:cTn>
                                        <p:tgtEl>
                                          <p:spTgt spid="33"/>
                                        </p:tgtEl>
                                        <p:attrNameLst>
                                          <p:attrName>style.visibility</p:attrName>
                                        </p:attrNameLst>
                                      </p:cBhvr>
                                      <p:to>
                                        <p:strVal val="visible"/>
                                      </p:to>
                                    </p:set>
                                    <p:anim calcmode="lin" valueType="num">
                                      <p:cBhvr>
                                        <p:cTn id="11"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33"/>
                                        </p:tgtEl>
                                        <p:attrNameLst>
                                          <p:attrName>ppt_y</p:attrName>
                                        </p:attrNameLst>
                                      </p:cBhvr>
                                      <p:tavLst>
                                        <p:tav tm="0">
                                          <p:val>
                                            <p:strVal val="#ppt_y"/>
                                          </p:val>
                                        </p:tav>
                                        <p:tav tm="100000">
                                          <p:val>
                                            <p:strVal val="#ppt_y"/>
                                          </p:val>
                                        </p:tav>
                                      </p:tavLst>
                                    </p:anim>
                                    <p:anim calcmode="lin" valueType="num">
                                      <p:cBhvr>
                                        <p:cTn id="13"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33"/>
                                        </p:tgtEl>
                                      </p:cBhvr>
                                    </p:animEffect>
                                  </p:childTnLst>
                                </p:cTn>
                              </p:par>
                              <p:par>
                                <p:cTn id="16" presetID="22" presetClass="entr" presetSubtype="8" fill="hold" nodeType="withEffect">
                                  <p:stCondLst>
                                    <p:cond delay="750"/>
                                  </p:stCondLst>
                                  <p:childTnLst>
                                    <p:set>
                                      <p:cBhvr>
                                        <p:cTn id="17" dur="1" fill="hold">
                                          <p:stCondLst>
                                            <p:cond delay="0"/>
                                          </p:stCondLst>
                                        </p:cTn>
                                        <p:tgtEl>
                                          <p:spTgt spid="32"/>
                                        </p:tgtEl>
                                        <p:attrNameLst>
                                          <p:attrName>style.visibility</p:attrName>
                                        </p:attrNameLst>
                                      </p:cBhvr>
                                      <p:to>
                                        <p:strVal val="visible"/>
                                      </p:to>
                                    </p:set>
                                    <p:animEffect transition="in" filter="wipe(left)">
                                      <p:cBhvr>
                                        <p:cTn id="18" dur="500"/>
                                        <p:tgtEl>
                                          <p:spTgt spid="32"/>
                                        </p:tgtEl>
                                      </p:cBhvr>
                                    </p:animEffect>
                                  </p:childTnLst>
                                </p:cTn>
                              </p:par>
                              <p:par>
                                <p:cTn id="19" presetID="22" presetClass="entr" presetSubtype="8" fill="hold" grpId="0" nodeType="withEffect">
                                  <p:stCondLst>
                                    <p:cond delay="1000"/>
                                  </p:stCondLst>
                                  <p:childTnLst>
                                    <p:set>
                                      <p:cBhvr>
                                        <p:cTn id="20" dur="1" fill="hold">
                                          <p:stCondLst>
                                            <p:cond delay="0"/>
                                          </p:stCondLst>
                                        </p:cTn>
                                        <p:tgtEl>
                                          <p:spTgt spid="30"/>
                                        </p:tgtEl>
                                        <p:attrNameLst>
                                          <p:attrName>style.visibility</p:attrName>
                                        </p:attrNameLst>
                                      </p:cBhvr>
                                      <p:to>
                                        <p:strVal val="visible"/>
                                      </p:to>
                                    </p:set>
                                    <p:animEffect transition="in" filter="wipe(left)">
                                      <p:cBhvr>
                                        <p:cTn id="21" dur="500"/>
                                        <p:tgtEl>
                                          <p:spTgt spid="30"/>
                                        </p:tgtEl>
                                      </p:cBhvr>
                                    </p:animEffect>
                                  </p:childTnLst>
                                </p:cTn>
                              </p:par>
                              <p:par>
                                <p:cTn id="22" presetID="12" presetClass="entr" presetSubtype="8" fill="hold" grpId="0" nodeType="withEffect">
                                  <p:stCondLst>
                                    <p:cond delay="1250"/>
                                  </p:stCondLst>
                                  <p:childTnLst>
                                    <p:set>
                                      <p:cBhvr>
                                        <p:cTn id="23" dur="1" fill="hold">
                                          <p:stCondLst>
                                            <p:cond delay="0"/>
                                          </p:stCondLst>
                                        </p:cTn>
                                        <p:tgtEl>
                                          <p:spTgt spid="34"/>
                                        </p:tgtEl>
                                        <p:attrNameLst>
                                          <p:attrName>style.visibility</p:attrName>
                                        </p:attrNameLst>
                                      </p:cBhvr>
                                      <p:to>
                                        <p:strVal val="visible"/>
                                      </p:to>
                                    </p:set>
                                    <p:anim calcmode="lin" valueType="num">
                                      <p:cBhvr additive="base">
                                        <p:cTn id="24" dur="500"/>
                                        <p:tgtEl>
                                          <p:spTgt spid="34"/>
                                        </p:tgtEl>
                                        <p:attrNameLst>
                                          <p:attrName>ppt_x</p:attrName>
                                        </p:attrNameLst>
                                      </p:cBhvr>
                                      <p:tavLst>
                                        <p:tav tm="0">
                                          <p:val>
                                            <p:strVal val="#ppt_x-#ppt_w*1.125000"/>
                                          </p:val>
                                        </p:tav>
                                        <p:tav tm="100000">
                                          <p:val>
                                            <p:strVal val="#ppt_x"/>
                                          </p:val>
                                        </p:tav>
                                      </p:tavLst>
                                    </p:anim>
                                    <p:animEffect transition="in" filter="wipe(right)">
                                      <p:cBhvr>
                                        <p:cTn id="25" dur="500"/>
                                        <p:tgtEl>
                                          <p:spTgt spid="34"/>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wipe(left)">
                                      <p:cBhvr>
                                        <p:cTn id="28" dur="500"/>
                                        <p:tgtEl>
                                          <p:spTgt spid="44"/>
                                        </p:tgtEl>
                                      </p:cBhvr>
                                    </p:animEffect>
                                  </p:childTnLst>
                                </p:cTn>
                              </p:par>
                              <p:par>
                                <p:cTn id="29" presetID="18" presetClass="entr" presetSubtype="12"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strips(downLeft)">
                                      <p:cBhvr>
                                        <p:cTn id="31" dur="500"/>
                                        <p:tgtEl>
                                          <p:spTgt spid="43"/>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left)">
                                      <p:cBhvr>
                                        <p:cTn id="34" dur="500"/>
                                        <p:tgtEl>
                                          <p:spTgt spid="24"/>
                                        </p:tgtEl>
                                      </p:cBhvr>
                                    </p:animEffect>
                                  </p:childTnLst>
                                </p:cTn>
                              </p:par>
                              <p:par>
                                <p:cTn id="35" presetID="53" presetClass="entr" presetSubtype="16"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p:cTn id="37" dur="500" fill="hold"/>
                                        <p:tgtEl>
                                          <p:spTgt spid="12"/>
                                        </p:tgtEl>
                                        <p:attrNameLst>
                                          <p:attrName>ppt_w</p:attrName>
                                        </p:attrNameLst>
                                      </p:cBhvr>
                                      <p:tavLst>
                                        <p:tav tm="0">
                                          <p:val>
                                            <p:fltVal val="0"/>
                                          </p:val>
                                        </p:tav>
                                        <p:tav tm="100000">
                                          <p:val>
                                            <p:strVal val="#ppt_w"/>
                                          </p:val>
                                        </p:tav>
                                      </p:tavLst>
                                    </p:anim>
                                    <p:anim calcmode="lin" valueType="num">
                                      <p:cBhvr>
                                        <p:cTn id="38" dur="500" fill="hold"/>
                                        <p:tgtEl>
                                          <p:spTgt spid="12"/>
                                        </p:tgtEl>
                                        <p:attrNameLst>
                                          <p:attrName>ppt_h</p:attrName>
                                        </p:attrNameLst>
                                      </p:cBhvr>
                                      <p:tavLst>
                                        <p:tav tm="0">
                                          <p:val>
                                            <p:fltVal val="0"/>
                                          </p:val>
                                        </p:tav>
                                        <p:tav tm="100000">
                                          <p:val>
                                            <p:strVal val="#ppt_h"/>
                                          </p:val>
                                        </p:tav>
                                      </p:tavLst>
                                    </p:anim>
                                    <p:animEffect transition="in" filter="fade">
                                      <p:cBhvr>
                                        <p:cTn id="3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0" grpId="0"/>
      <p:bldP spid="31" grpId="0" animBg="1"/>
      <p:bldP spid="33" grpId="0"/>
      <p:bldP spid="34" grpId="0"/>
      <p:bldP spid="43" grpId="0" animBg="1"/>
      <p:bldP spid="4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F846A-71BF-64DE-9972-A73ECFD32FDF}"/>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140C6E41-D2FE-20C3-863C-F3EE78019E84}"/>
              </a:ext>
            </a:extLst>
          </p:cNvPr>
          <p:cNvSpPr/>
          <p:nvPr/>
        </p:nvSpPr>
        <p:spPr>
          <a:xfrm>
            <a:off x="0" y="2024742"/>
            <a:ext cx="12192000" cy="3062515"/>
          </a:xfrm>
          <a:prstGeom prst="rect">
            <a:avLst/>
          </a:prstGeom>
          <a:solidFill>
            <a:srgbClr val="1C2632"/>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dirty="0">
              <a:latin typeface="Arial" panose="020B0604020202020204" pitchFamily="34" charset="0"/>
              <a:ea typeface="思源黑体" panose="020B0500000000000000" pitchFamily="34" charset="-122"/>
              <a:cs typeface="+mn-ea"/>
              <a:sym typeface="+mn-lt"/>
            </a:endParaRPr>
          </a:p>
        </p:txBody>
      </p:sp>
      <p:sp>
        <p:nvSpPr>
          <p:cNvPr id="14" name="TextBox 13">
            <a:extLst>
              <a:ext uri="{FF2B5EF4-FFF2-40B4-BE49-F238E27FC236}">
                <a16:creationId xmlns:a16="http://schemas.microsoft.com/office/drawing/2014/main" id="{1B35B27B-5569-5158-87F0-2DA357E9E061}"/>
              </a:ext>
            </a:extLst>
          </p:cNvPr>
          <p:cNvSpPr txBox="1"/>
          <p:nvPr/>
        </p:nvSpPr>
        <p:spPr>
          <a:xfrm>
            <a:off x="5544456" y="2124765"/>
            <a:ext cx="6096159" cy="2905342"/>
          </a:xfrm>
          <a:prstGeom prst="rect">
            <a:avLst/>
          </a:prstGeom>
          <a:noFill/>
        </p:spPr>
        <p:txBody>
          <a:bodyPr wrap="square" rIns="144000" bIns="36000" numCol="1" spcCol="360000" rtlCol="0">
            <a:spAutoFit/>
          </a:bodyPr>
          <a:lstStyle/>
          <a:p>
            <a:r>
              <a:rPr lang="en-US" altLang="zh-CN" sz="2000" b="1" dirty="0">
                <a:solidFill>
                  <a:schemeClr val="bg1"/>
                </a:solidFill>
                <a:latin typeface="Arial" panose="020B0604020202020204" pitchFamily="34" charset="0"/>
                <a:ea typeface="思源黑体" panose="020B0500000000000000"/>
                <a:cs typeface="Arial" panose="020B0604020202020204" pitchFamily="34" charset="0"/>
              </a:rPr>
              <a:t>Gradient Boosting Machine</a:t>
            </a:r>
          </a:p>
          <a:p>
            <a:endParaRPr lang="en-US" altLang="zh-CN" sz="2000" b="1" dirty="0">
              <a:solidFill>
                <a:schemeClr val="bg1"/>
              </a:solidFill>
              <a:latin typeface="Arial" panose="020B0604020202020204" pitchFamily="34" charset="0"/>
              <a:ea typeface="思源黑体" panose="020B0500000000000000"/>
              <a:cs typeface="Arial" panose="020B0604020202020204" pitchFamily="34" charset="0"/>
            </a:endParaRPr>
          </a:p>
          <a:p>
            <a:pPr marL="285750" indent="-285750">
              <a:lnSpc>
                <a:spcPct val="130000"/>
              </a:lnSpc>
              <a:buFont typeface="Arial" panose="020B0604020202020204" pitchFamily="34" charset="0"/>
              <a:buChar char="•"/>
            </a:pPr>
            <a:r>
              <a:rPr lang="en-US" altLang="zh-CN" sz="1600" dirty="0">
                <a:solidFill>
                  <a:schemeClr val="bg1"/>
                </a:solidFill>
                <a:latin typeface="Arial" panose="020B0604020202020204" pitchFamily="34" charset="0"/>
              </a:rPr>
              <a:t>Best cross-validation MCC: 0.5599</a:t>
            </a:r>
          </a:p>
          <a:p>
            <a:pPr marL="285750" indent="-285750">
              <a:lnSpc>
                <a:spcPct val="130000"/>
              </a:lnSpc>
              <a:buFont typeface="Arial" panose="020B0604020202020204" pitchFamily="34" charset="0"/>
              <a:buChar char="•"/>
            </a:pPr>
            <a:r>
              <a:rPr lang="en-US" altLang="zh-CN" sz="1600" dirty="0">
                <a:solidFill>
                  <a:schemeClr val="bg1"/>
                </a:solidFill>
                <a:latin typeface="Arial" panose="020B0604020202020204" pitchFamily="34" charset="0"/>
              </a:rPr>
              <a:t>Test set MCC: 0.5677</a:t>
            </a:r>
          </a:p>
          <a:p>
            <a:pPr marL="285750" indent="-285750">
              <a:lnSpc>
                <a:spcPct val="130000"/>
              </a:lnSpc>
              <a:buFont typeface="Arial" panose="020B0604020202020204" pitchFamily="34" charset="0"/>
              <a:buChar char="•"/>
            </a:pPr>
            <a:r>
              <a:rPr lang="en-US" altLang="zh-CN" sz="1600" dirty="0">
                <a:solidFill>
                  <a:schemeClr val="bg1"/>
                </a:solidFill>
                <a:latin typeface="Arial" panose="020B0604020202020204" pitchFamily="34" charset="0"/>
              </a:rPr>
              <a:t>F1 Score:0.903</a:t>
            </a:r>
          </a:p>
          <a:p>
            <a:pPr marL="285750" indent="-285750">
              <a:lnSpc>
                <a:spcPct val="130000"/>
              </a:lnSpc>
              <a:buFont typeface="Arial" panose="020B0604020202020204" pitchFamily="34" charset="0"/>
              <a:buChar char="•"/>
            </a:pPr>
            <a:r>
              <a:rPr lang="en-US" altLang="zh-CN" sz="1600" dirty="0">
                <a:solidFill>
                  <a:schemeClr val="bg1"/>
                </a:solidFill>
                <a:latin typeface="Arial" panose="020B0604020202020204" pitchFamily="34" charset="0"/>
              </a:rPr>
              <a:t> Accuracy:0.8972</a:t>
            </a:r>
          </a:p>
          <a:p>
            <a:pPr marL="171450" indent="-171450">
              <a:lnSpc>
                <a:spcPct val="130000"/>
              </a:lnSpc>
              <a:buFont typeface="Wingdings" panose="05000000000000000000" pitchFamily="2" charset="2"/>
              <a:buChar char="u"/>
            </a:pPr>
            <a:endParaRPr lang="en-US" altLang="zh-CN" sz="1600" dirty="0">
              <a:solidFill>
                <a:schemeClr val="bg1"/>
              </a:solidFill>
              <a:latin typeface="Arial" panose="020B0604020202020204" pitchFamily="34" charset="0"/>
              <a:ea typeface="思源黑体" panose="020B0500000000000000" pitchFamily="34" charset="-122"/>
              <a:cs typeface="+mn-ea"/>
              <a:sym typeface="+mn-lt"/>
            </a:endParaRPr>
          </a:p>
          <a:p>
            <a:pPr>
              <a:lnSpc>
                <a:spcPct val="130000"/>
              </a:lnSpc>
            </a:pPr>
            <a:r>
              <a:rPr lang="en-US" altLang="zh-CN" sz="1600" dirty="0">
                <a:solidFill>
                  <a:schemeClr val="bg1"/>
                </a:solidFill>
                <a:latin typeface="Arial" panose="020B0604020202020204" pitchFamily="34" charset="0"/>
              </a:rPr>
              <a:t>F1 Score and Accuracy are very high, especially F1 Score up to 0.903.</a:t>
            </a:r>
            <a:endParaRPr lang="zh-CN" altLang="en-US" sz="1600" dirty="0">
              <a:solidFill>
                <a:schemeClr val="bg1"/>
              </a:solidFill>
              <a:latin typeface="Arial" panose="020B0604020202020204" pitchFamily="34" charset="0"/>
              <a:ea typeface="思源黑体" panose="020B0500000000000000" pitchFamily="34" charset="-122"/>
              <a:cs typeface="+mn-ea"/>
              <a:sym typeface="+mn-lt"/>
            </a:endParaRPr>
          </a:p>
        </p:txBody>
      </p:sp>
      <p:sp>
        <p:nvSpPr>
          <p:cNvPr id="29" name="矩形 28">
            <a:extLst>
              <a:ext uri="{FF2B5EF4-FFF2-40B4-BE49-F238E27FC236}">
                <a16:creationId xmlns:a16="http://schemas.microsoft.com/office/drawing/2014/main" id="{4289C430-7067-25D9-D2A4-A361295AA801}"/>
              </a:ext>
            </a:extLst>
          </p:cNvPr>
          <p:cNvSpPr/>
          <p:nvPr/>
        </p:nvSpPr>
        <p:spPr>
          <a:xfrm>
            <a:off x="1234896" y="275106"/>
            <a:ext cx="4861104" cy="461665"/>
          </a:xfrm>
          <a:prstGeom prst="rect">
            <a:avLst/>
          </a:prstGeom>
        </p:spPr>
        <p:txBody>
          <a:bodyPr wrap="square">
            <a:spAutoFit/>
          </a:bodyPr>
          <a:lstStyle/>
          <a:p>
            <a:pPr algn="l"/>
            <a:r>
              <a:rPr lang="en-US" altLang="zh-CN" sz="2400" b="1" i="0" dirty="0">
                <a:solidFill>
                  <a:srgbClr val="191B1F"/>
                </a:solidFill>
                <a:effectLst/>
                <a:latin typeface="Arial" panose="020B0604020202020204" pitchFamily="34" charset="0"/>
                <a:ea typeface="思源黑体" panose="020B0500000000000000"/>
                <a:cs typeface="Arial" panose="020B0604020202020204" pitchFamily="34" charset="0"/>
              </a:rPr>
              <a:t>Gradient Boosting Machine</a:t>
            </a:r>
          </a:p>
        </p:txBody>
      </p:sp>
      <p:pic>
        <p:nvPicPr>
          <p:cNvPr id="31" name="图片 30">
            <a:extLst>
              <a:ext uri="{FF2B5EF4-FFF2-40B4-BE49-F238E27FC236}">
                <a16:creationId xmlns:a16="http://schemas.microsoft.com/office/drawing/2014/main" id="{35B1B8DB-2260-A085-D2A8-B19CC3EA968B}"/>
              </a:ext>
            </a:extLst>
          </p:cNvPr>
          <p:cNvPicPr>
            <a:picLocks noChangeAspect="1"/>
          </p:cNvPicPr>
          <p:nvPr/>
        </p:nvPicPr>
        <p:blipFill>
          <a:blip r:embed="rId3"/>
          <a:stretch>
            <a:fillRect/>
          </a:stretch>
        </p:blipFill>
        <p:spPr>
          <a:xfrm>
            <a:off x="454508" y="1649653"/>
            <a:ext cx="4807600" cy="38662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图片 1">
            <a:extLst>
              <a:ext uri="{FF2B5EF4-FFF2-40B4-BE49-F238E27FC236}">
                <a16:creationId xmlns:a16="http://schemas.microsoft.com/office/drawing/2014/main" id="{F7140ECA-026E-E3E9-016C-8EF72FD2EAFA}"/>
              </a:ext>
            </a:extLst>
          </p:cNvPr>
          <p:cNvPicPr>
            <a:picLocks noChangeAspect="1"/>
          </p:cNvPicPr>
          <p:nvPr/>
        </p:nvPicPr>
        <p:blipFill>
          <a:blip r:embed="rId4"/>
          <a:stretch>
            <a:fillRect/>
          </a:stretch>
        </p:blipFill>
        <p:spPr>
          <a:xfrm>
            <a:off x="9467850" y="143355"/>
            <a:ext cx="2594309" cy="695422"/>
          </a:xfrm>
          <a:prstGeom prst="rect">
            <a:avLst/>
          </a:prstGeom>
        </p:spPr>
      </p:pic>
    </p:spTree>
    <p:extLst>
      <p:ext uri="{BB962C8B-B14F-4D97-AF65-F5344CB8AC3E}">
        <p14:creationId xmlns:p14="http://schemas.microsoft.com/office/powerpoint/2010/main" val="1457924116"/>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750"/>
                                        <p:tgtEl>
                                          <p:spTgt spid="7"/>
                                        </p:tgtEl>
                                      </p:cBhvr>
                                    </p:animEffect>
                                  </p:childTnLst>
                                </p:cTn>
                              </p:par>
                            </p:childTnLst>
                          </p:cTn>
                        </p:par>
                        <p:par>
                          <p:cTn id="8" fill="hold">
                            <p:stCondLst>
                              <p:cond delay="1250"/>
                            </p:stCondLst>
                            <p:childTnLst>
                              <p:par>
                                <p:cTn id="9" presetID="2" presetClass="entr" presetSubtype="4"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674533"/>
            <a:ext cx="12192000" cy="205669"/>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sp>
        <p:nvSpPr>
          <p:cNvPr id="49" name="文本框 48"/>
          <p:cNvSpPr txBox="1"/>
          <p:nvPr/>
        </p:nvSpPr>
        <p:spPr>
          <a:xfrm>
            <a:off x="3547797" y="3983023"/>
            <a:ext cx="5345605" cy="784830"/>
          </a:xfrm>
          <a:prstGeom prst="rect">
            <a:avLst/>
          </a:prstGeom>
          <a:noFill/>
        </p:spPr>
        <p:txBody>
          <a:bodyPr wrap="square" rtlCol="0">
            <a:spAutoFit/>
          </a:bodyPr>
          <a:lstStyle/>
          <a:p>
            <a:pPr>
              <a:lnSpc>
                <a:spcPct val="150000"/>
              </a:lnSpc>
            </a:pPr>
            <a:r>
              <a:rPr lang="en-US" altLang="zh-CN" sz="1000" dirty="0">
                <a:solidFill>
                  <a:schemeClr val="tx1">
                    <a:lumMod val="50000"/>
                    <a:lumOff val="50000"/>
                  </a:schemeClr>
                </a:solidFill>
                <a:effectLst>
                  <a:outerShdw blurRad="127000" dist="38100" dir="2700000" algn="tl">
                    <a:srgbClr val="000000">
                      <a:alpha val="20000"/>
                    </a:srgbClr>
                  </a:outerShdw>
                </a:effectLst>
                <a:latin typeface="Arial" panose="020B0604020202020204" pitchFamily="34" charset="0"/>
                <a:ea typeface="思源黑体" panose="020B0500000000000000" pitchFamily="34" charset="-122"/>
              </a:rPr>
              <a:t>Personnel Business Recruitment Talents raining Elite Management Training TemplaRecruiTraining anagening Template</a:t>
            </a:r>
            <a:endParaRPr lang="zh-CN" altLang="en-US" sz="1000" dirty="0">
              <a:solidFill>
                <a:schemeClr val="tx1">
                  <a:lumMod val="50000"/>
                  <a:lumOff val="50000"/>
                </a:schemeClr>
              </a:solidFill>
              <a:effectLst>
                <a:outerShdw blurRad="127000" dist="38100" dir="2700000" algn="tl">
                  <a:srgbClr val="000000">
                    <a:alpha val="20000"/>
                  </a:srgbClr>
                </a:outerShdw>
              </a:effectLst>
              <a:latin typeface="Arial" panose="020B0604020202020204" pitchFamily="34" charset="0"/>
              <a:ea typeface="思源黑体" panose="020B0500000000000000" pitchFamily="34" charset="-122"/>
            </a:endParaRPr>
          </a:p>
          <a:p>
            <a:pPr>
              <a:lnSpc>
                <a:spcPct val="150000"/>
              </a:lnSpc>
            </a:pPr>
            <a:endParaRPr lang="zh-CN" altLang="en-US" sz="1000" dirty="0">
              <a:solidFill>
                <a:schemeClr val="tx1">
                  <a:lumMod val="50000"/>
                  <a:lumOff val="50000"/>
                </a:schemeClr>
              </a:solidFill>
              <a:effectLst>
                <a:outerShdw blurRad="127000" dist="38100" dir="2700000" algn="tl">
                  <a:srgbClr val="000000">
                    <a:alpha val="20000"/>
                  </a:srgbClr>
                </a:outerShdw>
              </a:effectLst>
              <a:latin typeface="Arial" panose="020B0604020202020204" pitchFamily="34" charset="0"/>
              <a:ea typeface="思源黑体" panose="020B0500000000000000" pitchFamily="34" charset="-122"/>
            </a:endParaRPr>
          </a:p>
        </p:txBody>
      </p:sp>
      <p:sp>
        <p:nvSpPr>
          <p:cNvPr id="53" name="等腰三角形 52"/>
          <p:cNvSpPr/>
          <p:nvPr/>
        </p:nvSpPr>
        <p:spPr>
          <a:xfrm rot="16200000" flipH="1">
            <a:off x="11620482" y="193271"/>
            <a:ext cx="434867" cy="449451"/>
          </a:xfrm>
          <a:prstGeom prst="triangle">
            <a:avLst>
              <a:gd name="adj" fmla="val 0"/>
            </a:avLst>
          </a:prstGeom>
          <a:solidFill>
            <a:srgbClr val="1C26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cxnSp>
        <p:nvCxnSpPr>
          <p:cNvPr id="62" name="直接连接符 61"/>
          <p:cNvCxnSpPr/>
          <p:nvPr/>
        </p:nvCxnSpPr>
        <p:spPr>
          <a:xfrm>
            <a:off x="943144" y="2071647"/>
            <a:ext cx="872353" cy="0"/>
          </a:xfrm>
          <a:prstGeom prst="line">
            <a:avLst/>
          </a:prstGeom>
          <a:ln w="76200">
            <a:solidFill>
              <a:srgbClr val="A78D6C"/>
            </a:solidFill>
            <a:prstDash val="solid"/>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769535" y="2296717"/>
            <a:ext cx="6127586" cy="1069845"/>
          </a:xfrm>
          <a:prstGeom prst="rect">
            <a:avLst/>
          </a:prstGeom>
          <a:noFill/>
        </p:spPr>
        <p:txBody>
          <a:bodyPr wrap="square" rtlCol="0">
            <a:spAutoFit/>
          </a:bodyPr>
          <a:lstStyle/>
          <a:p>
            <a:pPr marL="0" lvl="1">
              <a:lnSpc>
                <a:spcPct val="150000"/>
              </a:lnSpc>
            </a:pPr>
            <a:r>
              <a:rPr lang="en-US" altLang="zh-CN" sz="4800" dirty="0">
                <a:solidFill>
                  <a:schemeClr val="tx1">
                    <a:lumMod val="85000"/>
                    <a:lumOff val="15000"/>
                  </a:schemeClr>
                </a:solidFill>
                <a:effectLst>
                  <a:outerShdw blurRad="25400" dist="25400" dir="2700000" algn="tl">
                    <a:srgbClr val="000000">
                      <a:alpha val="25000"/>
                    </a:srgbClr>
                  </a:outerShdw>
                </a:effectLst>
                <a:latin typeface="Arial" panose="020B0604020202020204" pitchFamily="34" charset="0"/>
                <a:ea typeface="思源黑体" panose="020B0500000000000000" pitchFamily="34" charset="-122"/>
              </a:rPr>
              <a:t>Problem Statement</a:t>
            </a:r>
            <a:endParaRPr lang="zh-CN" altLang="en-US" sz="5400" dirty="0">
              <a:solidFill>
                <a:schemeClr val="tx1">
                  <a:lumMod val="85000"/>
                  <a:lumOff val="15000"/>
                </a:schemeClr>
              </a:solidFill>
              <a:effectLst>
                <a:outerShdw blurRad="25400" dist="25400" dir="2700000" algn="tl">
                  <a:srgbClr val="000000">
                    <a:alpha val="25000"/>
                  </a:srgbClr>
                </a:outerShdw>
              </a:effectLst>
              <a:latin typeface="Arial" panose="020B0604020202020204" pitchFamily="34" charset="0"/>
              <a:ea typeface="思源黑体" panose="020B0500000000000000" pitchFamily="34" charset="-122"/>
            </a:endParaRPr>
          </a:p>
        </p:txBody>
      </p:sp>
      <p:sp>
        <p:nvSpPr>
          <p:cNvPr id="63" name="文本框 62"/>
          <p:cNvSpPr txBox="1"/>
          <p:nvPr/>
        </p:nvSpPr>
        <p:spPr>
          <a:xfrm>
            <a:off x="854186" y="1021837"/>
            <a:ext cx="4743759" cy="769441"/>
          </a:xfrm>
          <a:prstGeom prst="rect">
            <a:avLst/>
          </a:prstGeom>
          <a:noFill/>
        </p:spPr>
        <p:txBody>
          <a:bodyPr wrap="square" rtlCol="0">
            <a:spAutoFit/>
          </a:bodyPr>
          <a:lstStyle/>
          <a:p>
            <a:r>
              <a:rPr lang="en-US" altLang="zh-CN" sz="4400" b="1" dirty="0">
                <a:solidFill>
                  <a:srgbClr val="A78D6C"/>
                </a:solidFill>
                <a:effectLst>
                  <a:outerShdw blurRad="127000" dist="38100" dir="2700000" algn="tl">
                    <a:srgbClr val="000000">
                      <a:alpha val="20000"/>
                    </a:srgbClr>
                  </a:outerShdw>
                </a:effectLst>
                <a:latin typeface="Arial" panose="020B0604020202020204" pitchFamily="34" charset="0"/>
                <a:ea typeface="思源黑体" panose="020B0500000000000000" pitchFamily="34" charset="-122"/>
              </a:rPr>
              <a:t>PART 01</a:t>
            </a:r>
            <a:endParaRPr lang="zh-CN" altLang="en-US" sz="4400" b="1" dirty="0">
              <a:solidFill>
                <a:srgbClr val="A78D6C"/>
              </a:solidFill>
              <a:effectLst>
                <a:outerShdw blurRad="127000" dist="38100" dir="2700000" algn="tl">
                  <a:srgbClr val="000000">
                    <a:alpha val="20000"/>
                  </a:srgbClr>
                </a:outerShdw>
              </a:effectLst>
              <a:latin typeface="Arial" panose="020B0604020202020204" pitchFamily="34" charset="0"/>
              <a:ea typeface="思源黑体" panose="020B0500000000000000" pitchFamily="34" charset="-122"/>
            </a:endParaRPr>
          </a:p>
        </p:txBody>
      </p:sp>
      <p:sp>
        <p:nvSpPr>
          <p:cNvPr id="24" name="矩形 23"/>
          <p:cNvSpPr/>
          <p:nvPr/>
        </p:nvSpPr>
        <p:spPr>
          <a:xfrm>
            <a:off x="1" y="3880202"/>
            <a:ext cx="12192000" cy="2977798"/>
          </a:xfrm>
          <a:prstGeom prst="rect">
            <a:avLst/>
          </a:prstGeom>
          <a:blipFill dpi="0" rotWithShape="1">
            <a:blip r:embed="rId3">
              <a:extLst>
                <a:ext uri="{28A0092B-C50C-407E-A947-70E740481C1C}">
                  <a14:useLocalDpi xmlns:a14="http://schemas.microsoft.com/office/drawing/2010/main" val="0"/>
                </a:ext>
              </a:extLst>
            </a:blip>
            <a:srcRect/>
            <a:stretch>
              <a:fillRect t="-120096" b="-52994"/>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sp>
        <p:nvSpPr>
          <p:cNvPr id="25" name="矩形 24"/>
          <p:cNvSpPr/>
          <p:nvPr/>
        </p:nvSpPr>
        <p:spPr>
          <a:xfrm>
            <a:off x="1" y="3880202"/>
            <a:ext cx="12192002" cy="2997219"/>
          </a:xfrm>
          <a:prstGeom prst="rect">
            <a:avLst/>
          </a:prstGeom>
          <a:solidFill>
            <a:srgbClr val="1C263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pic>
        <p:nvPicPr>
          <p:cNvPr id="16" name="图片 15"/>
          <p:cNvPicPr>
            <a:picLocks noChangeAspect="1"/>
          </p:cNvPicPr>
          <p:nvPr/>
        </p:nvPicPr>
        <p:blipFill>
          <a:blip r:embed="rId4"/>
          <a:stretch>
            <a:fillRect/>
          </a:stretch>
        </p:blipFill>
        <p:spPr>
          <a:xfrm>
            <a:off x="8218021" y="3853567"/>
            <a:ext cx="3581794" cy="3418367"/>
          </a:xfrm>
          <a:prstGeom prst="rect">
            <a:avLst/>
          </a:prstGeom>
        </p:spPr>
      </p:pic>
    </p:spTree>
    <p:extLst>
      <p:ext uri="{BB962C8B-B14F-4D97-AF65-F5344CB8AC3E}">
        <p14:creationId xmlns:p14="http://schemas.microsoft.com/office/powerpoint/2010/main" val="2600988504"/>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0-#ppt_w/2"/>
                                          </p:val>
                                        </p:tav>
                                        <p:tav tm="100000">
                                          <p:val>
                                            <p:strVal val="#ppt_x"/>
                                          </p:val>
                                        </p:tav>
                                      </p:tavLst>
                                    </p:anim>
                                    <p:anim calcmode="lin" valueType="num">
                                      <p:cBhvr additive="base">
                                        <p:cTn id="8" dur="500" fill="hold"/>
                                        <p:tgtEl>
                                          <p:spTgt spid="53"/>
                                        </p:tgtEl>
                                        <p:attrNameLst>
                                          <p:attrName>ppt_y</p:attrName>
                                        </p:attrNameLst>
                                      </p:cBhvr>
                                      <p:tavLst>
                                        <p:tav tm="0">
                                          <p:val>
                                            <p:strVal val="1+#ppt_h/2"/>
                                          </p:val>
                                        </p:tav>
                                        <p:tav tm="100000">
                                          <p:val>
                                            <p:strVal val="#ppt_y"/>
                                          </p:val>
                                        </p:tav>
                                      </p:tavLst>
                                    </p:anim>
                                  </p:childTnLst>
                                </p:cTn>
                              </p:par>
                              <p:par>
                                <p:cTn id="9" presetID="41" presetClass="entr" presetSubtype="0" fill="hold" grpId="0" nodeType="withEffect">
                                  <p:stCondLst>
                                    <p:cond delay="500"/>
                                  </p:stCondLst>
                                  <p:iterate type="lt">
                                    <p:tmPct val="10000"/>
                                  </p:iterate>
                                  <p:childTnLst>
                                    <p:set>
                                      <p:cBhvr>
                                        <p:cTn id="10" dur="1" fill="hold">
                                          <p:stCondLst>
                                            <p:cond delay="0"/>
                                          </p:stCondLst>
                                        </p:cTn>
                                        <p:tgtEl>
                                          <p:spTgt spid="34"/>
                                        </p:tgtEl>
                                        <p:attrNameLst>
                                          <p:attrName>style.visibility</p:attrName>
                                        </p:attrNameLst>
                                      </p:cBhvr>
                                      <p:to>
                                        <p:strVal val="visible"/>
                                      </p:to>
                                    </p:set>
                                    <p:anim calcmode="lin" valueType="num">
                                      <p:cBhvr>
                                        <p:cTn id="11" dur="5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34"/>
                                        </p:tgtEl>
                                        <p:attrNameLst>
                                          <p:attrName>ppt_y</p:attrName>
                                        </p:attrNameLst>
                                      </p:cBhvr>
                                      <p:tavLst>
                                        <p:tav tm="0">
                                          <p:val>
                                            <p:strVal val="#ppt_y"/>
                                          </p:val>
                                        </p:tav>
                                        <p:tav tm="100000">
                                          <p:val>
                                            <p:strVal val="#ppt_y"/>
                                          </p:val>
                                        </p:tav>
                                      </p:tavLst>
                                    </p:anim>
                                    <p:anim calcmode="lin" valueType="num">
                                      <p:cBhvr>
                                        <p:cTn id="13" dur="5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34"/>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34"/>
                                        </p:tgtEl>
                                      </p:cBhvr>
                                    </p:animEffect>
                                  </p:childTnLst>
                                </p:cTn>
                              </p:par>
                              <p:par>
                                <p:cTn id="16" presetID="22" presetClass="entr" presetSubtype="8" fill="hold" nodeType="withEffect">
                                  <p:stCondLst>
                                    <p:cond delay="750"/>
                                  </p:stCondLst>
                                  <p:childTnLst>
                                    <p:set>
                                      <p:cBhvr>
                                        <p:cTn id="17" dur="1" fill="hold">
                                          <p:stCondLst>
                                            <p:cond delay="0"/>
                                          </p:stCondLst>
                                        </p:cTn>
                                        <p:tgtEl>
                                          <p:spTgt spid="62"/>
                                        </p:tgtEl>
                                        <p:attrNameLst>
                                          <p:attrName>style.visibility</p:attrName>
                                        </p:attrNameLst>
                                      </p:cBhvr>
                                      <p:to>
                                        <p:strVal val="visible"/>
                                      </p:to>
                                    </p:set>
                                    <p:animEffect transition="in" filter="wipe(left)">
                                      <p:cBhvr>
                                        <p:cTn id="18" dur="500"/>
                                        <p:tgtEl>
                                          <p:spTgt spid="62"/>
                                        </p:tgtEl>
                                      </p:cBhvr>
                                    </p:animEffect>
                                  </p:childTnLst>
                                </p:cTn>
                              </p:par>
                              <p:par>
                                <p:cTn id="19" presetID="22" presetClass="entr" presetSubtype="8" fill="hold" grpId="0" nodeType="withEffect">
                                  <p:stCondLst>
                                    <p:cond delay="1000"/>
                                  </p:stCondLst>
                                  <p:childTnLst>
                                    <p:set>
                                      <p:cBhvr>
                                        <p:cTn id="20" dur="1" fill="hold">
                                          <p:stCondLst>
                                            <p:cond delay="0"/>
                                          </p:stCondLst>
                                        </p:cTn>
                                        <p:tgtEl>
                                          <p:spTgt spid="49"/>
                                        </p:tgtEl>
                                        <p:attrNameLst>
                                          <p:attrName>style.visibility</p:attrName>
                                        </p:attrNameLst>
                                      </p:cBhvr>
                                      <p:to>
                                        <p:strVal val="visible"/>
                                      </p:to>
                                    </p:set>
                                    <p:animEffect transition="in" filter="wipe(left)">
                                      <p:cBhvr>
                                        <p:cTn id="21" dur="500"/>
                                        <p:tgtEl>
                                          <p:spTgt spid="49"/>
                                        </p:tgtEl>
                                      </p:cBhvr>
                                    </p:animEffect>
                                  </p:childTnLst>
                                </p:cTn>
                              </p:par>
                              <p:par>
                                <p:cTn id="22" presetID="12" presetClass="entr" presetSubtype="8" fill="hold" grpId="0" nodeType="withEffect">
                                  <p:stCondLst>
                                    <p:cond delay="1250"/>
                                  </p:stCondLst>
                                  <p:childTnLst>
                                    <p:set>
                                      <p:cBhvr>
                                        <p:cTn id="23" dur="1" fill="hold">
                                          <p:stCondLst>
                                            <p:cond delay="0"/>
                                          </p:stCondLst>
                                        </p:cTn>
                                        <p:tgtEl>
                                          <p:spTgt spid="63"/>
                                        </p:tgtEl>
                                        <p:attrNameLst>
                                          <p:attrName>style.visibility</p:attrName>
                                        </p:attrNameLst>
                                      </p:cBhvr>
                                      <p:to>
                                        <p:strVal val="visible"/>
                                      </p:to>
                                    </p:set>
                                    <p:anim calcmode="lin" valueType="num">
                                      <p:cBhvr additive="base">
                                        <p:cTn id="24" dur="500"/>
                                        <p:tgtEl>
                                          <p:spTgt spid="63"/>
                                        </p:tgtEl>
                                        <p:attrNameLst>
                                          <p:attrName>ppt_x</p:attrName>
                                        </p:attrNameLst>
                                      </p:cBhvr>
                                      <p:tavLst>
                                        <p:tav tm="0">
                                          <p:val>
                                            <p:strVal val="#ppt_x-#ppt_w*1.125000"/>
                                          </p:val>
                                        </p:tav>
                                        <p:tav tm="100000">
                                          <p:val>
                                            <p:strVal val="#ppt_x"/>
                                          </p:val>
                                        </p:tav>
                                      </p:tavLst>
                                    </p:anim>
                                    <p:animEffect transition="in" filter="wipe(right)">
                                      <p:cBhvr>
                                        <p:cTn id="25" dur="500"/>
                                        <p:tgtEl>
                                          <p:spTgt spid="63"/>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left)">
                                      <p:cBhvr>
                                        <p:cTn id="28" dur="500"/>
                                        <p:tgtEl>
                                          <p:spTgt spid="25"/>
                                        </p:tgtEl>
                                      </p:cBhvr>
                                    </p:animEffect>
                                  </p:childTnLst>
                                </p:cTn>
                              </p:par>
                              <p:par>
                                <p:cTn id="29" presetID="18" presetClass="entr" presetSubtype="12"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strips(downLeft)">
                                      <p:cBhvr>
                                        <p:cTn id="31" dur="500"/>
                                        <p:tgtEl>
                                          <p:spTgt spid="24"/>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left)">
                                      <p:cBhvr>
                                        <p:cTn id="34" dur="500"/>
                                        <p:tgtEl>
                                          <p:spTgt spid="4"/>
                                        </p:tgtEl>
                                      </p:cBhvr>
                                    </p:animEffect>
                                  </p:childTnLst>
                                </p:cTn>
                              </p:par>
                              <p:par>
                                <p:cTn id="35" presetID="53" presetClass="entr" presetSubtype="16"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fltVal val="0"/>
                                          </p:val>
                                        </p:tav>
                                        <p:tav tm="100000">
                                          <p:val>
                                            <p:strVal val="#ppt_h"/>
                                          </p:val>
                                        </p:tav>
                                      </p:tavLst>
                                    </p:anim>
                                    <p:animEffect transition="in" filter="fade">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9" grpId="0"/>
      <p:bldP spid="53" grpId="0" animBg="1"/>
      <p:bldP spid="34" grpId="0"/>
      <p:bldP spid="63" grpId="0"/>
      <p:bldP spid="24" grpId="0" animBg="1"/>
      <p:bldP spid="2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2414A-29EF-0B9A-EFD9-0EB2DE2D83E0}"/>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04DF99D6-4D0A-E9E5-0862-B31D6B193606}"/>
              </a:ext>
            </a:extLst>
          </p:cNvPr>
          <p:cNvSpPr/>
          <p:nvPr/>
        </p:nvSpPr>
        <p:spPr>
          <a:xfrm>
            <a:off x="0" y="2024742"/>
            <a:ext cx="12192000" cy="3062515"/>
          </a:xfrm>
          <a:prstGeom prst="rect">
            <a:avLst/>
          </a:prstGeom>
          <a:solidFill>
            <a:srgbClr val="1C2632"/>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dirty="0">
              <a:latin typeface="Arial" panose="020B0604020202020204" pitchFamily="34" charset="0"/>
              <a:ea typeface="思源黑体" panose="020B0500000000000000" pitchFamily="34" charset="-122"/>
              <a:cs typeface="+mn-ea"/>
              <a:sym typeface="+mn-lt"/>
            </a:endParaRPr>
          </a:p>
        </p:txBody>
      </p:sp>
      <p:sp>
        <p:nvSpPr>
          <p:cNvPr id="14" name="TextBox 13">
            <a:extLst>
              <a:ext uri="{FF2B5EF4-FFF2-40B4-BE49-F238E27FC236}">
                <a16:creationId xmlns:a16="http://schemas.microsoft.com/office/drawing/2014/main" id="{58ACF004-987E-CEF9-5077-81E6C585E986}"/>
              </a:ext>
            </a:extLst>
          </p:cNvPr>
          <p:cNvSpPr txBox="1"/>
          <p:nvPr/>
        </p:nvSpPr>
        <p:spPr>
          <a:xfrm>
            <a:off x="6436928" y="2234750"/>
            <a:ext cx="5535998" cy="2729396"/>
          </a:xfrm>
          <a:prstGeom prst="rect">
            <a:avLst/>
          </a:prstGeom>
          <a:noFill/>
        </p:spPr>
        <p:txBody>
          <a:bodyPr wrap="square" rIns="144000" bIns="36000" numCol="1" spcCol="360000" rtlCol="0">
            <a:spAutoFit/>
          </a:bodyPr>
          <a:lstStyle/>
          <a:p>
            <a:r>
              <a:rPr lang="en-US" altLang="zh-CN" sz="2000" b="1" dirty="0" err="1">
                <a:solidFill>
                  <a:schemeClr val="bg1"/>
                </a:solidFill>
                <a:latin typeface="Arial" panose="020B0604020202020204" pitchFamily="34" charset="0"/>
                <a:cs typeface="Arial" panose="020B0604020202020204" pitchFamily="34" charset="0"/>
              </a:rPr>
              <a:t>XGboost</a:t>
            </a:r>
            <a:r>
              <a:rPr lang="en-US" altLang="zh-CN" sz="2000" b="1" dirty="0">
                <a:solidFill>
                  <a:schemeClr val="bg1"/>
                </a:solidFill>
                <a:latin typeface="Arial" panose="020B0604020202020204" pitchFamily="34" charset="0"/>
                <a:cs typeface="Arial" panose="020B0604020202020204" pitchFamily="34" charset="0"/>
              </a:rPr>
              <a:t> performance</a:t>
            </a:r>
            <a:r>
              <a:rPr lang="zh-CN" altLang="en-US" sz="2000" b="1" dirty="0">
                <a:solidFill>
                  <a:schemeClr val="bg1"/>
                </a:solidFill>
                <a:latin typeface="Arial" panose="020B0604020202020204" pitchFamily="34" charset="0"/>
                <a:cs typeface="Arial" panose="020B0604020202020204" pitchFamily="34" charset="0"/>
              </a:rPr>
              <a:t>：</a:t>
            </a:r>
            <a:endParaRPr lang="en-US" altLang="zh-CN" sz="2000" b="1" dirty="0">
              <a:solidFill>
                <a:schemeClr val="bg1"/>
              </a:solidFill>
              <a:latin typeface="Arial" panose="020B0604020202020204" pitchFamily="34" charset="0"/>
              <a:cs typeface="Arial" panose="020B0604020202020204" pitchFamily="34" charset="0"/>
            </a:endParaRPr>
          </a:p>
          <a:p>
            <a:endParaRPr lang="en-US" altLang="zh-CN" sz="2400" b="1"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sz="1600" dirty="0">
                <a:solidFill>
                  <a:schemeClr val="bg1"/>
                </a:solidFill>
                <a:latin typeface="Arial" panose="020B0604020202020204" pitchFamily="34" charset="0"/>
                <a:cs typeface="Arial" panose="020B0604020202020204" pitchFamily="34" charset="0"/>
              </a:rPr>
              <a:t>Best cross-validation MCC: 0.5591 </a:t>
            </a:r>
            <a:endParaRPr lang="zh-CN" altLang="zh-CN" sz="16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sz="1600" dirty="0">
                <a:solidFill>
                  <a:schemeClr val="bg1"/>
                </a:solidFill>
                <a:latin typeface="Arial" panose="020B0604020202020204" pitchFamily="34" charset="0"/>
                <a:cs typeface="Arial" panose="020B0604020202020204" pitchFamily="34" charset="0"/>
              </a:rPr>
              <a:t>Test set MCC: 0.5669</a:t>
            </a:r>
            <a:endParaRPr lang="zh-CN" altLang="zh-CN" sz="16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sz="1600" dirty="0">
                <a:solidFill>
                  <a:schemeClr val="bg1"/>
                </a:solidFill>
                <a:latin typeface="Arial" panose="020B0604020202020204" pitchFamily="34" charset="0"/>
                <a:cs typeface="Arial" panose="020B0604020202020204" pitchFamily="34" charset="0"/>
              </a:rPr>
              <a:t>F1 Score:0.9044</a:t>
            </a:r>
            <a:endParaRPr lang="zh-CN" altLang="zh-CN" sz="16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sz="1600" dirty="0">
                <a:solidFill>
                  <a:schemeClr val="bg1"/>
                </a:solidFill>
                <a:latin typeface="Arial" panose="020B0604020202020204" pitchFamily="34" charset="0"/>
                <a:cs typeface="Arial" panose="020B0604020202020204" pitchFamily="34" charset="0"/>
              </a:rPr>
              <a:t>Accuracy:0.8996</a:t>
            </a:r>
          </a:p>
          <a:p>
            <a:endParaRPr lang="en-US" altLang="zh-CN" sz="1600" dirty="0">
              <a:solidFill>
                <a:schemeClr val="bg1"/>
              </a:solidFill>
              <a:effectLst/>
              <a:latin typeface="Arial" panose="020B0604020202020204" pitchFamily="34" charset="0"/>
              <a:cs typeface="Arial" panose="020B0604020202020204" pitchFamily="34" charset="0"/>
            </a:endParaRPr>
          </a:p>
          <a:p>
            <a:r>
              <a:rPr lang="en-US" altLang="zh-CN" sz="1600" dirty="0">
                <a:solidFill>
                  <a:schemeClr val="bg1"/>
                </a:solidFill>
                <a:latin typeface="Arial" panose="020B0604020202020204" pitchFamily="34" charset="0"/>
                <a:cs typeface="Arial" panose="020B0604020202020204" pitchFamily="34" charset="0"/>
              </a:rPr>
              <a:t>F1 Score and Accuracy are very high, especially F1 Score up to 0.9044.</a:t>
            </a:r>
            <a:endParaRPr lang="zh-CN" altLang="zh-CN" sz="1600" dirty="0">
              <a:solidFill>
                <a:schemeClr val="bg1"/>
              </a:solidFill>
              <a:latin typeface="Arial" panose="020B0604020202020204" pitchFamily="34" charset="0"/>
              <a:cs typeface="Arial" panose="020B0604020202020204" pitchFamily="34" charset="0"/>
            </a:endParaRPr>
          </a:p>
          <a:p>
            <a:endParaRPr lang="zh-CN" altLang="zh-CN" sz="1200" dirty="0">
              <a:solidFill>
                <a:schemeClr val="bg1"/>
              </a:solidFill>
              <a:effectLst/>
              <a:latin typeface="Arial" panose="020B0604020202020204" pitchFamily="34" charset="0"/>
              <a:cs typeface="Arial" panose="020B0604020202020204" pitchFamily="34" charset="0"/>
            </a:endParaRPr>
          </a:p>
        </p:txBody>
      </p:sp>
      <p:sp>
        <p:nvSpPr>
          <p:cNvPr id="29" name="矩形 28">
            <a:extLst>
              <a:ext uri="{FF2B5EF4-FFF2-40B4-BE49-F238E27FC236}">
                <a16:creationId xmlns:a16="http://schemas.microsoft.com/office/drawing/2014/main" id="{B7A3EA6E-395B-E393-5F6A-F1746519AA48}"/>
              </a:ext>
            </a:extLst>
          </p:cNvPr>
          <p:cNvSpPr/>
          <p:nvPr/>
        </p:nvSpPr>
        <p:spPr>
          <a:xfrm>
            <a:off x="1234896" y="275106"/>
            <a:ext cx="4861104" cy="494751"/>
          </a:xfrm>
          <a:prstGeom prst="rect">
            <a:avLst/>
          </a:prstGeom>
        </p:spPr>
        <p:txBody>
          <a:bodyPr wrap="square">
            <a:spAutoFit/>
          </a:bodyPr>
          <a:lstStyle/>
          <a:p>
            <a:pPr>
              <a:lnSpc>
                <a:spcPct val="120000"/>
              </a:lnSpc>
            </a:pPr>
            <a:r>
              <a:rPr lang="en-US" altLang="zh-CN" sz="2400" b="1" dirty="0" err="1">
                <a:solidFill>
                  <a:schemeClr val="tx1">
                    <a:lumMod val="85000"/>
                    <a:lumOff val="15000"/>
                  </a:schemeClr>
                </a:solidFill>
                <a:latin typeface="Arial" panose="020B0604020202020204" pitchFamily="34" charset="0"/>
                <a:ea typeface="思源黑体" panose="020B0500000000000000" pitchFamily="34" charset="-122"/>
                <a:cs typeface="Arial" panose="020B0604020202020204" pitchFamily="34" charset="0"/>
                <a:sym typeface="+mn-lt"/>
              </a:rPr>
              <a:t>XGboost</a:t>
            </a:r>
            <a:endParaRPr lang="zh-CN" altLang="en-US" sz="2400" b="1" dirty="0">
              <a:solidFill>
                <a:schemeClr val="tx1">
                  <a:lumMod val="85000"/>
                  <a:lumOff val="15000"/>
                </a:schemeClr>
              </a:solidFill>
              <a:latin typeface="Arial" panose="020B0604020202020204" pitchFamily="34" charset="0"/>
              <a:ea typeface="思源黑体" panose="020B0500000000000000" pitchFamily="34" charset="-122"/>
              <a:cs typeface="Arial" panose="020B0604020202020204" pitchFamily="34" charset="0"/>
              <a:sym typeface="+mn-lt"/>
            </a:endParaRPr>
          </a:p>
        </p:txBody>
      </p:sp>
      <p:pic>
        <p:nvPicPr>
          <p:cNvPr id="3" name="图片 2">
            <a:extLst>
              <a:ext uri="{FF2B5EF4-FFF2-40B4-BE49-F238E27FC236}">
                <a16:creationId xmlns:a16="http://schemas.microsoft.com/office/drawing/2014/main" id="{E188D012-A186-B0DD-AFC0-983D224C2EA1}"/>
              </a:ext>
            </a:extLst>
          </p:cNvPr>
          <p:cNvPicPr>
            <a:picLocks noChangeAspect="1"/>
          </p:cNvPicPr>
          <p:nvPr/>
        </p:nvPicPr>
        <p:blipFill>
          <a:blip r:embed="rId3"/>
          <a:stretch>
            <a:fillRect/>
          </a:stretch>
        </p:blipFill>
        <p:spPr>
          <a:xfrm>
            <a:off x="396695" y="1811471"/>
            <a:ext cx="5714794" cy="34890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图片 3">
            <a:extLst>
              <a:ext uri="{FF2B5EF4-FFF2-40B4-BE49-F238E27FC236}">
                <a16:creationId xmlns:a16="http://schemas.microsoft.com/office/drawing/2014/main" id="{729C693D-007F-559C-F149-F771B0A04FD9}"/>
              </a:ext>
            </a:extLst>
          </p:cNvPr>
          <p:cNvPicPr>
            <a:picLocks noChangeAspect="1"/>
          </p:cNvPicPr>
          <p:nvPr/>
        </p:nvPicPr>
        <p:blipFill>
          <a:blip r:embed="rId4"/>
          <a:stretch>
            <a:fillRect/>
          </a:stretch>
        </p:blipFill>
        <p:spPr>
          <a:xfrm>
            <a:off x="9467850" y="143355"/>
            <a:ext cx="2594309" cy="695422"/>
          </a:xfrm>
          <a:prstGeom prst="rect">
            <a:avLst/>
          </a:prstGeom>
        </p:spPr>
      </p:pic>
    </p:spTree>
    <p:extLst>
      <p:ext uri="{BB962C8B-B14F-4D97-AF65-F5344CB8AC3E}">
        <p14:creationId xmlns:p14="http://schemas.microsoft.com/office/powerpoint/2010/main" val="3035498053"/>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750"/>
                                        <p:tgtEl>
                                          <p:spTgt spid="7"/>
                                        </p:tgtEl>
                                      </p:cBhvr>
                                    </p:animEffect>
                                  </p:childTnLst>
                                </p:cTn>
                              </p:par>
                            </p:childTnLst>
                          </p:cTn>
                        </p:par>
                        <p:par>
                          <p:cTn id="8" fill="hold">
                            <p:stCondLst>
                              <p:cond delay="1250"/>
                            </p:stCondLst>
                            <p:childTnLst>
                              <p:par>
                                <p:cTn id="9" presetID="2" presetClass="entr" presetSubtype="4"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11F2B-CB78-4CCA-EBB6-9625F851BBF0}"/>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795D6A7C-31A0-CDB6-7028-2312160903DE}"/>
              </a:ext>
            </a:extLst>
          </p:cNvPr>
          <p:cNvSpPr/>
          <p:nvPr/>
        </p:nvSpPr>
        <p:spPr>
          <a:xfrm>
            <a:off x="0" y="2024742"/>
            <a:ext cx="12192000" cy="3062515"/>
          </a:xfrm>
          <a:prstGeom prst="rect">
            <a:avLst/>
          </a:prstGeom>
          <a:solidFill>
            <a:srgbClr val="1C2632"/>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dirty="0">
              <a:latin typeface="Arial" panose="020B0604020202020204" pitchFamily="34" charset="0"/>
              <a:ea typeface="思源黑体" panose="020B0500000000000000" pitchFamily="34" charset="-122"/>
              <a:cs typeface="+mn-ea"/>
              <a:sym typeface="+mn-lt"/>
            </a:endParaRPr>
          </a:p>
        </p:txBody>
      </p:sp>
      <p:sp>
        <p:nvSpPr>
          <p:cNvPr id="14" name="TextBox 13">
            <a:extLst>
              <a:ext uri="{FF2B5EF4-FFF2-40B4-BE49-F238E27FC236}">
                <a16:creationId xmlns:a16="http://schemas.microsoft.com/office/drawing/2014/main" id="{4692C7E8-EB55-47D8-7DD9-DCAAB65EBF44}"/>
              </a:ext>
            </a:extLst>
          </p:cNvPr>
          <p:cNvSpPr txBox="1"/>
          <p:nvPr/>
        </p:nvSpPr>
        <p:spPr>
          <a:xfrm>
            <a:off x="6321431" y="2109959"/>
            <a:ext cx="5641861" cy="3215363"/>
          </a:xfrm>
          <a:prstGeom prst="rect">
            <a:avLst/>
          </a:prstGeom>
          <a:noFill/>
        </p:spPr>
        <p:txBody>
          <a:bodyPr wrap="square" rIns="144000" bIns="36000" numCol="1" spcCol="360000" rtlCol="0">
            <a:spAutoFit/>
          </a:bodyPr>
          <a:lstStyle/>
          <a:p>
            <a:r>
              <a:rPr lang="en-US" altLang="zh-CN" sz="2000" b="1" dirty="0">
                <a:solidFill>
                  <a:schemeClr val="bg1"/>
                </a:solidFill>
                <a:latin typeface="Arial" panose="020B0604020202020204" pitchFamily="34" charset="0"/>
                <a:cs typeface="Arial" panose="020B0604020202020204" pitchFamily="34" charset="0"/>
              </a:rPr>
              <a:t>Voted Logistic Regression</a:t>
            </a:r>
          </a:p>
          <a:p>
            <a:endParaRPr lang="zh-CN" altLang="zh-CN" sz="2400" dirty="0">
              <a:solidFill>
                <a:schemeClr val="bg1"/>
              </a:solidFill>
              <a:latin typeface="Arial" panose="020B0604020202020204" pitchFamily="34" charset="0"/>
              <a:cs typeface="Arial" panose="020B0604020202020204" pitchFamily="34" charset="0"/>
            </a:endParaRPr>
          </a:p>
          <a:p>
            <a:pPr marL="285750" indent="-285750">
              <a:lnSpc>
                <a:spcPct val="130000"/>
              </a:lnSpc>
              <a:buFont typeface="Arial" panose="020B0604020202020204" pitchFamily="34" charset="0"/>
              <a:buChar char="•"/>
            </a:pPr>
            <a:r>
              <a:rPr lang="en-US" altLang="zh-CN" sz="1600" dirty="0">
                <a:solidFill>
                  <a:schemeClr val="bg1"/>
                </a:solidFill>
                <a:latin typeface="Arial" panose="020B0604020202020204" pitchFamily="34" charset="0"/>
                <a:cs typeface="Arial" panose="020B0604020202020204" pitchFamily="34" charset="0"/>
              </a:rPr>
              <a:t>Best cross-validation MCC: 0.5685 </a:t>
            </a:r>
          </a:p>
          <a:p>
            <a:pPr marL="285750" indent="-285750">
              <a:lnSpc>
                <a:spcPct val="130000"/>
              </a:lnSpc>
              <a:buFont typeface="Arial" panose="020B0604020202020204" pitchFamily="34" charset="0"/>
              <a:buChar char="•"/>
            </a:pPr>
            <a:r>
              <a:rPr lang="en-US" altLang="zh-CN" sz="1600" dirty="0">
                <a:solidFill>
                  <a:schemeClr val="bg1"/>
                </a:solidFill>
                <a:latin typeface="Arial" panose="020B0604020202020204" pitchFamily="34" charset="0"/>
                <a:cs typeface="Arial" panose="020B0604020202020204" pitchFamily="34" charset="0"/>
              </a:rPr>
              <a:t>Test set MCC: 0.5693</a:t>
            </a:r>
          </a:p>
          <a:p>
            <a:pPr marL="285750" indent="-285750">
              <a:lnSpc>
                <a:spcPct val="130000"/>
              </a:lnSpc>
              <a:buFont typeface="Arial" panose="020B0604020202020204" pitchFamily="34" charset="0"/>
              <a:buChar char="•"/>
            </a:pPr>
            <a:r>
              <a:rPr lang="en-US" altLang="zh-CN" sz="1600" dirty="0">
                <a:solidFill>
                  <a:schemeClr val="bg1"/>
                </a:solidFill>
                <a:latin typeface="Arial" panose="020B0604020202020204" pitchFamily="34" charset="0"/>
                <a:cs typeface="Arial" panose="020B0604020202020204" pitchFamily="34" charset="0"/>
              </a:rPr>
              <a:t>F1 Score:0.9035</a:t>
            </a:r>
          </a:p>
          <a:p>
            <a:pPr marL="285750" indent="-285750">
              <a:lnSpc>
                <a:spcPct val="130000"/>
              </a:lnSpc>
              <a:buFont typeface="Arial" panose="020B0604020202020204" pitchFamily="34" charset="0"/>
              <a:buChar char="•"/>
            </a:pPr>
            <a:r>
              <a:rPr lang="en-US" altLang="zh-CN" sz="1600" dirty="0">
                <a:solidFill>
                  <a:schemeClr val="bg1"/>
                </a:solidFill>
                <a:latin typeface="Arial" panose="020B0604020202020204" pitchFamily="34" charset="0"/>
                <a:cs typeface="Arial" panose="020B0604020202020204" pitchFamily="34" charset="0"/>
              </a:rPr>
              <a:t> Accuracy:0.8979</a:t>
            </a:r>
          </a:p>
          <a:p>
            <a:pPr marL="171450" indent="-171450">
              <a:lnSpc>
                <a:spcPct val="130000"/>
              </a:lnSpc>
              <a:buFont typeface="Wingdings" panose="05000000000000000000" pitchFamily="2" charset="2"/>
              <a:buChar char="l"/>
            </a:pPr>
            <a:endParaRPr lang="en-US" altLang="zh-CN" sz="1600" dirty="0">
              <a:solidFill>
                <a:schemeClr val="bg1"/>
              </a:solidFill>
              <a:latin typeface="Arial" panose="020B0604020202020204" pitchFamily="34" charset="0"/>
              <a:cs typeface="Arial" panose="020B0604020202020204" pitchFamily="34" charset="0"/>
            </a:endParaRPr>
          </a:p>
          <a:p>
            <a:pPr>
              <a:lnSpc>
                <a:spcPct val="130000"/>
              </a:lnSpc>
            </a:pPr>
            <a:r>
              <a:rPr lang="en-US" altLang="zh-CN" sz="1600" dirty="0">
                <a:solidFill>
                  <a:schemeClr val="bg1"/>
                </a:solidFill>
                <a:latin typeface="Arial" panose="020B0604020202020204" pitchFamily="34" charset="0"/>
                <a:cs typeface="Arial" panose="020B0604020202020204" pitchFamily="34" charset="0"/>
              </a:rPr>
              <a:t>F1 Score and Accuracy are very high, especially F1 Score up to 0.9035.</a:t>
            </a:r>
            <a:endParaRPr lang="zh-CN" altLang="zh-CN" sz="1600" dirty="0">
              <a:solidFill>
                <a:schemeClr val="bg1"/>
              </a:solidFill>
              <a:latin typeface="Arial" panose="020B0604020202020204" pitchFamily="34" charset="0"/>
              <a:cs typeface="Arial" panose="020B0604020202020204" pitchFamily="34" charset="0"/>
            </a:endParaRPr>
          </a:p>
          <a:p>
            <a:pPr marL="171450" indent="-171450">
              <a:lnSpc>
                <a:spcPct val="130000"/>
              </a:lnSpc>
              <a:buFont typeface="Wingdings" panose="05000000000000000000" pitchFamily="2" charset="2"/>
              <a:buChar char="l"/>
            </a:pPr>
            <a:endParaRPr lang="en-US" altLang="zh-CN" sz="1200" dirty="0">
              <a:solidFill>
                <a:schemeClr val="bg1"/>
              </a:solidFill>
              <a:latin typeface="Arial" panose="020B0604020202020204" pitchFamily="34" charset="0"/>
              <a:cs typeface="Arial" panose="020B0604020202020204" pitchFamily="34" charset="0"/>
            </a:endParaRPr>
          </a:p>
        </p:txBody>
      </p:sp>
      <p:sp>
        <p:nvSpPr>
          <p:cNvPr id="29" name="矩形 28">
            <a:extLst>
              <a:ext uri="{FF2B5EF4-FFF2-40B4-BE49-F238E27FC236}">
                <a16:creationId xmlns:a16="http://schemas.microsoft.com/office/drawing/2014/main" id="{BDBBE230-26C6-1034-37D2-BC0E28868834}"/>
              </a:ext>
            </a:extLst>
          </p:cNvPr>
          <p:cNvSpPr/>
          <p:nvPr/>
        </p:nvSpPr>
        <p:spPr>
          <a:xfrm>
            <a:off x="1234896" y="447386"/>
            <a:ext cx="4861104" cy="306174"/>
          </a:xfrm>
          <a:prstGeom prst="rect">
            <a:avLst/>
          </a:prstGeom>
        </p:spPr>
        <p:txBody>
          <a:bodyPr wrap="square">
            <a:spAutoFit/>
          </a:bodyPr>
          <a:lstStyle/>
          <a:p>
            <a:pPr>
              <a:lnSpc>
                <a:spcPts val="1425"/>
              </a:lnSpc>
            </a:pPr>
            <a:r>
              <a:rPr lang="en-US" altLang="zh-CN" sz="2400" b="1" dirty="0">
                <a:effectLst/>
                <a:latin typeface="Arial" panose="020B0604020202020204" pitchFamily="34" charset="0"/>
                <a:cs typeface="Arial" panose="020B0604020202020204" pitchFamily="34" charset="0"/>
              </a:rPr>
              <a:t>Voted </a:t>
            </a:r>
            <a:r>
              <a:rPr lang="en-US" altLang="zh-CN" sz="2400" b="1" dirty="0" err="1">
                <a:effectLst/>
                <a:latin typeface="Arial" panose="020B0604020202020204" pitchFamily="34" charset="0"/>
                <a:cs typeface="Arial" panose="020B0604020202020204" pitchFamily="34" charset="0"/>
              </a:rPr>
              <a:t>LogisticRegression</a:t>
            </a:r>
            <a:endParaRPr lang="en-US" altLang="zh-CN" sz="2400" b="0" dirty="0">
              <a:effectLst/>
              <a:latin typeface="Arial" panose="020B0604020202020204" pitchFamily="34" charset="0"/>
              <a:cs typeface="Arial" panose="020B0604020202020204" pitchFamily="34" charset="0"/>
            </a:endParaRPr>
          </a:p>
        </p:txBody>
      </p:sp>
      <p:pic>
        <p:nvPicPr>
          <p:cNvPr id="3" name="图片 2">
            <a:extLst>
              <a:ext uri="{FF2B5EF4-FFF2-40B4-BE49-F238E27FC236}">
                <a16:creationId xmlns:a16="http://schemas.microsoft.com/office/drawing/2014/main" id="{C3F09D5E-9DD4-18E6-A2DD-C040CDA26254}"/>
              </a:ext>
            </a:extLst>
          </p:cNvPr>
          <p:cNvPicPr>
            <a:picLocks noChangeAspect="1"/>
          </p:cNvPicPr>
          <p:nvPr/>
        </p:nvPicPr>
        <p:blipFill>
          <a:blip r:embed="rId3"/>
          <a:stretch>
            <a:fillRect/>
          </a:stretch>
        </p:blipFill>
        <p:spPr>
          <a:xfrm>
            <a:off x="410597" y="1846723"/>
            <a:ext cx="5641861" cy="33929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图片 1">
            <a:extLst>
              <a:ext uri="{FF2B5EF4-FFF2-40B4-BE49-F238E27FC236}">
                <a16:creationId xmlns:a16="http://schemas.microsoft.com/office/drawing/2014/main" id="{422FFD7D-76D6-2AFD-A18D-8034A54ED88A}"/>
              </a:ext>
            </a:extLst>
          </p:cNvPr>
          <p:cNvPicPr>
            <a:picLocks noChangeAspect="1"/>
          </p:cNvPicPr>
          <p:nvPr/>
        </p:nvPicPr>
        <p:blipFill>
          <a:blip r:embed="rId4"/>
          <a:stretch>
            <a:fillRect/>
          </a:stretch>
        </p:blipFill>
        <p:spPr>
          <a:xfrm>
            <a:off x="9467850" y="143355"/>
            <a:ext cx="2594309" cy="695422"/>
          </a:xfrm>
          <a:prstGeom prst="rect">
            <a:avLst/>
          </a:prstGeom>
        </p:spPr>
      </p:pic>
    </p:spTree>
    <p:extLst>
      <p:ext uri="{BB962C8B-B14F-4D97-AF65-F5344CB8AC3E}">
        <p14:creationId xmlns:p14="http://schemas.microsoft.com/office/powerpoint/2010/main" val="1931762773"/>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750"/>
                                        <p:tgtEl>
                                          <p:spTgt spid="7"/>
                                        </p:tgtEl>
                                      </p:cBhvr>
                                    </p:animEffect>
                                  </p:childTnLst>
                                </p:cTn>
                              </p:par>
                            </p:childTnLst>
                          </p:cTn>
                        </p:par>
                        <p:par>
                          <p:cTn id="8" fill="hold">
                            <p:stCondLst>
                              <p:cond delay="1250"/>
                            </p:stCondLst>
                            <p:childTnLst>
                              <p:par>
                                <p:cTn id="9" presetID="2" presetClass="entr" presetSubtype="4"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89858-5675-D66B-DFCE-439BCB2AA7DC}"/>
            </a:ext>
          </a:extLst>
        </p:cNvPr>
        <p:cNvGrpSpPr/>
        <p:nvPr/>
      </p:nvGrpSpPr>
      <p:grpSpPr>
        <a:xfrm>
          <a:off x="0" y="0"/>
          <a:ext cx="0" cy="0"/>
          <a:chOff x="0" y="0"/>
          <a:chExt cx="0" cy="0"/>
        </a:xfrm>
      </p:grpSpPr>
      <p:sp>
        <p:nvSpPr>
          <p:cNvPr id="40" name="TextBox 39">
            <a:extLst>
              <a:ext uri="{FF2B5EF4-FFF2-40B4-BE49-F238E27FC236}">
                <a16:creationId xmlns:a16="http://schemas.microsoft.com/office/drawing/2014/main" id="{A0008D1A-4DA6-FAE1-6069-FD7288E1B483}"/>
              </a:ext>
            </a:extLst>
          </p:cNvPr>
          <p:cNvSpPr txBox="1"/>
          <p:nvPr/>
        </p:nvSpPr>
        <p:spPr>
          <a:xfrm>
            <a:off x="2000664" y="1593332"/>
            <a:ext cx="8052763" cy="430118"/>
          </a:xfrm>
          <a:prstGeom prst="rect">
            <a:avLst/>
          </a:prstGeom>
          <a:noFill/>
        </p:spPr>
        <p:txBody>
          <a:bodyPr wrap="square" lIns="0" tIns="0" rIns="0" bIns="0" rtlCol="0">
            <a:spAutoFit/>
          </a:bodyPr>
          <a:lstStyle/>
          <a:p>
            <a:pPr lvl="0" algn="ctr">
              <a:lnSpc>
                <a:spcPct val="130000"/>
              </a:lnSpc>
              <a:spcBef>
                <a:spcPct val="0"/>
              </a:spcBef>
              <a:defRPr/>
            </a:pPr>
            <a:r>
              <a:rPr lang="en-US" altLang="zh-CN" sz="2400" b="1" dirty="0">
                <a:solidFill>
                  <a:schemeClr val="tx1">
                    <a:lumMod val="85000"/>
                    <a:lumOff val="15000"/>
                  </a:schemeClr>
                </a:solidFill>
                <a:latin typeface="Arial" panose="020B0604020202020204" pitchFamily="34" charset="0"/>
                <a:ea typeface="思源黑体" panose="020B0500000000000000" pitchFamily="34" charset="-122"/>
                <a:cs typeface="+mn-ea"/>
                <a:sym typeface="+mn-lt"/>
              </a:rPr>
              <a:t>Better Performance Model at handling imbalanced data</a:t>
            </a:r>
            <a:endParaRPr lang="zh-CN" altLang="en-US" sz="2400" b="1" dirty="0">
              <a:solidFill>
                <a:schemeClr val="tx1">
                  <a:lumMod val="85000"/>
                  <a:lumOff val="15000"/>
                </a:schemeClr>
              </a:solidFill>
              <a:latin typeface="Arial" panose="020B0604020202020204" pitchFamily="34" charset="0"/>
              <a:ea typeface="思源黑体" panose="020B0500000000000000" pitchFamily="34" charset="-122"/>
              <a:cs typeface="+mn-ea"/>
              <a:sym typeface="+mn-lt"/>
            </a:endParaRPr>
          </a:p>
        </p:txBody>
      </p:sp>
      <p:sp>
        <p:nvSpPr>
          <p:cNvPr id="41" name="圆角矩形 40">
            <a:extLst>
              <a:ext uri="{FF2B5EF4-FFF2-40B4-BE49-F238E27FC236}">
                <a16:creationId xmlns:a16="http://schemas.microsoft.com/office/drawing/2014/main" id="{9195B999-025A-1940-2641-02833076975F}"/>
              </a:ext>
            </a:extLst>
          </p:cNvPr>
          <p:cNvSpPr/>
          <p:nvPr/>
        </p:nvSpPr>
        <p:spPr>
          <a:xfrm>
            <a:off x="1912279" y="4981257"/>
            <a:ext cx="8640960" cy="622029"/>
          </a:xfrm>
          <a:prstGeom prst="roundRect">
            <a:avLst>
              <a:gd name="adj" fmla="val 50000"/>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latin typeface="Arial" panose="020B0604020202020204" pitchFamily="34" charset="0"/>
              <a:ea typeface="思源黑体" panose="020B0500000000000000" pitchFamily="34" charset="-122"/>
              <a:cs typeface="+mn-ea"/>
              <a:sym typeface="+mn-lt"/>
            </a:endParaRPr>
          </a:p>
        </p:txBody>
      </p:sp>
      <p:sp>
        <p:nvSpPr>
          <p:cNvPr id="42" name="Round Same Side Corner Rectangle 10">
            <a:extLst>
              <a:ext uri="{FF2B5EF4-FFF2-40B4-BE49-F238E27FC236}">
                <a16:creationId xmlns:a16="http://schemas.microsoft.com/office/drawing/2014/main" id="{51D80166-4F7D-2FBC-24F1-3B1B77729E14}"/>
              </a:ext>
            </a:extLst>
          </p:cNvPr>
          <p:cNvSpPr/>
          <p:nvPr/>
        </p:nvSpPr>
        <p:spPr>
          <a:xfrm rot="5400000">
            <a:off x="2305931" y="4587607"/>
            <a:ext cx="622029" cy="1409330"/>
          </a:xfrm>
          <a:prstGeom prst="round2SameRect">
            <a:avLst>
              <a:gd name="adj1" fmla="val 50000"/>
              <a:gd name="adj2" fmla="val 0"/>
            </a:avLst>
          </a:prstGeom>
          <a:solidFill>
            <a:srgbClr val="A78D6C"/>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dirty="0">
              <a:latin typeface="Arial" panose="020B0604020202020204" pitchFamily="34" charset="0"/>
              <a:ea typeface="思源黑体" panose="020B0500000000000000" pitchFamily="34" charset="-122"/>
              <a:cs typeface="+mn-ea"/>
              <a:sym typeface="+mn-lt"/>
            </a:endParaRPr>
          </a:p>
        </p:txBody>
      </p:sp>
      <p:sp>
        <p:nvSpPr>
          <p:cNvPr id="43" name="TextBox 42">
            <a:extLst>
              <a:ext uri="{FF2B5EF4-FFF2-40B4-BE49-F238E27FC236}">
                <a16:creationId xmlns:a16="http://schemas.microsoft.com/office/drawing/2014/main" id="{35889396-07AD-914E-D640-6EF28153AE59}"/>
              </a:ext>
            </a:extLst>
          </p:cNvPr>
          <p:cNvSpPr txBox="1"/>
          <p:nvPr/>
        </p:nvSpPr>
        <p:spPr>
          <a:xfrm>
            <a:off x="1986997" y="5099230"/>
            <a:ext cx="1063112" cy="379078"/>
          </a:xfrm>
          <a:prstGeom prst="rect">
            <a:avLst/>
          </a:prstGeom>
          <a:noFill/>
        </p:spPr>
        <p:txBody>
          <a:bodyPr wrap="none" rtlCol="0">
            <a:spAutoFit/>
          </a:bodyPr>
          <a:lstStyle/>
          <a:p>
            <a:pPr>
              <a:lnSpc>
                <a:spcPct val="130000"/>
              </a:lnSpc>
            </a:pPr>
            <a:r>
              <a:rPr lang="en-US" altLang="zh-CN" sz="2400" baseline="-3000" dirty="0">
                <a:solidFill>
                  <a:schemeClr val="bg1"/>
                </a:solidFill>
                <a:latin typeface="Arial" panose="020B0604020202020204" pitchFamily="34" charset="0"/>
                <a:ea typeface="思源黑体" panose="020B0500000000000000" pitchFamily="34" charset="-122"/>
                <a:cs typeface="+mn-ea"/>
                <a:sym typeface="+mn-lt"/>
              </a:rPr>
              <a:t>Summary</a:t>
            </a:r>
            <a:endParaRPr lang="zh-CN" altLang="en-US" sz="2400" baseline="-3000" dirty="0">
              <a:solidFill>
                <a:schemeClr val="bg1"/>
              </a:solidFill>
              <a:latin typeface="Arial" panose="020B0604020202020204" pitchFamily="34" charset="0"/>
              <a:ea typeface="思源黑体" panose="020B0500000000000000" pitchFamily="34" charset="-122"/>
              <a:cs typeface="+mn-ea"/>
              <a:sym typeface="+mn-lt"/>
            </a:endParaRPr>
          </a:p>
        </p:txBody>
      </p:sp>
      <p:sp>
        <p:nvSpPr>
          <p:cNvPr id="44" name="TextBox 43">
            <a:extLst>
              <a:ext uri="{FF2B5EF4-FFF2-40B4-BE49-F238E27FC236}">
                <a16:creationId xmlns:a16="http://schemas.microsoft.com/office/drawing/2014/main" id="{3288C5A0-016A-D3C6-249E-0E567ED3B338}"/>
              </a:ext>
            </a:extLst>
          </p:cNvPr>
          <p:cNvSpPr txBox="1"/>
          <p:nvPr/>
        </p:nvSpPr>
        <p:spPr>
          <a:xfrm>
            <a:off x="3366702" y="4963959"/>
            <a:ext cx="7079441" cy="646331"/>
          </a:xfrm>
          <a:prstGeom prst="rect">
            <a:avLst/>
          </a:prstGeom>
          <a:noFill/>
        </p:spPr>
        <p:txBody>
          <a:bodyPr wrap="square" rtlCol="0">
            <a:spAutoFit/>
          </a:bodyPr>
          <a:lstStyle/>
          <a:p>
            <a:r>
              <a:rPr lang="en-US" altLang="zh-CN" sz="1200" dirty="0">
                <a:latin typeface="Arial" panose="020B0604020202020204" pitchFamily="34" charset="0"/>
              </a:rPr>
              <a:t>Therefore, the performance difference of the model on balanced data and unbalanced data mainly depends on the algorithm characteristics of the model, its sensitivity to synthetic samples, the complexity of the model, and its adaptability to changes in data distribution.</a:t>
            </a:r>
            <a:endParaRPr lang="zh-CN" altLang="en-US" sz="1200" dirty="0">
              <a:latin typeface="Arial" panose="020B0604020202020204" pitchFamily="34" charset="0"/>
            </a:endParaRPr>
          </a:p>
        </p:txBody>
      </p:sp>
      <p:sp>
        <p:nvSpPr>
          <p:cNvPr id="45" name="矩形 44">
            <a:extLst>
              <a:ext uri="{FF2B5EF4-FFF2-40B4-BE49-F238E27FC236}">
                <a16:creationId xmlns:a16="http://schemas.microsoft.com/office/drawing/2014/main" id="{4C2DCB0A-DE24-E9B4-7F86-3C153E4EED57}"/>
              </a:ext>
            </a:extLst>
          </p:cNvPr>
          <p:cNvSpPr/>
          <p:nvPr/>
        </p:nvSpPr>
        <p:spPr>
          <a:xfrm>
            <a:off x="1933066" y="2687992"/>
            <a:ext cx="4090926" cy="1656184"/>
          </a:xfrm>
          <a:prstGeom prst="rect">
            <a:avLst/>
          </a:prstGeom>
          <a:solidFill>
            <a:srgbClr val="1C2632"/>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latin typeface="Arial" panose="020B0604020202020204" pitchFamily="34" charset="0"/>
              <a:ea typeface="思源黑体" panose="020B0500000000000000" pitchFamily="34" charset="-122"/>
              <a:cs typeface="+mn-ea"/>
              <a:sym typeface="+mn-lt"/>
            </a:endParaRPr>
          </a:p>
        </p:txBody>
      </p:sp>
      <p:sp>
        <p:nvSpPr>
          <p:cNvPr id="46" name="Text Placeholder 11">
            <a:extLst>
              <a:ext uri="{FF2B5EF4-FFF2-40B4-BE49-F238E27FC236}">
                <a16:creationId xmlns:a16="http://schemas.microsoft.com/office/drawing/2014/main" id="{5DDC30B2-219F-2038-BF4A-AF7967F93CFE}"/>
              </a:ext>
            </a:extLst>
          </p:cNvPr>
          <p:cNvSpPr txBox="1">
            <a:spLocks/>
          </p:cNvSpPr>
          <p:nvPr/>
        </p:nvSpPr>
        <p:spPr>
          <a:xfrm>
            <a:off x="2000664" y="2800424"/>
            <a:ext cx="3100754" cy="4716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30000"/>
              </a:lnSpc>
              <a:spcBef>
                <a:spcPct val="0"/>
              </a:spcBef>
              <a:buNone/>
            </a:pPr>
            <a:r>
              <a:rPr lang="en-US" altLang="zh-CN" sz="2000" dirty="0">
                <a:solidFill>
                  <a:schemeClr val="bg1"/>
                </a:solidFill>
                <a:latin typeface="Arial" panose="020B0604020202020204" pitchFamily="34" charset="0"/>
              </a:rPr>
              <a:t>Gradient boosting models </a:t>
            </a:r>
            <a:endParaRPr lang="zh-CN" altLang="en-US" sz="2000" dirty="0">
              <a:solidFill>
                <a:schemeClr val="bg1"/>
              </a:solidFill>
              <a:latin typeface="Arial" panose="020B0604020202020204" pitchFamily="34" charset="0"/>
              <a:ea typeface="思源黑体" panose="020B0500000000000000" pitchFamily="34" charset="-122"/>
              <a:cs typeface="+mn-ea"/>
              <a:sym typeface="+mn-lt"/>
            </a:endParaRPr>
          </a:p>
        </p:txBody>
      </p:sp>
      <p:sp>
        <p:nvSpPr>
          <p:cNvPr id="47" name="TextBox 46">
            <a:extLst>
              <a:ext uri="{FF2B5EF4-FFF2-40B4-BE49-F238E27FC236}">
                <a16:creationId xmlns:a16="http://schemas.microsoft.com/office/drawing/2014/main" id="{61186B30-E676-2606-BF47-BAE2E0C6FADA}"/>
              </a:ext>
            </a:extLst>
          </p:cNvPr>
          <p:cNvSpPr txBox="1"/>
          <p:nvPr/>
        </p:nvSpPr>
        <p:spPr>
          <a:xfrm>
            <a:off x="1972554" y="3313074"/>
            <a:ext cx="3907422" cy="938719"/>
          </a:xfrm>
          <a:prstGeom prst="rect">
            <a:avLst/>
          </a:prstGeom>
          <a:noFill/>
        </p:spPr>
        <p:txBody>
          <a:bodyPr wrap="square" rtlCol="0">
            <a:spAutoFit/>
          </a:bodyPr>
          <a:lstStyle/>
          <a:p>
            <a:r>
              <a:rPr lang="en-US" altLang="zh-CN" sz="1100" dirty="0">
                <a:solidFill>
                  <a:schemeClr val="bg1"/>
                </a:solidFill>
                <a:latin typeface="Arial" panose="020B0604020202020204" pitchFamily="34" charset="0"/>
              </a:rPr>
              <a:t>they already have strong processing capabilities on unbalanced data and can adaptively focus on minority class samples. After applying SMOTE, synthetic samples may introduce noise or change data distribution, which will affect the performance of these models.</a:t>
            </a:r>
          </a:p>
        </p:txBody>
      </p:sp>
      <p:sp>
        <p:nvSpPr>
          <p:cNvPr id="48" name="矩形 47">
            <a:extLst>
              <a:ext uri="{FF2B5EF4-FFF2-40B4-BE49-F238E27FC236}">
                <a16:creationId xmlns:a16="http://schemas.microsoft.com/office/drawing/2014/main" id="{6B6EE52E-FD0C-5F03-8A90-3B3B513B6957}"/>
              </a:ext>
            </a:extLst>
          </p:cNvPr>
          <p:cNvSpPr/>
          <p:nvPr/>
        </p:nvSpPr>
        <p:spPr>
          <a:xfrm>
            <a:off x="6168008" y="2687992"/>
            <a:ext cx="4090926" cy="1656184"/>
          </a:xfrm>
          <a:prstGeom prst="rect">
            <a:avLst/>
          </a:prstGeom>
          <a:solidFill>
            <a:srgbClr val="A78D6C"/>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latin typeface="Arial" panose="020B0604020202020204" pitchFamily="34" charset="0"/>
              <a:ea typeface="思源黑体" panose="020B0500000000000000" pitchFamily="34" charset="-122"/>
              <a:cs typeface="+mn-ea"/>
              <a:sym typeface="+mn-lt"/>
            </a:endParaRPr>
          </a:p>
        </p:txBody>
      </p:sp>
      <p:sp>
        <p:nvSpPr>
          <p:cNvPr id="49" name="Text Placeholder 11">
            <a:extLst>
              <a:ext uri="{FF2B5EF4-FFF2-40B4-BE49-F238E27FC236}">
                <a16:creationId xmlns:a16="http://schemas.microsoft.com/office/drawing/2014/main" id="{0BEFAD46-9623-B0CD-EFAF-7BDE00B9D95A}"/>
              </a:ext>
            </a:extLst>
          </p:cNvPr>
          <p:cNvSpPr txBox="1">
            <a:spLocks/>
          </p:cNvSpPr>
          <p:nvPr/>
        </p:nvSpPr>
        <p:spPr>
          <a:xfrm>
            <a:off x="6235605" y="2800424"/>
            <a:ext cx="3271251" cy="4716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30000"/>
              </a:lnSpc>
              <a:spcBef>
                <a:spcPct val="0"/>
              </a:spcBef>
              <a:buNone/>
            </a:pPr>
            <a:r>
              <a:rPr lang="en-AU" altLang="zh-CN" sz="2000" dirty="0">
                <a:solidFill>
                  <a:schemeClr val="bg1"/>
                </a:solidFill>
                <a:latin typeface="Arial" panose="020B0604020202020204" pitchFamily="34" charset="0"/>
                <a:ea typeface="思源黑体" panose="020B0500000000000000" pitchFamily="34" charset="-122"/>
                <a:cs typeface="+mn-ea"/>
                <a:sym typeface="+mn-lt"/>
              </a:rPr>
              <a:t>Voted Logistic Regression</a:t>
            </a:r>
          </a:p>
        </p:txBody>
      </p:sp>
      <p:sp>
        <p:nvSpPr>
          <p:cNvPr id="50" name="TextBox 49">
            <a:extLst>
              <a:ext uri="{FF2B5EF4-FFF2-40B4-BE49-F238E27FC236}">
                <a16:creationId xmlns:a16="http://schemas.microsoft.com/office/drawing/2014/main" id="{CC446441-5AC6-AB21-8B36-C2A92195E184}"/>
              </a:ext>
            </a:extLst>
          </p:cNvPr>
          <p:cNvSpPr txBox="1"/>
          <p:nvPr/>
        </p:nvSpPr>
        <p:spPr>
          <a:xfrm>
            <a:off x="6207496" y="3313074"/>
            <a:ext cx="3907422" cy="938719"/>
          </a:xfrm>
          <a:prstGeom prst="rect">
            <a:avLst/>
          </a:prstGeom>
          <a:noFill/>
        </p:spPr>
        <p:txBody>
          <a:bodyPr wrap="square" rtlCol="0">
            <a:spAutoFit/>
          </a:bodyPr>
          <a:lstStyle/>
          <a:p>
            <a:r>
              <a:rPr lang="en-US" altLang="zh-CN" sz="1100" dirty="0">
                <a:solidFill>
                  <a:schemeClr val="bg1"/>
                </a:solidFill>
                <a:latin typeface="Arial" panose="020B0604020202020204" pitchFamily="34" charset="0"/>
              </a:rPr>
              <a:t>the learning ability of minority classes on unbalanced data is limited. After balancing the data, the number of minority class samples is increased, so that the model can learn the characteristics of minority classes more comprehensively and improve the prediction performance of minority classes.</a:t>
            </a:r>
          </a:p>
        </p:txBody>
      </p:sp>
      <p:sp>
        <p:nvSpPr>
          <p:cNvPr id="19" name="文本框 18">
            <a:extLst>
              <a:ext uri="{FF2B5EF4-FFF2-40B4-BE49-F238E27FC236}">
                <a16:creationId xmlns:a16="http://schemas.microsoft.com/office/drawing/2014/main" id="{3C35E378-3383-2B5E-F2D1-1CBFDF44BC6F}"/>
              </a:ext>
            </a:extLst>
          </p:cNvPr>
          <p:cNvSpPr txBox="1"/>
          <p:nvPr/>
        </p:nvSpPr>
        <p:spPr>
          <a:xfrm>
            <a:off x="1221277" y="165529"/>
            <a:ext cx="184731" cy="598177"/>
          </a:xfrm>
          <a:prstGeom prst="rect">
            <a:avLst/>
          </a:prstGeom>
          <a:noFill/>
        </p:spPr>
        <p:txBody>
          <a:bodyPr wrap="none" rtlCol="0">
            <a:spAutoFit/>
          </a:bodyPr>
          <a:lstStyle/>
          <a:p>
            <a:pPr fontAlgn="auto">
              <a:lnSpc>
                <a:spcPct val="130000"/>
              </a:lnSpc>
              <a:defRPr/>
            </a:pPr>
            <a:endParaRPr lang="zh-CN" altLang="en-US" sz="2800" b="1" dirty="0">
              <a:solidFill>
                <a:srgbClr val="554B4F"/>
              </a:solidFill>
              <a:latin typeface="Arial" panose="020B0604020202020204" pitchFamily="34" charset="0"/>
              <a:ea typeface="思源黑体" panose="020B0500000000000000" pitchFamily="34" charset="-122"/>
              <a:cs typeface="+mn-ea"/>
              <a:sym typeface="+mn-lt"/>
            </a:endParaRPr>
          </a:p>
        </p:txBody>
      </p:sp>
      <p:sp>
        <p:nvSpPr>
          <p:cNvPr id="18" name="矩形 17">
            <a:extLst>
              <a:ext uri="{FF2B5EF4-FFF2-40B4-BE49-F238E27FC236}">
                <a16:creationId xmlns:a16="http://schemas.microsoft.com/office/drawing/2014/main" id="{AA98D5AC-E38A-DF66-BAD2-057319A13C73}"/>
              </a:ext>
            </a:extLst>
          </p:cNvPr>
          <p:cNvSpPr/>
          <p:nvPr/>
        </p:nvSpPr>
        <p:spPr>
          <a:xfrm>
            <a:off x="1244421" y="341781"/>
            <a:ext cx="2867228" cy="463588"/>
          </a:xfrm>
          <a:prstGeom prst="rect">
            <a:avLst/>
          </a:prstGeom>
        </p:spPr>
        <p:txBody>
          <a:bodyPr wrap="square">
            <a:spAutoFit/>
          </a:bodyPr>
          <a:lstStyle/>
          <a:p>
            <a:pPr marL="0" algn="l" rtl="0" eaLnBrk="1" latinLnBrk="0" hangingPunct="1">
              <a:lnSpc>
                <a:spcPct val="150000"/>
              </a:lnSpc>
              <a:spcBef>
                <a:spcPts val="0"/>
              </a:spcBef>
              <a:spcAft>
                <a:spcPts val="0"/>
              </a:spcAft>
            </a:pPr>
            <a:r>
              <a:rPr lang="en-US" altLang="zh-CN" sz="1800" b="1" kern="1200" dirty="0">
                <a:solidFill>
                  <a:srgbClr val="262626"/>
                </a:solidFill>
                <a:effectLst>
                  <a:outerShdw blurRad="25400" dist="25400" dir="2700000" algn="tl" rotWithShape="0">
                    <a:srgbClr val="000000">
                      <a:alpha val="25000"/>
                    </a:srgbClr>
                  </a:outerShdw>
                </a:effectLst>
                <a:latin typeface="Arial" panose="020B0604020202020204" pitchFamily="34" charset="0"/>
                <a:ea typeface="思源黑体" panose="020B0500000000000000"/>
                <a:cs typeface="+mn-cs"/>
              </a:rPr>
              <a:t>Predictive Analysis</a:t>
            </a:r>
            <a:endParaRPr lang="zh-CN" altLang="zh-CN" sz="2000" b="1" dirty="0">
              <a:effectLst/>
              <a:latin typeface="Arial" panose="020B0604020202020204" pitchFamily="34" charset="0"/>
            </a:endParaRPr>
          </a:p>
        </p:txBody>
      </p:sp>
      <p:pic>
        <p:nvPicPr>
          <p:cNvPr id="2" name="图片 1">
            <a:extLst>
              <a:ext uri="{FF2B5EF4-FFF2-40B4-BE49-F238E27FC236}">
                <a16:creationId xmlns:a16="http://schemas.microsoft.com/office/drawing/2014/main" id="{D3AF0FDD-024A-54C4-2843-34B2BB5C9540}"/>
              </a:ext>
            </a:extLst>
          </p:cNvPr>
          <p:cNvPicPr>
            <a:picLocks noChangeAspect="1"/>
          </p:cNvPicPr>
          <p:nvPr/>
        </p:nvPicPr>
        <p:blipFill>
          <a:blip r:embed="rId3"/>
          <a:stretch>
            <a:fillRect/>
          </a:stretch>
        </p:blipFill>
        <p:spPr>
          <a:xfrm>
            <a:off x="9467850" y="143355"/>
            <a:ext cx="2594309" cy="695422"/>
          </a:xfrm>
          <a:prstGeom prst="rect">
            <a:avLst/>
          </a:prstGeom>
        </p:spPr>
      </p:pic>
    </p:spTree>
    <p:extLst>
      <p:ext uri="{BB962C8B-B14F-4D97-AF65-F5344CB8AC3E}">
        <p14:creationId xmlns:p14="http://schemas.microsoft.com/office/powerpoint/2010/main" val="2045376020"/>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300" fill="hold"/>
                                        <p:tgtEl>
                                          <p:spTgt spid="40"/>
                                        </p:tgtEl>
                                        <p:attrNameLst>
                                          <p:attrName>ppt_x</p:attrName>
                                        </p:attrNameLst>
                                      </p:cBhvr>
                                      <p:tavLst>
                                        <p:tav tm="0">
                                          <p:val>
                                            <p:strVal val="1+#ppt_w/2"/>
                                          </p:val>
                                        </p:tav>
                                        <p:tav tm="100000">
                                          <p:val>
                                            <p:strVal val="#ppt_x"/>
                                          </p:val>
                                        </p:tav>
                                      </p:tavLst>
                                    </p:anim>
                                    <p:anim calcmode="lin" valueType="num">
                                      <p:cBhvr additive="base">
                                        <p:cTn id="8" dur="300" fill="hold"/>
                                        <p:tgtEl>
                                          <p:spTgt spid="40"/>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12" presetClass="entr" presetSubtype="8" fill="hold" grpId="0" nodeType="afterEffect">
                                  <p:stCondLst>
                                    <p:cond delay="0"/>
                                  </p:stCondLst>
                                  <p:childTnLst>
                                    <p:set>
                                      <p:cBhvr>
                                        <p:cTn id="11" dur="1" fill="hold">
                                          <p:stCondLst>
                                            <p:cond delay="0"/>
                                          </p:stCondLst>
                                        </p:cTn>
                                        <p:tgtEl>
                                          <p:spTgt spid="42"/>
                                        </p:tgtEl>
                                        <p:attrNameLst>
                                          <p:attrName>style.visibility</p:attrName>
                                        </p:attrNameLst>
                                      </p:cBhvr>
                                      <p:to>
                                        <p:strVal val="visible"/>
                                      </p:to>
                                    </p:set>
                                    <p:anim calcmode="lin" valueType="num">
                                      <p:cBhvr additive="base">
                                        <p:cTn id="12" dur="500"/>
                                        <p:tgtEl>
                                          <p:spTgt spid="42"/>
                                        </p:tgtEl>
                                        <p:attrNameLst>
                                          <p:attrName>ppt_x</p:attrName>
                                        </p:attrNameLst>
                                      </p:cBhvr>
                                      <p:tavLst>
                                        <p:tav tm="0">
                                          <p:val>
                                            <p:strVal val="#ppt_x-#ppt_w*1.125000"/>
                                          </p:val>
                                        </p:tav>
                                        <p:tav tm="100000">
                                          <p:val>
                                            <p:strVal val="#ppt_x"/>
                                          </p:val>
                                        </p:tav>
                                      </p:tavLst>
                                    </p:anim>
                                    <p:animEffect transition="in" filter="wipe(right)">
                                      <p:cBhvr>
                                        <p:cTn id="13" dur="500"/>
                                        <p:tgtEl>
                                          <p:spTgt spid="42"/>
                                        </p:tgtEl>
                                      </p:cBhvr>
                                    </p:animEffect>
                                  </p:childTnLst>
                                </p:cTn>
                              </p:par>
                            </p:childTnLst>
                          </p:cTn>
                        </p:par>
                        <p:par>
                          <p:cTn id="14" fill="hold">
                            <p:stCondLst>
                              <p:cond delay="800"/>
                            </p:stCondLst>
                            <p:childTnLst>
                              <p:par>
                                <p:cTn id="15" presetID="16" presetClass="entr" presetSubtype="21" fill="hold" grpId="0" nodeType="after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barn(inVertical)">
                                      <p:cBhvr>
                                        <p:cTn id="17" dur="500"/>
                                        <p:tgtEl>
                                          <p:spTgt spid="41"/>
                                        </p:tgtEl>
                                      </p:cBhvr>
                                    </p:animEffect>
                                  </p:childTnLst>
                                </p:cTn>
                              </p:par>
                            </p:childTnLst>
                          </p:cTn>
                        </p:par>
                        <p:par>
                          <p:cTn id="18" fill="hold">
                            <p:stCondLst>
                              <p:cond delay="1300"/>
                            </p:stCondLst>
                            <p:childTnLst>
                              <p:par>
                                <p:cTn id="19" presetID="10" presetClass="entr" presetSubtype="0" fill="hold" grpId="0" nodeType="after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childTnLst>
                          </p:cTn>
                        </p:par>
                        <p:par>
                          <p:cTn id="22" fill="hold">
                            <p:stCondLst>
                              <p:cond delay="1800"/>
                            </p:stCondLst>
                            <p:childTnLst>
                              <p:par>
                                <p:cTn id="23" presetID="53" presetClass="entr" presetSubtype="16" fill="hold" grpId="0" nodeType="afterEffect">
                                  <p:stCondLst>
                                    <p:cond delay="0"/>
                                  </p:stCondLst>
                                  <p:childTnLst>
                                    <p:set>
                                      <p:cBhvr>
                                        <p:cTn id="24" dur="1" fill="hold">
                                          <p:stCondLst>
                                            <p:cond delay="0"/>
                                          </p:stCondLst>
                                        </p:cTn>
                                        <p:tgtEl>
                                          <p:spTgt spid="44"/>
                                        </p:tgtEl>
                                        <p:attrNameLst>
                                          <p:attrName>style.visibility</p:attrName>
                                        </p:attrNameLst>
                                      </p:cBhvr>
                                      <p:to>
                                        <p:strVal val="visible"/>
                                      </p:to>
                                    </p:set>
                                    <p:anim calcmode="lin" valueType="num">
                                      <p:cBhvr>
                                        <p:cTn id="25" dur="500" fill="hold"/>
                                        <p:tgtEl>
                                          <p:spTgt spid="44"/>
                                        </p:tgtEl>
                                        <p:attrNameLst>
                                          <p:attrName>ppt_w</p:attrName>
                                        </p:attrNameLst>
                                      </p:cBhvr>
                                      <p:tavLst>
                                        <p:tav tm="0">
                                          <p:val>
                                            <p:fltVal val="0"/>
                                          </p:val>
                                        </p:tav>
                                        <p:tav tm="100000">
                                          <p:val>
                                            <p:strVal val="#ppt_w"/>
                                          </p:val>
                                        </p:tav>
                                      </p:tavLst>
                                    </p:anim>
                                    <p:anim calcmode="lin" valueType="num">
                                      <p:cBhvr>
                                        <p:cTn id="26" dur="500" fill="hold"/>
                                        <p:tgtEl>
                                          <p:spTgt spid="44"/>
                                        </p:tgtEl>
                                        <p:attrNameLst>
                                          <p:attrName>ppt_h</p:attrName>
                                        </p:attrNameLst>
                                      </p:cBhvr>
                                      <p:tavLst>
                                        <p:tav tm="0">
                                          <p:val>
                                            <p:fltVal val="0"/>
                                          </p:val>
                                        </p:tav>
                                        <p:tav tm="100000">
                                          <p:val>
                                            <p:strVal val="#ppt_h"/>
                                          </p:val>
                                        </p:tav>
                                      </p:tavLst>
                                    </p:anim>
                                    <p:animEffect transition="in" filter="fade">
                                      <p:cBhvr>
                                        <p:cTn id="27" dur="500"/>
                                        <p:tgtEl>
                                          <p:spTgt spid="44"/>
                                        </p:tgtEl>
                                      </p:cBhvr>
                                    </p:animEffect>
                                  </p:childTnLst>
                                </p:cTn>
                              </p:par>
                              <p:par>
                                <p:cTn id="28" presetID="2" presetClass="entr" presetSubtype="8" fill="hold" grpId="0" nodeType="withEffect">
                                  <p:stCondLst>
                                    <p:cond delay="500"/>
                                  </p:stCondLst>
                                  <p:childTnLst>
                                    <p:set>
                                      <p:cBhvr>
                                        <p:cTn id="29" dur="1" fill="hold">
                                          <p:stCondLst>
                                            <p:cond delay="0"/>
                                          </p:stCondLst>
                                        </p:cTn>
                                        <p:tgtEl>
                                          <p:spTgt spid="45"/>
                                        </p:tgtEl>
                                        <p:attrNameLst>
                                          <p:attrName>style.visibility</p:attrName>
                                        </p:attrNameLst>
                                      </p:cBhvr>
                                      <p:to>
                                        <p:strVal val="visible"/>
                                      </p:to>
                                    </p:set>
                                    <p:anim calcmode="lin" valueType="num">
                                      <p:cBhvr additive="base">
                                        <p:cTn id="30" dur="500" fill="hold"/>
                                        <p:tgtEl>
                                          <p:spTgt spid="45"/>
                                        </p:tgtEl>
                                        <p:attrNameLst>
                                          <p:attrName>ppt_x</p:attrName>
                                        </p:attrNameLst>
                                      </p:cBhvr>
                                      <p:tavLst>
                                        <p:tav tm="0">
                                          <p:val>
                                            <p:strVal val="0-#ppt_w/2"/>
                                          </p:val>
                                        </p:tav>
                                        <p:tav tm="100000">
                                          <p:val>
                                            <p:strVal val="#ppt_x"/>
                                          </p:val>
                                        </p:tav>
                                      </p:tavLst>
                                    </p:anim>
                                    <p:anim calcmode="lin" valueType="num">
                                      <p:cBhvr additive="base">
                                        <p:cTn id="31" dur="500" fill="hold"/>
                                        <p:tgtEl>
                                          <p:spTgt spid="45"/>
                                        </p:tgtEl>
                                        <p:attrNameLst>
                                          <p:attrName>ppt_y</p:attrName>
                                        </p:attrNameLst>
                                      </p:cBhvr>
                                      <p:tavLst>
                                        <p:tav tm="0">
                                          <p:val>
                                            <p:strVal val="#ppt_y"/>
                                          </p:val>
                                        </p:tav>
                                        <p:tav tm="100000">
                                          <p:val>
                                            <p:strVal val="#ppt_y"/>
                                          </p:val>
                                        </p:tav>
                                      </p:tavLst>
                                    </p:anim>
                                  </p:childTnLst>
                                </p:cTn>
                              </p:par>
                            </p:childTnLst>
                          </p:cTn>
                        </p:par>
                        <p:par>
                          <p:cTn id="32" fill="hold">
                            <p:stCondLst>
                              <p:cond delay="2800"/>
                            </p:stCondLst>
                            <p:childTnLst>
                              <p:par>
                                <p:cTn id="33" presetID="42" presetClass="entr" presetSubtype="0" fill="hold" grpId="0" nodeType="after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1000"/>
                                        <p:tgtEl>
                                          <p:spTgt spid="46"/>
                                        </p:tgtEl>
                                      </p:cBhvr>
                                    </p:animEffect>
                                    <p:anim calcmode="lin" valueType="num">
                                      <p:cBhvr>
                                        <p:cTn id="36" dur="1000" fill="hold"/>
                                        <p:tgtEl>
                                          <p:spTgt spid="46"/>
                                        </p:tgtEl>
                                        <p:attrNameLst>
                                          <p:attrName>ppt_x</p:attrName>
                                        </p:attrNameLst>
                                      </p:cBhvr>
                                      <p:tavLst>
                                        <p:tav tm="0">
                                          <p:val>
                                            <p:strVal val="#ppt_x"/>
                                          </p:val>
                                        </p:tav>
                                        <p:tav tm="100000">
                                          <p:val>
                                            <p:strVal val="#ppt_x"/>
                                          </p:val>
                                        </p:tav>
                                      </p:tavLst>
                                    </p:anim>
                                    <p:anim calcmode="lin" valueType="num">
                                      <p:cBhvr>
                                        <p:cTn id="37" dur="1000" fill="hold"/>
                                        <p:tgtEl>
                                          <p:spTgt spid="46"/>
                                        </p:tgtEl>
                                        <p:attrNameLst>
                                          <p:attrName>ppt_y</p:attrName>
                                        </p:attrNameLst>
                                      </p:cBhvr>
                                      <p:tavLst>
                                        <p:tav tm="0">
                                          <p:val>
                                            <p:strVal val="#ppt_y+.1"/>
                                          </p:val>
                                        </p:tav>
                                        <p:tav tm="100000">
                                          <p:val>
                                            <p:strVal val="#ppt_y"/>
                                          </p:val>
                                        </p:tav>
                                      </p:tavLst>
                                    </p:anim>
                                  </p:childTnLst>
                                </p:cTn>
                              </p:par>
                            </p:childTnLst>
                          </p:cTn>
                        </p:par>
                        <p:par>
                          <p:cTn id="38" fill="hold">
                            <p:stCondLst>
                              <p:cond delay="3800"/>
                            </p:stCondLst>
                            <p:childTnLst>
                              <p:par>
                                <p:cTn id="39" presetID="53" presetClass="entr" presetSubtype="16" fill="hold" grpId="0" nodeType="afterEffect">
                                  <p:stCondLst>
                                    <p:cond delay="0"/>
                                  </p:stCondLst>
                                  <p:childTnLst>
                                    <p:set>
                                      <p:cBhvr>
                                        <p:cTn id="40" dur="1" fill="hold">
                                          <p:stCondLst>
                                            <p:cond delay="0"/>
                                          </p:stCondLst>
                                        </p:cTn>
                                        <p:tgtEl>
                                          <p:spTgt spid="47"/>
                                        </p:tgtEl>
                                        <p:attrNameLst>
                                          <p:attrName>style.visibility</p:attrName>
                                        </p:attrNameLst>
                                      </p:cBhvr>
                                      <p:to>
                                        <p:strVal val="visible"/>
                                      </p:to>
                                    </p:set>
                                    <p:anim calcmode="lin" valueType="num">
                                      <p:cBhvr>
                                        <p:cTn id="41" dur="1000" fill="hold"/>
                                        <p:tgtEl>
                                          <p:spTgt spid="47"/>
                                        </p:tgtEl>
                                        <p:attrNameLst>
                                          <p:attrName>ppt_w</p:attrName>
                                        </p:attrNameLst>
                                      </p:cBhvr>
                                      <p:tavLst>
                                        <p:tav tm="0">
                                          <p:val>
                                            <p:fltVal val="0"/>
                                          </p:val>
                                        </p:tav>
                                        <p:tav tm="100000">
                                          <p:val>
                                            <p:strVal val="#ppt_w"/>
                                          </p:val>
                                        </p:tav>
                                      </p:tavLst>
                                    </p:anim>
                                    <p:anim calcmode="lin" valueType="num">
                                      <p:cBhvr>
                                        <p:cTn id="42" dur="1000" fill="hold"/>
                                        <p:tgtEl>
                                          <p:spTgt spid="47"/>
                                        </p:tgtEl>
                                        <p:attrNameLst>
                                          <p:attrName>ppt_h</p:attrName>
                                        </p:attrNameLst>
                                      </p:cBhvr>
                                      <p:tavLst>
                                        <p:tav tm="0">
                                          <p:val>
                                            <p:fltVal val="0"/>
                                          </p:val>
                                        </p:tav>
                                        <p:tav tm="100000">
                                          <p:val>
                                            <p:strVal val="#ppt_h"/>
                                          </p:val>
                                        </p:tav>
                                      </p:tavLst>
                                    </p:anim>
                                    <p:animEffect transition="in" filter="fade">
                                      <p:cBhvr>
                                        <p:cTn id="43" dur="1000"/>
                                        <p:tgtEl>
                                          <p:spTgt spid="47"/>
                                        </p:tgtEl>
                                      </p:cBhvr>
                                    </p:animEffect>
                                  </p:childTnLst>
                                </p:cTn>
                              </p:par>
                              <p:par>
                                <p:cTn id="44" presetID="2" presetClass="entr" presetSubtype="8" fill="hold" grpId="0" nodeType="withEffect">
                                  <p:stCondLst>
                                    <p:cond delay="500"/>
                                  </p:stCondLst>
                                  <p:childTnLst>
                                    <p:set>
                                      <p:cBhvr>
                                        <p:cTn id="45" dur="1" fill="hold">
                                          <p:stCondLst>
                                            <p:cond delay="0"/>
                                          </p:stCondLst>
                                        </p:cTn>
                                        <p:tgtEl>
                                          <p:spTgt spid="48"/>
                                        </p:tgtEl>
                                        <p:attrNameLst>
                                          <p:attrName>style.visibility</p:attrName>
                                        </p:attrNameLst>
                                      </p:cBhvr>
                                      <p:to>
                                        <p:strVal val="visible"/>
                                      </p:to>
                                    </p:set>
                                    <p:anim calcmode="lin" valueType="num">
                                      <p:cBhvr additive="base">
                                        <p:cTn id="46" dur="500" fill="hold"/>
                                        <p:tgtEl>
                                          <p:spTgt spid="48"/>
                                        </p:tgtEl>
                                        <p:attrNameLst>
                                          <p:attrName>ppt_x</p:attrName>
                                        </p:attrNameLst>
                                      </p:cBhvr>
                                      <p:tavLst>
                                        <p:tav tm="0">
                                          <p:val>
                                            <p:strVal val="0-#ppt_w/2"/>
                                          </p:val>
                                        </p:tav>
                                        <p:tav tm="100000">
                                          <p:val>
                                            <p:strVal val="#ppt_x"/>
                                          </p:val>
                                        </p:tav>
                                      </p:tavLst>
                                    </p:anim>
                                    <p:anim calcmode="lin" valueType="num">
                                      <p:cBhvr additive="base">
                                        <p:cTn id="47" dur="500" fill="hold"/>
                                        <p:tgtEl>
                                          <p:spTgt spid="48"/>
                                        </p:tgtEl>
                                        <p:attrNameLst>
                                          <p:attrName>ppt_y</p:attrName>
                                        </p:attrNameLst>
                                      </p:cBhvr>
                                      <p:tavLst>
                                        <p:tav tm="0">
                                          <p:val>
                                            <p:strVal val="#ppt_y"/>
                                          </p:val>
                                        </p:tav>
                                        <p:tav tm="100000">
                                          <p:val>
                                            <p:strVal val="#ppt_y"/>
                                          </p:val>
                                        </p:tav>
                                      </p:tavLst>
                                    </p:anim>
                                  </p:childTnLst>
                                </p:cTn>
                              </p:par>
                            </p:childTnLst>
                          </p:cTn>
                        </p:par>
                        <p:par>
                          <p:cTn id="48" fill="hold">
                            <p:stCondLst>
                              <p:cond delay="4800"/>
                            </p:stCondLst>
                            <p:childTnLst>
                              <p:par>
                                <p:cTn id="49" presetID="42" presetClass="entr" presetSubtype="0" fill="hold" grpId="0" nodeType="after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1000"/>
                                        <p:tgtEl>
                                          <p:spTgt spid="49"/>
                                        </p:tgtEl>
                                      </p:cBhvr>
                                    </p:animEffect>
                                    <p:anim calcmode="lin" valueType="num">
                                      <p:cBhvr>
                                        <p:cTn id="52" dur="1000" fill="hold"/>
                                        <p:tgtEl>
                                          <p:spTgt spid="49"/>
                                        </p:tgtEl>
                                        <p:attrNameLst>
                                          <p:attrName>ppt_x</p:attrName>
                                        </p:attrNameLst>
                                      </p:cBhvr>
                                      <p:tavLst>
                                        <p:tav tm="0">
                                          <p:val>
                                            <p:strVal val="#ppt_x"/>
                                          </p:val>
                                        </p:tav>
                                        <p:tav tm="100000">
                                          <p:val>
                                            <p:strVal val="#ppt_x"/>
                                          </p:val>
                                        </p:tav>
                                      </p:tavLst>
                                    </p:anim>
                                    <p:anim calcmode="lin" valueType="num">
                                      <p:cBhvr>
                                        <p:cTn id="53" dur="1000" fill="hold"/>
                                        <p:tgtEl>
                                          <p:spTgt spid="49"/>
                                        </p:tgtEl>
                                        <p:attrNameLst>
                                          <p:attrName>ppt_y</p:attrName>
                                        </p:attrNameLst>
                                      </p:cBhvr>
                                      <p:tavLst>
                                        <p:tav tm="0">
                                          <p:val>
                                            <p:strVal val="#ppt_y+.1"/>
                                          </p:val>
                                        </p:tav>
                                        <p:tav tm="100000">
                                          <p:val>
                                            <p:strVal val="#ppt_y"/>
                                          </p:val>
                                        </p:tav>
                                      </p:tavLst>
                                    </p:anim>
                                  </p:childTnLst>
                                </p:cTn>
                              </p:par>
                            </p:childTnLst>
                          </p:cTn>
                        </p:par>
                        <p:par>
                          <p:cTn id="54" fill="hold">
                            <p:stCondLst>
                              <p:cond delay="5800"/>
                            </p:stCondLst>
                            <p:childTnLst>
                              <p:par>
                                <p:cTn id="55" presetID="53" presetClass="entr" presetSubtype="16" fill="hold" grpId="0" nodeType="afterEffect">
                                  <p:stCondLst>
                                    <p:cond delay="0"/>
                                  </p:stCondLst>
                                  <p:childTnLst>
                                    <p:set>
                                      <p:cBhvr>
                                        <p:cTn id="56" dur="1" fill="hold">
                                          <p:stCondLst>
                                            <p:cond delay="0"/>
                                          </p:stCondLst>
                                        </p:cTn>
                                        <p:tgtEl>
                                          <p:spTgt spid="50"/>
                                        </p:tgtEl>
                                        <p:attrNameLst>
                                          <p:attrName>style.visibility</p:attrName>
                                        </p:attrNameLst>
                                      </p:cBhvr>
                                      <p:to>
                                        <p:strVal val="visible"/>
                                      </p:to>
                                    </p:set>
                                    <p:anim calcmode="lin" valueType="num">
                                      <p:cBhvr>
                                        <p:cTn id="57" dur="1000" fill="hold"/>
                                        <p:tgtEl>
                                          <p:spTgt spid="50"/>
                                        </p:tgtEl>
                                        <p:attrNameLst>
                                          <p:attrName>ppt_w</p:attrName>
                                        </p:attrNameLst>
                                      </p:cBhvr>
                                      <p:tavLst>
                                        <p:tav tm="0">
                                          <p:val>
                                            <p:fltVal val="0"/>
                                          </p:val>
                                        </p:tav>
                                        <p:tav tm="100000">
                                          <p:val>
                                            <p:strVal val="#ppt_w"/>
                                          </p:val>
                                        </p:tav>
                                      </p:tavLst>
                                    </p:anim>
                                    <p:anim calcmode="lin" valueType="num">
                                      <p:cBhvr>
                                        <p:cTn id="58" dur="1000" fill="hold"/>
                                        <p:tgtEl>
                                          <p:spTgt spid="50"/>
                                        </p:tgtEl>
                                        <p:attrNameLst>
                                          <p:attrName>ppt_h</p:attrName>
                                        </p:attrNameLst>
                                      </p:cBhvr>
                                      <p:tavLst>
                                        <p:tav tm="0">
                                          <p:val>
                                            <p:fltVal val="0"/>
                                          </p:val>
                                        </p:tav>
                                        <p:tav tm="100000">
                                          <p:val>
                                            <p:strVal val="#ppt_h"/>
                                          </p:val>
                                        </p:tav>
                                      </p:tavLst>
                                    </p:anim>
                                    <p:animEffect transition="in" filter="fade">
                                      <p:cBhvr>
                                        <p:cTn id="59" dur="1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animBg="1"/>
      <p:bldP spid="42" grpId="0" animBg="1"/>
      <p:bldP spid="43" grpId="0"/>
      <p:bldP spid="44" grpId="0"/>
      <p:bldP spid="45" grpId="0" animBg="1"/>
      <p:bldP spid="46" grpId="0"/>
      <p:bldP spid="47" grpId="0"/>
      <p:bldP spid="48" grpId="0" animBg="1"/>
      <p:bldP spid="49" grpId="0"/>
      <p:bldP spid="5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571797-3025-FC75-E41C-2231A834F01E}"/>
            </a:ext>
          </a:extLst>
        </p:cNvPr>
        <p:cNvGrpSpPr/>
        <p:nvPr/>
      </p:nvGrpSpPr>
      <p:grpSpPr>
        <a:xfrm>
          <a:off x="0" y="0"/>
          <a:ext cx="0" cy="0"/>
          <a:chOff x="0" y="0"/>
          <a:chExt cx="0" cy="0"/>
        </a:xfrm>
      </p:grpSpPr>
      <p:sp>
        <p:nvSpPr>
          <p:cNvPr id="3" name="矩形 2">
            <a:extLst>
              <a:ext uri="{FF2B5EF4-FFF2-40B4-BE49-F238E27FC236}">
                <a16:creationId xmlns:a16="http://schemas.microsoft.com/office/drawing/2014/main" id="{9C2EC38E-764D-C9EF-3BFB-C1B827A4AB6D}"/>
              </a:ext>
            </a:extLst>
          </p:cNvPr>
          <p:cNvSpPr/>
          <p:nvPr/>
        </p:nvSpPr>
        <p:spPr>
          <a:xfrm>
            <a:off x="1244421" y="341781"/>
            <a:ext cx="2867228" cy="430567"/>
          </a:xfrm>
          <a:prstGeom prst="rect">
            <a:avLst/>
          </a:prstGeom>
        </p:spPr>
        <p:txBody>
          <a:bodyPr wrap="square">
            <a:spAutoFit/>
          </a:bodyPr>
          <a:lstStyle/>
          <a:p>
            <a:pPr>
              <a:lnSpc>
                <a:spcPct val="120000"/>
              </a:lnSpc>
            </a:pPr>
            <a:r>
              <a:rPr lang="en-US" altLang="zh-CN" sz="2000" b="1"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Random Forest</a:t>
            </a:r>
            <a:endParaRPr lang="zh-CN" altLang="en-US" sz="2000" b="1"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endParaRPr>
          </a:p>
        </p:txBody>
      </p:sp>
      <p:pic>
        <p:nvPicPr>
          <p:cNvPr id="6" name="图片 5">
            <a:extLst>
              <a:ext uri="{FF2B5EF4-FFF2-40B4-BE49-F238E27FC236}">
                <a16:creationId xmlns:a16="http://schemas.microsoft.com/office/drawing/2014/main" id="{8CCF3559-EE63-2568-DEF9-A89163FD62A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47258" y="1514666"/>
            <a:ext cx="7962022" cy="4363570"/>
          </a:xfrm>
          <a:prstGeom prst="rect">
            <a:avLst/>
          </a:prstGeom>
        </p:spPr>
      </p:pic>
      <p:sp>
        <p:nvSpPr>
          <p:cNvPr id="8" name="椭圆 7">
            <a:extLst>
              <a:ext uri="{FF2B5EF4-FFF2-40B4-BE49-F238E27FC236}">
                <a16:creationId xmlns:a16="http://schemas.microsoft.com/office/drawing/2014/main" id="{048C80D0-6818-5006-EC9B-BC8451332291}"/>
              </a:ext>
            </a:extLst>
          </p:cNvPr>
          <p:cNvSpPr/>
          <p:nvPr/>
        </p:nvSpPr>
        <p:spPr>
          <a:xfrm>
            <a:off x="1912009" y="4044307"/>
            <a:ext cx="955040" cy="323668"/>
          </a:xfrm>
          <a:prstGeom prst="ellipse">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latin typeface="Arial" panose="020B0604020202020204" pitchFamily="34" charset="0"/>
            </a:endParaRPr>
          </a:p>
        </p:txBody>
      </p:sp>
      <p:sp>
        <p:nvSpPr>
          <p:cNvPr id="15" name="文本框 14">
            <a:extLst>
              <a:ext uri="{FF2B5EF4-FFF2-40B4-BE49-F238E27FC236}">
                <a16:creationId xmlns:a16="http://schemas.microsoft.com/office/drawing/2014/main" id="{FBC9CA83-EC46-365C-BFAE-A7FDB70D0D6B}"/>
              </a:ext>
            </a:extLst>
          </p:cNvPr>
          <p:cNvSpPr txBox="1"/>
          <p:nvPr/>
        </p:nvSpPr>
        <p:spPr>
          <a:xfrm>
            <a:off x="7310120" y="2560190"/>
            <a:ext cx="4775200" cy="2554545"/>
          </a:xfrm>
          <a:prstGeom prst="rect">
            <a:avLst/>
          </a:prstGeom>
          <a:noFill/>
        </p:spPr>
        <p:txBody>
          <a:bodyPr wrap="square" rtlCol="0">
            <a:spAutoFit/>
          </a:bodyPr>
          <a:lstStyle/>
          <a:p>
            <a:pPr algn="l"/>
            <a:r>
              <a:rPr lang="en-US" altLang="zh-CN" sz="3200" b="1" i="0" dirty="0">
                <a:effectLst/>
                <a:latin typeface="system-ui"/>
              </a:rPr>
              <a:t>Random forest (seed=2) obtains the </a:t>
            </a:r>
            <a:r>
              <a:rPr lang="en-US" altLang="zh-CN" sz="3200" b="1" i="0" dirty="0">
                <a:solidFill>
                  <a:srgbClr val="00B0F0"/>
                </a:solidFill>
                <a:effectLst/>
                <a:latin typeface="system-ui"/>
              </a:rPr>
              <a:t>test MCC= 0.5592</a:t>
            </a:r>
            <a:r>
              <a:rPr lang="en-US" altLang="zh-CN" sz="3200" b="1" i="0" dirty="0">
                <a:effectLst/>
                <a:latin typeface="system-ui"/>
              </a:rPr>
              <a:t>. After smote data balance, the best </a:t>
            </a:r>
            <a:r>
              <a:rPr lang="en-US" altLang="zh-CN" sz="3200" b="1" i="0" dirty="0">
                <a:solidFill>
                  <a:srgbClr val="D9192B"/>
                </a:solidFill>
                <a:effectLst/>
                <a:latin typeface="system-ui"/>
              </a:rPr>
              <a:t>MCC = 0.5631</a:t>
            </a:r>
          </a:p>
        </p:txBody>
      </p:sp>
      <p:sp>
        <p:nvSpPr>
          <p:cNvPr id="17" name="椭圆 16">
            <a:extLst>
              <a:ext uri="{FF2B5EF4-FFF2-40B4-BE49-F238E27FC236}">
                <a16:creationId xmlns:a16="http://schemas.microsoft.com/office/drawing/2014/main" id="{916136C9-8DA0-2241-F9C8-DB273BAE5752}"/>
              </a:ext>
            </a:extLst>
          </p:cNvPr>
          <p:cNvSpPr/>
          <p:nvPr/>
        </p:nvSpPr>
        <p:spPr>
          <a:xfrm>
            <a:off x="3877969" y="4044307"/>
            <a:ext cx="955040" cy="323668"/>
          </a:xfrm>
          <a:prstGeom prst="ellipse">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latin typeface="Arial" panose="020B0604020202020204" pitchFamily="34" charset="0"/>
            </a:endParaRPr>
          </a:p>
        </p:txBody>
      </p:sp>
      <p:cxnSp>
        <p:nvCxnSpPr>
          <p:cNvPr id="19" name="直接连接符 18">
            <a:extLst>
              <a:ext uri="{FF2B5EF4-FFF2-40B4-BE49-F238E27FC236}">
                <a16:creationId xmlns:a16="http://schemas.microsoft.com/office/drawing/2014/main" id="{49E173F5-8BC8-06A8-DF06-F635466AF443}"/>
              </a:ext>
            </a:extLst>
          </p:cNvPr>
          <p:cNvCxnSpPr>
            <a:cxnSpLocks/>
            <a:stCxn id="17" idx="4"/>
          </p:cNvCxnSpPr>
          <p:nvPr/>
        </p:nvCxnSpPr>
        <p:spPr>
          <a:xfrm>
            <a:off x="4355489" y="4367975"/>
            <a:ext cx="84431" cy="2148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连接符: 曲线 23">
            <a:extLst>
              <a:ext uri="{FF2B5EF4-FFF2-40B4-BE49-F238E27FC236}">
                <a16:creationId xmlns:a16="http://schemas.microsoft.com/office/drawing/2014/main" id="{CE0DA4FE-35AF-D9D5-AC15-90E3DA7A561E}"/>
              </a:ext>
            </a:extLst>
          </p:cNvPr>
          <p:cNvCxnSpPr>
            <a:cxnSpLocks/>
          </p:cNvCxnSpPr>
          <p:nvPr/>
        </p:nvCxnSpPr>
        <p:spPr>
          <a:xfrm rot="16200000" flipH="1">
            <a:off x="4725602" y="2071226"/>
            <a:ext cx="214814" cy="4844394"/>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69015C9E-0FD9-C5B0-81CC-50BFCFE3A788}"/>
              </a:ext>
            </a:extLst>
          </p:cNvPr>
          <p:cNvPicPr>
            <a:picLocks noChangeAspect="1"/>
          </p:cNvPicPr>
          <p:nvPr/>
        </p:nvPicPr>
        <p:blipFill>
          <a:blip r:embed="rId4"/>
          <a:stretch>
            <a:fillRect/>
          </a:stretch>
        </p:blipFill>
        <p:spPr>
          <a:xfrm>
            <a:off x="9467850" y="143355"/>
            <a:ext cx="2594309" cy="695422"/>
          </a:xfrm>
          <a:prstGeom prst="rect">
            <a:avLst/>
          </a:prstGeom>
        </p:spPr>
      </p:pic>
    </p:spTree>
    <p:extLst>
      <p:ext uri="{BB962C8B-B14F-4D97-AF65-F5344CB8AC3E}">
        <p14:creationId xmlns:p14="http://schemas.microsoft.com/office/powerpoint/2010/main" val="4007885104"/>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9CA15678-E6B4-E002-B4A9-61D7E1F703BE}"/>
              </a:ext>
            </a:extLst>
          </p:cNvPr>
          <p:cNvSpPr/>
          <p:nvPr/>
        </p:nvSpPr>
        <p:spPr>
          <a:xfrm>
            <a:off x="1244421" y="341781"/>
            <a:ext cx="2867228" cy="430567"/>
          </a:xfrm>
          <a:prstGeom prst="rect">
            <a:avLst/>
          </a:prstGeom>
        </p:spPr>
        <p:txBody>
          <a:bodyPr wrap="square">
            <a:spAutoFit/>
          </a:bodyPr>
          <a:lstStyle/>
          <a:p>
            <a:pPr>
              <a:lnSpc>
                <a:spcPct val="120000"/>
              </a:lnSpc>
            </a:pPr>
            <a:r>
              <a:rPr lang="en-US" altLang="zh-CN" sz="2000" b="1"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Decision Tree</a:t>
            </a:r>
            <a:endParaRPr lang="zh-CN" altLang="en-US" sz="2000" b="1"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endParaRPr>
          </a:p>
        </p:txBody>
      </p:sp>
      <p:pic>
        <p:nvPicPr>
          <p:cNvPr id="6" name="图片 5">
            <a:extLst>
              <a:ext uri="{FF2B5EF4-FFF2-40B4-BE49-F238E27FC236}">
                <a16:creationId xmlns:a16="http://schemas.microsoft.com/office/drawing/2014/main" id="{36D53A7B-6580-3818-1954-BFE5A7DBE3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258" y="1349157"/>
            <a:ext cx="7962022" cy="4694589"/>
          </a:xfrm>
          <a:prstGeom prst="rect">
            <a:avLst/>
          </a:prstGeom>
        </p:spPr>
      </p:pic>
      <p:sp>
        <p:nvSpPr>
          <p:cNvPr id="8" name="椭圆 7">
            <a:extLst>
              <a:ext uri="{FF2B5EF4-FFF2-40B4-BE49-F238E27FC236}">
                <a16:creationId xmlns:a16="http://schemas.microsoft.com/office/drawing/2014/main" id="{5A428022-A59A-25CF-BA5D-3E1940F372C0}"/>
              </a:ext>
            </a:extLst>
          </p:cNvPr>
          <p:cNvSpPr/>
          <p:nvPr/>
        </p:nvSpPr>
        <p:spPr>
          <a:xfrm>
            <a:off x="2082800" y="5679440"/>
            <a:ext cx="955040" cy="323668"/>
          </a:xfrm>
          <a:prstGeom prst="ellipse">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latin typeface="Arial" panose="020B0604020202020204" pitchFamily="34" charset="0"/>
            </a:endParaRPr>
          </a:p>
        </p:txBody>
      </p:sp>
      <p:sp>
        <p:nvSpPr>
          <p:cNvPr id="15" name="文本框 14">
            <a:extLst>
              <a:ext uri="{FF2B5EF4-FFF2-40B4-BE49-F238E27FC236}">
                <a16:creationId xmlns:a16="http://schemas.microsoft.com/office/drawing/2014/main" id="{7775B6EF-D673-4599-93C6-DD66D6EEFD27}"/>
              </a:ext>
            </a:extLst>
          </p:cNvPr>
          <p:cNvSpPr txBox="1"/>
          <p:nvPr/>
        </p:nvSpPr>
        <p:spPr>
          <a:xfrm>
            <a:off x="7416800" y="2986911"/>
            <a:ext cx="4775200" cy="2062103"/>
          </a:xfrm>
          <a:prstGeom prst="rect">
            <a:avLst/>
          </a:prstGeom>
          <a:noFill/>
        </p:spPr>
        <p:txBody>
          <a:bodyPr wrap="square" rtlCol="0">
            <a:spAutoFit/>
          </a:bodyPr>
          <a:lstStyle/>
          <a:p>
            <a:pPr algn="l"/>
            <a:r>
              <a:rPr lang="en-US" altLang="zh-CN" sz="3200" b="1" i="0" dirty="0">
                <a:effectLst/>
                <a:latin typeface="system-ui"/>
              </a:rPr>
              <a:t>Decision Tree obtains the </a:t>
            </a:r>
            <a:r>
              <a:rPr lang="en-US" altLang="zh-CN" sz="3200" b="1" i="0" dirty="0">
                <a:solidFill>
                  <a:srgbClr val="00B0F0"/>
                </a:solidFill>
                <a:effectLst/>
                <a:latin typeface="system-ui"/>
              </a:rPr>
              <a:t>test MCC</a:t>
            </a:r>
            <a:r>
              <a:rPr lang="en-US" altLang="zh-CN" sz="3200" b="1" i="0" dirty="0">
                <a:effectLst/>
                <a:latin typeface="system-ui"/>
              </a:rPr>
              <a:t>= </a:t>
            </a:r>
            <a:r>
              <a:rPr lang="en-US" altLang="zh-CN" sz="3200" b="1" i="0" dirty="0">
                <a:solidFill>
                  <a:srgbClr val="00B0F0"/>
                </a:solidFill>
                <a:effectLst/>
                <a:latin typeface="system-ui"/>
              </a:rPr>
              <a:t>0.2978</a:t>
            </a:r>
            <a:r>
              <a:rPr lang="en-US" altLang="zh-CN" sz="3200" b="1" i="0" dirty="0">
                <a:effectLst/>
                <a:latin typeface="system-ui"/>
              </a:rPr>
              <a:t>. After smote data balance, the best </a:t>
            </a:r>
            <a:r>
              <a:rPr lang="en-US" altLang="zh-CN" sz="3200" b="1" i="0" dirty="0">
                <a:solidFill>
                  <a:srgbClr val="FF0000"/>
                </a:solidFill>
                <a:effectLst/>
                <a:latin typeface="system-ui"/>
              </a:rPr>
              <a:t>MCC </a:t>
            </a:r>
            <a:r>
              <a:rPr lang="en-US" altLang="zh-CN" sz="3200" b="1" i="0" dirty="0">
                <a:effectLst/>
                <a:latin typeface="system-ui"/>
              </a:rPr>
              <a:t>= </a:t>
            </a:r>
            <a:r>
              <a:rPr lang="en-US" altLang="zh-CN" sz="3200" b="1" i="0" dirty="0">
                <a:solidFill>
                  <a:srgbClr val="FF0000"/>
                </a:solidFill>
                <a:effectLst/>
                <a:latin typeface="system-ui"/>
              </a:rPr>
              <a:t>0.4165</a:t>
            </a:r>
          </a:p>
        </p:txBody>
      </p:sp>
      <p:sp>
        <p:nvSpPr>
          <p:cNvPr id="17" name="椭圆 16">
            <a:extLst>
              <a:ext uri="{FF2B5EF4-FFF2-40B4-BE49-F238E27FC236}">
                <a16:creationId xmlns:a16="http://schemas.microsoft.com/office/drawing/2014/main" id="{1C1A99AB-7B87-6751-B985-6F930463C208}"/>
              </a:ext>
            </a:extLst>
          </p:cNvPr>
          <p:cNvSpPr/>
          <p:nvPr/>
        </p:nvSpPr>
        <p:spPr>
          <a:xfrm>
            <a:off x="4111649" y="5679440"/>
            <a:ext cx="955040" cy="323668"/>
          </a:xfrm>
          <a:prstGeom prst="ellipse">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latin typeface="Arial" panose="020B0604020202020204" pitchFamily="34" charset="0"/>
            </a:endParaRPr>
          </a:p>
        </p:txBody>
      </p:sp>
      <p:cxnSp>
        <p:nvCxnSpPr>
          <p:cNvPr id="19" name="直接连接符 18">
            <a:extLst>
              <a:ext uri="{FF2B5EF4-FFF2-40B4-BE49-F238E27FC236}">
                <a16:creationId xmlns:a16="http://schemas.microsoft.com/office/drawing/2014/main" id="{D2496FA8-1056-1352-ECA1-7A32CCCC1D62}"/>
              </a:ext>
            </a:extLst>
          </p:cNvPr>
          <p:cNvCxnSpPr>
            <a:cxnSpLocks/>
            <a:stCxn id="17" idx="4"/>
          </p:cNvCxnSpPr>
          <p:nvPr/>
        </p:nvCxnSpPr>
        <p:spPr>
          <a:xfrm>
            <a:off x="4589169" y="6003108"/>
            <a:ext cx="84431" cy="2148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连接符: 曲线 23">
            <a:extLst>
              <a:ext uri="{FF2B5EF4-FFF2-40B4-BE49-F238E27FC236}">
                <a16:creationId xmlns:a16="http://schemas.microsoft.com/office/drawing/2014/main" id="{D8A1F4C9-373D-4EDC-FA86-6377BDBDB65A}"/>
              </a:ext>
            </a:extLst>
          </p:cNvPr>
          <p:cNvCxnSpPr>
            <a:cxnSpLocks/>
            <a:stCxn id="8" idx="4"/>
            <a:endCxn id="15" idx="2"/>
          </p:cNvCxnSpPr>
          <p:nvPr/>
        </p:nvCxnSpPr>
        <p:spPr>
          <a:xfrm rot="5400000" flipH="1" flipV="1">
            <a:off x="5705313" y="1904021"/>
            <a:ext cx="954094" cy="7244080"/>
          </a:xfrm>
          <a:prstGeom prst="curvedConnector3">
            <a:avLst>
              <a:gd name="adj1" fmla="val -2396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0111875A-943B-9B4B-F13C-160790500993}"/>
              </a:ext>
            </a:extLst>
          </p:cNvPr>
          <p:cNvPicPr>
            <a:picLocks noChangeAspect="1"/>
          </p:cNvPicPr>
          <p:nvPr/>
        </p:nvPicPr>
        <p:blipFill>
          <a:blip r:embed="rId4"/>
          <a:stretch>
            <a:fillRect/>
          </a:stretch>
        </p:blipFill>
        <p:spPr>
          <a:xfrm>
            <a:off x="9467850" y="143355"/>
            <a:ext cx="2594309" cy="695422"/>
          </a:xfrm>
          <a:prstGeom prst="rect">
            <a:avLst/>
          </a:prstGeom>
        </p:spPr>
      </p:pic>
    </p:spTree>
    <p:extLst>
      <p:ext uri="{BB962C8B-B14F-4D97-AF65-F5344CB8AC3E}">
        <p14:creationId xmlns:p14="http://schemas.microsoft.com/office/powerpoint/2010/main" val="1817462550"/>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8D36F-D53C-6592-63DC-86E4D2EE04D0}"/>
            </a:ext>
          </a:extLst>
        </p:cNvPr>
        <p:cNvGrpSpPr/>
        <p:nvPr/>
      </p:nvGrpSpPr>
      <p:grpSpPr>
        <a:xfrm>
          <a:off x="0" y="0"/>
          <a:ext cx="0" cy="0"/>
          <a:chOff x="0" y="0"/>
          <a:chExt cx="0" cy="0"/>
        </a:xfrm>
      </p:grpSpPr>
      <p:sp>
        <p:nvSpPr>
          <p:cNvPr id="3" name="矩形 2">
            <a:extLst>
              <a:ext uri="{FF2B5EF4-FFF2-40B4-BE49-F238E27FC236}">
                <a16:creationId xmlns:a16="http://schemas.microsoft.com/office/drawing/2014/main" id="{2DBF0262-37FC-6CC8-980D-8019DB38AAD8}"/>
              </a:ext>
            </a:extLst>
          </p:cNvPr>
          <p:cNvSpPr/>
          <p:nvPr/>
        </p:nvSpPr>
        <p:spPr>
          <a:xfrm>
            <a:off x="1244420" y="341781"/>
            <a:ext cx="3723819" cy="430374"/>
          </a:xfrm>
          <a:prstGeom prst="rect">
            <a:avLst/>
          </a:prstGeom>
        </p:spPr>
        <p:txBody>
          <a:bodyPr wrap="square">
            <a:spAutoFit/>
          </a:bodyPr>
          <a:lstStyle/>
          <a:p>
            <a:pPr>
              <a:lnSpc>
                <a:spcPct val="120000"/>
              </a:lnSpc>
            </a:pPr>
            <a:r>
              <a:rPr lang="en-US" altLang="zh-CN" sz="2000" b="1"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Bagging Decision Tree</a:t>
            </a:r>
            <a:endParaRPr lang="zh-CN" altLang="en-US" sz="2000" b="1"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endParaRPr>
          </a:p>
        </p:txBody>
      </p:sp>
      <p:pic>
        <p:nvPicPr>
          <p:cNvPr id="6" name="图片 5">
            <a:extLst>
              <a:ext uri="{FF2B5EF4-FFF2-40B4-BE49-F238E27FC236}">
                <a16:creationId xmlns:a16="http://schemas.microsoft.com/office/drawing/2014/main" id="{862F5E3C-9E98-F521-FC44-3E923B57BE7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47258" y="1932733"/>
            <a:ext cx="7789302" cy="3351519"/>
          </a:xfrm>
          <a:prstGeom prst="rect">
            <a:avLst/>
          </a:prstGeom>
        </p:spPr>
      </p:pic>
      <p:sp>
        <p:nvSpPr>
          <p:cNvPr id="8" name="椭圆 7">
            <a:extLst>
              <a:ext uri="{FF2B5EF4-FFF2-40B4-BE49-F238E27FC236}">
                <a16:creationId xmlns:a16="http://schemas.microsoft.com/office/drawing/2014/main" id="{2F01022F-E4B9-952E-3376-A61A850C7A7F}"/>
              </a:ext>
            </a:extLst>
          </p:cNvPr>
          <p:cNvSpPr/>
          <p:nvPr/>
        </p:nvSpPr>
        <p:spPr>
          <a:xfrm>
            <a:off x="1779929" y="3292467"/>
            <a:ext cx="955040" cy="323668"/>
          </a:xfrm>
          <a:prstGeom prst="ellipse">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latin typeface="Arial" panose="020B0604020202020204" pitchFamily="34" charset="0"/>
            </a:endParaRPr>
          </a:p>
        </p:txBody>
      </p:sp>
      <p:sp>
        <p:nvSpPr>
          <p:cNvPr id="15" name="文本框 14">
            <a:extLst>
              <a:ext uri="{FF2B5EF4-FFF2-40B4-BE49-F238E27FC236}">
                <a16:creationId xmlns:a16="http://schemas.microsoft.com/office/drawing/2014/main" id="{044824BF-504B-3204-470A-7CFC49DAF706}"/>
              </a:ext>
            </a:extLst>
          </p:cNvPr>
          <p:cNvSpPr txBox="1"/>
          <p:nvPr/>
        </p:nvSpPr>
        <p:spPr>
          <a:xfrm>
            <a:off x="7599069" y="2522468"/>
            <a:ext cx="4714851" cy="1569660"/>
          </a:xfrm>
          <a:prstGeom prst="rect">
            <a:avLst/>
          </a:prstGeom>
          <a:noFill/>
        </p:spPr>
        <p:txBody>
          <a:bodyPr wrap="square" rtlCol="0">
            <a:spAutoFit/>
          </a:bodyPr>
          <a:lstStyle/>
          <a:p>
            <a:pPr algn="l"/>
            <a:r>
              <a:rPr lang="en-US" altLang="zh-CN" sz="3200" b="1" i="0" dirty="0">
                <a:effectLst/>
                <a:latin typeface="system-ui"/>
              </a:rPr>
              <a:t>Bagging Decision Tree obtains the </a:t>
            </a:r>
            <a:r>
              <a:rPr lang="en-US" altLang="zh-CN" sz="3200" b="1" i="0" dirty="0">
                <a:solidFill>
                  <a:srgbClr val="00B0F0"/>
                </a:solidFill>
                <a:effectLst/>
                <a:latin typeface="system-ui"/>
              </a:rPr>
              <a:t>test MCC= 0.5528</a:t>
            </a:r>
            <a:r>
              <a:rPr lang="en-US" altLang="zh-CN" sz="3200" b="1" i="0" dirty="0">
                <a:effectLst/>
                <a:latin typeface="system-ui"/>
              </a:rPr>
              <a:t>, </a:t>
            </a:r>
            <a:r>
              <a:rPr lang="en-US" altLang="zh-CN" sz="3200" b="1" i="0" dirty="0">
                <a:solidFill>
                  <a:srgbClr val="D9192B"/>
                </a:solidFill>
                <a:effectLst/>
                <a:latin typeface="system-ui"/>
              </a:rPr>
              <a:t>best</a:t>
            </a:r>
            <a:r>
              <a:rPr lang="en-US" altLang="zh-CN" sz="3200" b="1" i="0" dirty="0">
                <a:effectLst/>
                <a:latin typeface="system-ui"/>
              </a:rPr>
              <a:t> </a:t>
            </a:r>
            <a:r>
              <a:rPr lang="en-US" altLang="zh-CN" sz="3200" b="1" i="0" dirty="0">
                <a:solidFill>
                  <a:srgbClr val="D9192B"/>
                </a:solidFill>
                <a:effectLst/>
                <a:latin typeface="system-ui"/>
              </a:rPr>
              <a:t>MCC = 0.5539</a:t>
            </a:r>
          </a:p>
        </p:txBody>
      </p:sp>
      <p:sp>
        <p:nvSpPr>
          <p:cNvPr id="17" name="椭圆 16">
            <a:extLst>
              <a:ext uri="{FF2B5EF4-FFF2-40B4-BE49-F238E27FC236}">
                <a16:creationId xmlns:a16="http://schemas.microsoft.com/office/drawing/2014/main" id="{1BE0D25A-9527-5868-54AA-2A0D46015A4D}"/>
              </a:ext>
            </a:extLst>
          </p:cNvPr>
          <p:cNvSpPr/>
          <p:nvPr/>
        </p:nvSpPr>
        <p:spPr>
          <a:xfrm>
            <a:off x="1876449" y="3607427"/>
            <a:ext cx="955040" cy="323668"/>
          </a:xfrm>
          <a:prstGeom prst="ellipse">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latin typeface="Arial" panose="020B0604020202020204" pitchFamily="34" charset="0"/>
            </a:endParaRPr>
          </a:p>
        </p:txBody>
      </p:sp>
      <p:cxnSp>
        <p:nvCxnSpPr>
          <p:cNvPr id="19" name="直接连接符 18">
            <a:extLst>
              <a:ext uri="{FF2B5EF4-FFF2-40B4-BE49-F238E27FC236}">
                <a16:creationId xmlns:a16="http://schemas.microsoft.com/office/drawing/2014/main" id="{D9EBEBE5-233E-469D-2955-011C7A902A19}"/>
              </a:ext>
            </a:extLst>
          </p:cNvPr>
          <p:cNvCxnSpPr>
            <a:cxnSpLocks/>
          </p:cNvCxnSpPr>
          <p:nvPr/>
        </p:nvCxnSpPr>
        <p:spPr>
          <a:xfrm flipV="1">
            <a:off x="2831489" y="3505104"/>
            <a:ext cx="274840" cy="33235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连接符: 曲线 23">
            <a:extLst>
              <a:ext uri="{FF2B5EF4-FFF2-40B4-BE49-F238E27FC236}">
                <a16:creationId xmlns:a16="http://schemas.microsoft.com/office/drawing/2014/main" id="{7DCCD7C9-8AC9-2CD9-9215-DE113EC1503C}"/>
              </a:ext>
            </a:extLst>
          </p:cNvPr>
          <p:cNvCxnSpPr>
            <a:cxnSpLocks/>
          </p:cNvCxnSpPr>
          <p:nvPr/>
        </p:nvCxnSpPr>
        <p:spPr>
          <a:xfrm rot="16200000" flipH="1">
            <a:off x="5049759" y="1133710"/>
            <a:ext cx="214814" cy="4844394"/>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AD9E853-6C71-1F4D-22F6-3C2DA148CCD5}"/>
              </a:ext>
            </a:extLst>
          </p:cNvPr>
          <p:cNvPicPr>
            <a:picLocks noChangeAspect="1"/>
          </p:cNvPicPr>
          <p:nvPr/>
        </p:nvPicPr>
        <p:blipFill>
          <a:blip r:embed="rId4"/>
          <a:stretch>
            <a:fillRect/>
          </a:stretch>
        </p:blipFill>
        <p:spPr>
          <a:xfrm>
            <a:off x="9467850" y="143355"/>
            <a:ext cx="2594309" cy="695422"/>
          </a:xfrm>
          <a:prstGeom prst="rect">
            <a:avLst/>
          </a:prstGeom>
        </p:spPr>
      </p:pic>
    </p:spTree>
    <p:extLst>
      <p:ext uri="{BB962C8B-B14F-4D97-AF65-F5344CB8AC3E}">
        <p14:creationId xmlns:p14="http://schemas.microsoft.com/office/powerpoint/2010/main" val="2349923231"/>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A534B-ADA5-C9EE-6B47-5F27E498DAEA}"/>
            </a:ext>
          </a:extLst>
        </p:cNvPr>
        <p:cNvGrpSpPr/>
        <p:nvPr/>
      </p:nvGrpSpPr>
      <p:grpSpPr>
        <a:xfrm>
          <a:off x="0" y="0"/>
          <a:ext cx="0" cy="0"/>
          <a:chOff x="0" y="0"/>
          <a:chExt cx="0" cy="0"/>
        </a:xfrm>
      </p:grpSpPr>
      <p:sp>
        <p:nvSpPr>
          <p:cNvPr id="3" name="矩形 2">
            <a:extLst>
              <a:ext uri="{FF2B5EF4-FFF2-40B4-BE49-F238E27FC236}">
                <a16:creationId xmlns:a16="http://schemas.microsoft.com/office/drawing/2014/main" id="{AF90B2F3-3C40-F28A-C0CD-01DFDAB36A21}"/>
              </a:ext>
            </a:extLst>
          </p:cNvPr>
          <p:cNvSpPr/>
          <p:nvPr/>
        </p:nvSpPr>
        <p:spPr>
          <a:xfrm>
            <a:off x="1244420" y="341781"/>
            <a:ext cx="3723819" cy="430374"/>
          </a:xfrm>
          <a:prstGeom prst="rect">
            <a:avLst/>
          </a:prstGeom>
        </p:spPr>
        <p:txBody>
          <a:bodyPr wrap="square">
            <a:spAutoFit/>
          </a:bodyPr>
          <a:lstStyle/>
          <a:p>
            <a:pPr>
              <a:lnSpc>
                <a:spcPct val="120000"/>
              </a:lnSpc>
            </a:pPr>
            <a:r>
              <a:rPr lang="en-US" altLang="zh-CN" sz="2000" b="1"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Model </a:t>
            </a:r>
            <a:r>
              <a:rPr lang="en-US" altLang="zh-CN" sz="2000" b="1" dirty="0" err="1">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Comparision</a:t>
            </a:r>
            <a:endParaRPr lang="zh-CN" altLang="en-US" sz="2000" b="1"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endParaRPr>
          </a:p>
        </p:txBody>
      </p:sp>
      <p:pic>
        <p:nvPicPr>
          <p:cNvPr id="6" name="图片 5">
            <a:extLst>
              <a:ext uri="{FF2B5EF4-FFF2-40B4-BE49-F238E27FC236}">
                <a16:creationId xmlns:a16="http://schemas.microsoft.com/office/drawing/2014/main" id="{CFE1E01D-D0D4-268A-AC33-E3C4B23AEE8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1195770"/>
            <a:ext cx="7985760" cy="5459030"/>
          </a:xfrm>
          <a:prstGeom prst="rect">
            <a:avLst/>
          </a:prstGeom>
        </p:spPr>
      </p:pic>
      <p:sp>
        <p:nvSpPr>
          <p:cNvPr id="2" name="文本框 1">
            <a:extLst>
              <a:ext uri="{FF2B5EF4-FFF2-40B4-BE49-F238E27FC236}">
                <a16:creationId xmlns:a16="http://schemas.microsoft.com/office/drawing/2014/main" id="{DB17F4FD-4788-A152-33BA-78166CC25538}"/>
              </a:ext>
            </a:extLst>
          </p:cNvPr>
          <p:cNvSpPr txBox="1"/>
          <p:nvPr/>
        </p:nvSpPr>
        <p:spPr>
          <a:xfrm>
            <a:off x="7782560" y="1305620"/>
            <a:ext cx="4571999" cy="389286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2800" dirty="0">
                <a:latin typeface="Arial" panose="020B0604020202020204" pitchFamily="34" charset="0"/>
                <a:cs typeface="Arial" panose="020B0604020202020204" pitchFamily="34" charset="0"/>
              </a:rPr>
              <a:t>Ensemble methods </a:t>
            </a:r>
            <a:r>
              <a:rPr lang="en-US" altLang="zh-CN" sz="2800" dirty="0">
                <a:solidFill>
                  <a:srgbClr val="D9192B"/>
                </a:solidFill>
                <a:latin typeface="Arial" panose="020B0604020202020204" pitchFamily="34" charset="0"/>
                <a:cs typeface="Arial" panose="020B0604020202020204" pitchFamily="34" charset="0"/>
              </a:rPr>
              <a:t>outperform</a:t>
            </a:r>
            <a:r>
              <a:rPr lang="en-US" altLang="zh-CN" sz="2800" dirty="0">
                <a:latin typeface="Arial" panose="020B0604020202020204" pitchFamily="34" charset="0"/>
                <a:cs typeface="Arial" panose="020B0604020202020204" pitchFamily="34" charset="0"/>
              </a:rPr>
              <a:t> the simpler model </a:t>
            </a:r>
          </a:p>
          <a:p>
            <a:pPr marL="342900" indent="-342900">
              <a:lnSpc>
                <a:spcPct val="150000"/>
              </a:lnSpc>
              <a:buFont typeface="Arial" panose="020B0604020202020204" pitchFamily="34" charset="0"/>
              <a:buChar char="•"/>
            </a:pPr>
            <a:r>
              <a:rPr lang="en-US" altLang="zh-CN" sz="2800" dirty="0">
                <a:latin typeface="Arial" panose="020B0604020202020204" pitchFamily="34" charset="0"/>
                <a:cs typeface="Arial" panose="020B0604020202020204" pitchFamily="34" charset="0"/>
              </a:rPr>
              <a:t>The top-performing show very </a:t>
            </a:r>
            <a:r>
              <a:rPr lang="en-US" altLang="zh-CN" sz="2800" dirty="0">
                <a:solidFill>
                  <a:srgbClr val="D9192B"/>
                </a:solidFill>
                <a:latin typeface="Arial" panose="020B0604020202020204" pitchFamily="34" charset="0"/>
                <a:cs typeface="Arial" panose="020B0604020202020204" pitchFamily="34" charset="0"/>
              </a:rPr>
              <a:t>close performance </a:t>
            </a:r>
            <a:r>
              <a:rPr lang="en-US" altLang="zh-CN" sz="2800" dirty="0">
                <a:latin typeface="Arial" panose="020B0604020202020204" pitchFamily="34" charset="0"/>
                <a:cs typeface="Arial" panose="020B0604020202020204" pitchFamily="34" charset="0"/>
              </a:rPr>
              <a:t>in terms of MCC</a:t>
            </a:r>
            <a:endParaRPr lang="zh-CN" altLang="en-US" sz="2800" dirty="0">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0A85BA6C-2D48-5065-B6A2-729C0D6E6097}"/>
              </a:ext>
            </a:extLst>
          </p:cNvPr>
          <p:cNvPicPr>
            <a:picLocks noChangeAspect="1"/>
          </p:cNvPicPr>
          <p:nvPr/>
        </p:nvPicPr>
        <p:blipFill>
          <a:blip r:embed="rId4"/>
          <a:stretch>
            <a:fillRect/>
          </a:stretch>
        </p:blipFill>
        <p:spPr>
          <a:xfrm>
            <a:off x="9467850" y="143355"/>
            <a:ext cx="2594309" cy="695422"/>
          </a:xfrm>
          <a:prstGeom prst="rect">
            <a:avLst/>
          </a:prstGeom>
        </p:spPr>
      </p:pic>
    </p:spTree>
    <p:extLst>
      <p:ext uri="{BB962C8B-B14F-4D97-AF65-F5344CB8AC3E}">
        <p14:creationId xmlns:p14="http://schemas.microsoft.com/office/powerpoint/2010/main" val="936340653"/>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D9BB7-072E-6230-9504-4A8B8AB0E07A}"/>
            </a:ext>
          </a:extLst>
        </p:cNvPr>
        <p:cNvGrpSpPr/>
        <p:nvPr/>
      </p:nvGrpSpPr>
      <p:grpSpPr>
        <a:xfrm>
          <a:off x="0" y="0"/>
          <a:ext cx="0" cy="0"/>
          <a:chOff x="0" y="0"/>
          <a:chExt cx="0" cy="0"/>
        </a:xfrm>
      </p:grpSpPr>
      <p:sp>
        <p:nvSpPr>
          <p:cNvPr id="24" name="矩形 23">
            <a:extLst>
              <a:ext uri="{FF2B5EF4-FFF2-40B4-BE49-F238E27FC236}">
                <a16:creationId xmlns:a16="http://schemas.microsoft.com/office/drawing/2014/main" id="{14EC0E9B-6F9D-F0F8-E275-01E37ECA2429}"/>
              </a:ext>
            </a:extLst>
          </p:cNvPr>
          <p:cNvSpPr/>
          <p:nvPr/>
        </p:nvSpPr>
        <p:spPr>
          <a:xfrm>
            <a:off x="0" y="3674533"/>
            <a:ext cx="12192000" cy="205669"/>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sp>
        <p:nvSpPr>
          <p:cNvPr id="30" name="文本框 29">
            <a:extLst>
              <a:ext uri="{FF2B5EF4-FFF2-40B4-BE49-F238E27FC236}">
                <a16:creationId xmlns:a16="http://schemas.microsoft.com/office/drawing/2014/main" id="{7259C210-FCC9-D4A2-A658-773BD1F8561C}"/>
              </a:ext>
            </a:extLst>
          </p:cNvPr>
          <p:cNvSpPr txBox="1"/>
          <p:nvPr/>
        </p:nvSpPr>
        <p:spPr>
          <a:xfrm>
            <a:off x="3547797" y="3983023"/>
            <a:ext cx="5345605" cy="784830"/>
          </a:xfrm>
          <a:prstGeom prst="rect">
            <a:avLst/>
          </a:prstGeom>
          <a:noFill/>
        </p:spPr>
        <p:txBody>
          <a:bodyPr wrap="square" rtlCol="0">
            <a:spAutoFit/>
          </a:bodyPr>
          <a:lstStyle/>
          <a:p>
            <a:pPr>
              <a:lnSpc>
                <a:spcPct val="150000"/>
              </a:lnSpc>
            </a:pPr>
            <a:r>
              <a:rPr lang="en-US" altLang="zh-CN" sz="1000" dirty="0">
                <a:solidFill>
                  <a:schemeClr val="tx1">
                    <a:lumMod val="50000"/>
                    <a:lumOff val="50000"/>
                  </a:schemeClr>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rPr>
              <a:t>Personnel Business Recruitment Talents raining Elite Management Training TemplaRecruiTraining anagening Template</a:t>
            </a:r>
            <a:endParaRPr lang="zh-CN" altLang="en-US" sz="1000" dirty="0">
              <a:solidFill>
                <a:schemeClr val="tx1">
                  <a:lumMod val="50000"/>
                  <a:lumOff val="50000"/>
                </a:schemeClr>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endParaRPr>
          </a:p>
          <a:p>
            <a:pPr>
              <a:lnSpc>
                <a:spcPct val="150000"/>
              </a:lnSpc>
            </a:pPr>
            <a:endParaRPr lang="zh-CN" altLang="en-US" sz="1000" dirty="0">
              <a:solidFill>
                <a:schemeClr val="tx1">
                  <a:lumMod val="50000"/>
                  <a:lumOff val="50000"/>
                </a:schemeClr>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endParaRPr>
          </a:p>
        </p:txBody>
      </p:sp>
      <p:sp>
        <p:nvSpPr>
          <p:cNvPr id="31" name="等腰三角形 30">
            <a:extLst>
              <a:ext uri="{FF2B5EF4-FFF2-40B4-BE49-F238E27FC236}">
                <a16:creationId xmlns:a16="http://schemas.microsoft.com/office/drawing/2014/main" id="{818AEC9E-7683-A08C-97C6-C593AD6482B2}"/>
              </a:ext>
            </a:extLst>
          </p:cNvPr>
          <p:cNvSpPr/>
          <p:nvPr/>
        </p:nvSpPr>
        <p:spPr>
          <a:xfrm rot="16200000" flipH="1">
            <a:off x="11620482" y="193271"/>
            <a:ext cx="434867" cy="449451"/>
          </a:xfrm>
          <a:prstGeom prst="triangle">
            <a:avLst>
              <a:gd name="adj" fmla="val 0"/>
            </a:avLst>
          </a:prstGeom>
          <a:solidFill>
            <a:srgbClr val="1C26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cxnSp>
        <p:nvCxnSpPr>
          <p:cNvPr id="32" name="直接连接符 31">
            <a:extLst>
              <a:ext uri="{FF2B5EF4-FFF2-40B4-BE49-F238E27FC236}">
                <a16:creationId xmlns:a16="http://schemas.microsoft.com/office/drawing/2014/main" id="{34C1DAE2-EA29-C252-12E2-A54CFE320FF6}"/>
              </a:ext>
            </a:extLst>
          </p:cNvPr>
          <p:cNvCxnSpPr/>
          <p:nvPr/>
        </p:nvCxnSpPr>
        <p:spPr>
          <a:xfrm>
            <a:off x="943144" y="2071647"/>
            <a:ext cx="872353" cy="0"/>
          </a:xfrm>
          <a:prstGeom prst="line">
            <a:avLst/>
          </a:prstGeom>
          <a:ln w="76200">
            <a:solidFill>
              <a:srgbClr val="A78D6C"/>
            </a:solidFill>
            <a:prstDash val="solid"/>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39409C9C-1729-21FB-264E-6CBDB5CCBDCB}"/>
              </a:ext>
            </a:extLst>
          </p:cNvPr>
          <p:cNvSpPr txBox="1"/>
          <p:nvPr/>
        </p:nvSpPr>
        <p:spPr>
          <a:xfrm>
            <a:off x="769535" y="2296717"/>
            <a:ext cx="6127586" cy="1069845"/>
          </a:xfrm>
          <a:prstGeom prst="rect">
            <a:avLst/>
          </a:prstGeom>
          <a:noFill/>
        </p:spPr>
        <p:txBody>
          <a:bodyPr wrap="square" rtlCol="0">
            <a:spAutoFit/>
          </a:bodyPr>
          <a:lstStyle/>
          <a:p>
            <a:pPr marL="0" lvl="1">
              <a:lnSpc>
                <a:spcPct val="150000"/>
              </a:lnSpc>
            </a:pPr>
            <a:r>
              <a:rPr lang="en-US" altLang="zh-CN" sz="4800" dirty="0">
                <a:solidFill>
                  <a:schemeClr val="tx1">
                    <a:lumMod val="85000"/>
                    <a:lumOff val="15000"/>
                  </a:schemeClr>
                </a:solidFill>
                <a:effectLst>
                  <a:outerShdw blurRad="25400" dist="25400" dir="2700000" algn="tl">
                    <a:srgbClr val="000000">
                      <a:alpha val="25000"/>
                    </a:srgbClr>
                  </a:outerShdw>
                </a:effectLst>
                <a:latin typeface="思源黑体" panose="020B0500000000000000" pitchFamily="34" charset="-122"/>
                <a:ea typeface="思源黑体" panose="020B0500000000000000" pitchFamily="34" charset="-122"/>
              </a:rPr>
              <a:t>Future Insight</a:t>
            </a:r>
            <a:endParaRPr lang="zh-CN" altLang="en-US" sz="4800" dirty="0">
              <a:solidFill>
                <a:schemeClr val="tx1">
                  <a:lumMod val="85000"/>
                  <a:lumOff val="15000"/>
                </a:schemeClr>
              </a:solidFill>
              <a:effectLst>
                <a:outerShdw blurRad="25400" dist="25400" dir="2700000" algn="tl">
                  <a:srgbClr val="000000">
                    <a:alpha val="25000"/>
                  </a:srgbClr>
                </a:outerShdw>
              </a:effectLst>
              <a:latin typeface="思源黑体" panose="020B0500000000000000" pitchFamily="34" charset="-122"/>
              <a:ea typeface="思源黑体" panose="020B0500000000000000" pitchFamily="34" charset="-122"/>
            </a:endParaRPr>
          </a:p>
        </p:txBody>
      </p:sp>
      <p:sp>
        <p:nvSpPr>
          <p:cNvPr id="34" name="文本框 33">
            <a:extLst>
              <a:ext uri="{FF2B5EF4-FFF2-40B4-BE49-F238E27FC236}">
                <a16:creationId xmlns:a16="http://schemas.microsoft.com/office/drawing/2014/main" id="{4BEC4528-5964-60FF-275C-306CF4F8D976}"/>
              </a:ext>
            </a:extLst>
          </p:cNvPr>
          <p:cNvSpPr txBox="1"/>
          <p:nvPr/>
        </p:nvSpPr>
        <p:spPr>
          <a:xfrm>
            <a:off x="854186" y="1021837"/>
            <a:ext cx="4743759" cy="769441"/>
          </a:xfrm>
          <a:prstGeom prst="rect">
            <a:avLst/>
          </a:prstGeom>
          <a:noFill/>
        </p:spPr>
        <p:txBody>
          <a:bodyPr wrap="square" rtlCol="0">
            <a:spAutoFit/>
          </a:bodyPr>
          <a:lstStyle/>
          <a:p>
            <a:r>
              <a:rPr lang="en-US" altLang="zh-CN" sz="4400" b="1" dirty="0">
                <a:solidFill>
                  <a:srgbClr val="A78D6C"/>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rPr>
              <a:t>PART 06</a:t>
            </a:r>
            <a:endParaRPr lang="zh-CN" altLang="en-US" sz="4400" b="1" dirty="0">
              <a:solidFill>
                <a:srgbClr val="A78D6C"/>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endParaRPr>
          </a:p>
        </p:txBody>
      </p:sp>
      <p:sp>
        <p:nvSpPr>
          <p:cNvPr id="43" name="矩形 42">
            <a:extLst>
              <a:ext uri="{FF2B5EF4-FFF2-40B4-BE49-F238E27FC236}">
                <a16:creationId xmlns:a16="http://schemas.microsoft.com/office/drawing/2014/main" id="{04BCF8E4-A857-CFDA-D321-25B4DFC5DE7F}"/>
              </a:ext>
            </a:extLst>
          </p:cNvPr>
          <p:cNvSpPr/>
          <p:nvPr/>
        </p:nvSpPr>
        <p:spPr>
          <a:xfrm>
            <a:off x="1" y="3880202"/>
            <a:ext cx="12192000" cy="2977798"/>
          </a:xfrm>
          <a:prstGeom prst="rect">
            <a:avLst/>
          </a:prstGeom>
          <a:blipFill dpi="0" rotWithShape="1">
            <a:blip r:embed="rId2">
              <a:extLst>
                <a:ext uri="{28A0092B-C50C-407E-A947-70E740481C1C}">
                  <a14:useLocalDpi xmlns:a14="http://schemas.microsoft.com/office/drawing/2010/main" val="0"/>
                </a:ext>
              </a:extLst>
            </a:blip>
            <a:srcRect/>
            <a:stretch>
              <a:fillRect t="-120096" b="-52994"/>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sp>
        <p:nvSpPr>
          <p:cNvPr id="44" name="矩形 43">
            <a:extLst>
              <a:ext uri="{FF2B5EF4-FFF2-40B4-BE49-F238E27FC236}">
                <a16:creationId xmlns:a16="http://schemas.microsoft.com/office/drawing/2014/main" id="{07726916-E016-D60C-5FAF-6AC90909A213}"/>
              </a:ext>
            </a:extLst>
          </p:cNvPr>
          <p:cNvSpPr/>
          <p:nvPr/>
        </p:nvSpPr>
        <p:spPr>
          <a:xfrm>
            <a:off x="1" y="3880202"/>
            <a:ext cx="12192002" cy="2997219"/>
          </a:xfrm>
          <a:prstGeom prst="rect">
            <a:avLst/>
          </a:prstGeom>
          <a:solidFill>
            <a:srgbClr val="1C263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sp>
        <p:nvSpPr>
          <p:cNvPr id="45" name="文本框 44">
            <a:extLst>
              <a:ext uri="{FF2B5EF4-FFF2-40B4-BE49-F238E27FC236}">
                <a16:creationId xmlns:a16="http://schemas.microsoft.com/office/drawing/2014/main" id="{99B9BFA9-3D98-3FFE-A9D0-867160F3E216}"/>
              </a:ext>
            </a:extLst>
          </p:cNvPr>
          <p:cNvSpPr txBox="1"/>
          <p:nvPr/>
        </p:nvSpPr>
        <p:spPr>
          <a:xfrm>
            <a:off x="803402" y="5025603"/>
            <a:ext cx="5783664" cy="784830"/>
          </a:xfrm>
          <a:prstGeom prst="rect">
            <a:avLst/>
          </a:prstGeom>
          <a:noFill/>
        </p:spPr>
        <p:txBody>
          <a:bodyPr wrap="square" rtlCol="0">
            <a:spAutoFit/>
          </a:bodyPr>
          <a:lstStyle/>
          <a:p>
            <a:pPr>
              <a:lnSpc>
                <a:spcPct val="150000"/>
              </a:lnSpc>
            </a:pPr>
            <a:r>
              <a:rPr lang="en-US" altLang="zh-CN" sz="1000" dirty="0">
                <a:solidFill>
                  <a:schemeClr val="bg1">
                    <a:lumMod val="95000"/>
                  </a:schemeClr>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rPr>
              <a:t>Personnel Business Recruitment Talents raining Elite Management Training TemplaRecruiTraining anagening Template</a:t>
            </a:r>
            <a:endParaRPr lang="zh-CN" altLang="en-US" sz="1000" dirty="0">
              <a:solidFill>
                <a:schemeClr val="bg1">
                  <a:lumMod val="95000"/>
                </a:schemeClr>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endParaRPr>
          </a:p>
          <a:p>
            <a:pPr>
              <a:lnSpc>
                <a:spcPct val="150000"/>
              </a:lnSpc>
            </a:pPr>
            <a:endParaRPr lang="zh-CN" altLang="en-US" sz="1000" dirty="0">
              <a:solidFill>
                <a:schemeClr val="bg1">
                  <a:lumMod val="95000"/>
                </a:schemeClr>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endParaRPr>
          </a:p>
        </p:txBody>
      </p:sp>
      <p:pic>
        <p:nvPicPr>
          <p:cNvPr id="12" name="图片 11">
            <a:extLst>
              <a:ext uri="{FF2B5EF4-FFF2-40B4-BE49-F238E27FC236}">
                <a16:creationId xmlns:a16="http://schemas.microsoft.com/office/drawing/2014/main" id="{E04A963B-3D02-4E6E-03BB-5271F5350B5D}"/>
              </a:ext>
            </a:extLst>
          </p:cNvPr>
          <p:cNvPicPr>
            <a:picLocks noChangeAspect="1"/>
          </p:cNvPicPr>
          <p:nvPr/>
        </p:nvPicPr>
        <p:blipFill>
          <a:blip r:embed="rId3"/>
          <a:stretch>
            <a:fillRect/>
          </a:stretch>
        </p:blipFill>
        <p:spPr>
          <a:xfrm>
            <a:off x="8218021" y="3853567"/>
            <a:ext cx="3581794" cy="3418367"/>
          </a:xfrm>
          <a:prstGeom prst="rect">
            <a:avLst/>
          </a:prstGeom>
        </p:spPr>
      </p:pic>
    </p:spTree>
    <p:extLst>
      <p:ext uri="{BB962C8B-B14F-4D97-AF65-F5344CB8AC3E}">
        <p14:creationId xmlns:p14="http://schemas.microsoft.com/office/powerpoint/2010/main" val="84717434"/>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par>
                                <p:cTn id="9" presetID="41" presetClass="entr" presetSubtype="0" fill="hold" grpId="0" nodeType="withEffect">
                                  <p:stCondLst>
                                    <p:cond delay="500"/>
                                  </p:stCondLst>
                                  <p:iterate type="lt">
                                    <p:tmPct val="10000"/>
                                  </p:iterate>
                                  <p:childTnLst>
                                    <p:set>
                                      <p:cBhvr>
                                        <p:cTn id="10" dur="1" fill="hold">
                                          <p:stCondLst>
                                            <p:cond delay="0"/>
                                          </p:stCondLst>
                                        </p:cTn>
                                        <p:tgtEl>
                                          <p:spTgt spid="33"/>
                                        </p:tgtEl>
                                        <p:attrNameLst>
                                          <p:attrName>style.visibility</p:attrName>
                                        </p:attrNameLst>
                                      </p:cBhvr>
                                      <p:to>
                                        <p:strVal val="visible"/>
                                      </p:to>
                                    </p:set>
                                    <p:anim calcmode="lin" valueType="num">
                                      <p:cBhvr>
                                        <p:cTn id="11"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33"/>
                                        </p:tgtEl>
                                        <p:attrNameLst>
                                          <p:attrName>ppt_y</p:attrName>
                                        </p:attrNameLst>
                                      </p:cBhvr>
                                      <p:tavLst>
                                        <p:tav tm="0">
                                          <p:val>
                                            <p:strVal val="#ppt_y"/>
                                          </p:val>
                                        </p:tav>
                                        <p:tav tm="100000">
                                          <p:val>
                                            <p:strVal val="#ppt_y"/>
                                          </p:val>
                                        </p:tav>
                                      </p:tavLst>
                                    </p:anim>
                                    <p:anim calcmode="lin" valueType="num">
                                      <p:cBhvr>
                                        <p:cTn id="13"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33"/>
                                        </p:tgtEl>
                                      </p:cBhvr>
                                    </p:animEffect>
                                  </p:childTnLst>
                                </p:cTn>
                              </p:par>
                              <p:par>
                                <p:cTn id="16" presetID="22" presetClass="entr" presetSubtype="8" fill="hold" nodeType="withEffect">
                                  <p:stCondLst>
                                    <p:cond delay="750"/>
                                  </p:stCondLst>
                                  <p:childTnLst>
                                    <p:set>
                                      <p:cBhvr>
                                        <p:cTn id="17" dur="1" fill="hold">
                                          <p:stCondLst>
                                            <p:cond delay="0"/>
                                          </p:stCondLst>
                                        </p:cTn>
                                        <p:tgtEl>
                                          <p:spTgt spid="32"/>
                                        </p:tgtEl>
                                        <p:attrNameLst>
                                          <p:attrName>style.visibility</p:attrName>
                                        </p:attrNameLst>
                                      </p:cBhvr>
                                      <p:to>
                                        <p:strVal val="visible"/>
                                      </p:to>
                                    </p:set>
                                    <p:animEffect transition="in" filter="wipe(left)">
                                      <p:cBhvr>
                                        <p:cTn id="18" dur="500"/>
                                        <p:tgtEl>
                                          <p:spTgt spid="32"/>
                                        </p:tgtEl>
                                      </p:cBhvr>
                                    </p:animEffect>
                                  </p:childTnLst>
                                </p:cTn>
                              </p:par>
                              <p:par>
                                <p:cTn id="19" presetID="22" presetClass="entr" presetSubtype="8" fill="hold" grpId="0" nodeType="withEffect">
                                  <p:stCondLst>
                                    <p:cond delay="1000"/>
                                  </p:stCondLst>
                                  <p:childTnLst>
                                    <p:set>
                                      <p:cBhvr>
                                        <p:cTn id="20" dur="1" fill="hold">
                                          <p:stCondLst>
                                            <p:cond delay="0"/>
                                          </p:stCondLst>
                                        </p:cTn>
                                        <p:tgtEl>
                                          <p:spTgt spid="30"/>
                                        </p:tgtEl>
                                        <p:attrNameLst>
                                          <p:attrName>style.visibility</p:attrName>
                                        </p:attrNameLst>
                                      </p:cBhvr>
                                      <p:to>
                                        <p:strVal val="visible"/>
                                      </p:to>
                                    </p:set>
                                    <p:animEffect transition="in" filter="wipe(left)">
                                      <p:cBhvr>
                                        <p:cTn id="21" dur="500"/>
                                        <p:tgtEl>
                                          <p:spTgt spid="30"/>
                                        </p:tgtEl>
                                      </p:cBhvr>
                                    </p:animEffect>
                                  </p:childTnLst>
                                </p:cTn>
                              </p:par>
                              <p:par>
                                <p:cTn id="22" presetID="12" presetClass="entr" presetSubtype="8" fill="hold" grpId="0" nodeType="withEffect">
                                  <p:stCondLst>
                                    <p:cond delay="1250"/>
                                  </p:stCondLst>
                                  <p:childTnLst>
                                    <p:set>
                                      <p:cBhvr>
                                        <p:cTn id="23" dur="1" fill="hold">
                                          <p:stCondLst>
                                            <p:cond delay="0"/>
                                          </p:stCondLst>
                                        </p:cTn>
                                        <p:tgtEl>
                                          <p:spTgt spid="34"/>
                                        </p:tgtEl>
                                        <p:attrNameLst>
                                          <p:attrName>style.visibility</p:attrName>
                                        </p:attrNameLst>
                                      </p:cBhvr>
                                      <p:to>
                                        <p:strVal val="visible"/>
                                      </p:to>
                                    </p:set>
                                    <p:anim calcmode="lin" valueType="num">
                                      <p:cBhvr additive="base">
                                        <p:cTn id="24" dur="500"/>
                                        <p:tgtEl>
                                          <p:spTgt spid="34"/>
                                        </p:tgtEl>
                                        <p:attrNameLst>
                                          <p:attrName>ppt_x</p:attrName>
                                        </p:attrNameLst>
                                      </p:cBhvr>
                                      <p:tavLst>
                                        <p:tav tm="0">
                                          <p:val>
                                            <p:strVal val="#ppt_x-#ppt_w*1.125000"/>
                                          </p:val>
                                        </p:tav>
                                        <p:tav tm="100000">
                                          <p:val>
                                            <p:strVal val="#ppt_x"/>
                                          </p:val>
                                        </p:tav>
                                      </p:tavLst>
                                    </p:anim>
                                    <p:animEffect transition="in" filter="wipe(right)">
                                      <p:cBhvr>
                                        <p:cTn id="25" dur="500"/>
                                        <p:tgtEl>
                                          <p:spTgt spid="34"/>
                                        </p:tgtEl>
                                      </p:cBhvr>
                                    </p:animEffect>
                                  </p:childTnLst>
                                </p:cTn>
                              </p:par>
                              <p:par>
                                <p:cTn id="26" presetID="22" presetClass="entr" presetSubtype="8" fill="hold" grpId="0" nodeType="withEffect">
                                  <p:stCondLst>
                                    <p:cond delay="1250"/>
                                  </p:stCondLst>
                                  <p:childTnLst>
                                    <p:set>
                                      <p:cBhvr>
                                        <p:cTn id="27" dur="1" fill="hold">
                                          <p:stCondLst>
                                            <p:cond delay="0"/>
                                          </p:stCondLst>
                                        </p:cTn>
                                        <p:tgtEl>
                                          <p:spTgt spid="45"/>
                                        </p:tgtEl>
                                        <p:attrNameLst>
                                          <p:attrName>style.visibility</p:attrName>
                                        </p:attrNameLst>
                                      </p:cBhvr>
                                      <p:to>
                                        <p:strVal val="visible"/>
                                      </p:to>
                                    </p:set>
                                    <p:animEffect transition="in" filter="wipe(left)">
                                      <p:cBhvr>
                                        <p:cTn id="28" dur="500"/>
                                        <p:tgtEl>
                                          <p:spTgt spid="45"/>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wipe(left)">
                                      <p:cBhvr>
                                        <p:cTn id="31" dur="500"/>
                                        <p:tgtEl>
                                          <p:spTgt spid="44"/>
                                        </p:tgtEl>
                                      </p:cBhvr>
                                    </p:animEffect>
                                  </p:childTnLst>
                                </p:cTn>
                              </p:par>
                              <p:par>
                                <p:cTn id="32" presetID="18" presetClass="entr" presetSubtype="12" fill="hold" grpId="0"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strips(downLeft)">
                                      <p:cBhvr>
                                        <p:cTn id="34" dur="500"/>
                                        <p:tgtEl>
                                          <p:spTgt spid="43"/>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par>
                                <p:cTn id="38" presetID="53" presetClass="entr" presetSubtype="16"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p:cTn id="40" dur="500" fill="hold"/>
                                        <p:tgtEl>
                                          <p:spTgt spid="12"/>
                                        </p:tgtEl>
                                        <p:attrNameLst>
                                          <p:attrName>ppt_w</p:attrName>
                                        </p:attrNameLst>
                                      </p:cBhvr>
                                      <p:tavLst>
                                        <p:tav tm="0">
                                          <p:val>
                                            <p:fltVal val="0"/>
                                          </p:val>
                                        </p:tav>
                                        <p:tav tm="100000">
                                          <p:val>
                                            <p:strVal val="#ppt_w"/>
                                          </p:val>
                                        </p:tav>
                                      </p:tavLst>
                                    </p:anim>
                                    <p:anim calcmode="lin" valueType="num">
                                      <p:cBhvr>
                                        <p:cTn id="41" dur="500" fill="hold"/>
                                        <p:tgtEl>
                                          <p:spTgt spid="12"/>
                                        </p:tgtEl>
                                        <p:attrNameLst>
                                          <p:attrName>ppt_h</p:attrName>
                                        </p:attrNameLst>
                                      </p:cBhvr>
                                      <p:tavLst>
                                        <p:tav tm="0">
                                          <p:val>
                                            <p:fltVal val="0"/>
                                          </p:val>
                                        </p:tav>
                                        <p:tav tm="100000">
                                          <p:val>
                                            <p:strVal val="#ppt_h"/>
                                          </p:val>
                                        </p:tav>
                                      </p:tavLst>
                                    </p:anim>
                                    <p:animEffect transition="in" filter="fade">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0" grpId="0"/>
      <p:bldP spid="31" grpId="0" animBg="1"/>
      <p:bldP spid="33" grpId="0"/>
      <p:bldP spid="34" grpId="0"/>
      <p:bldP spid="43" grpId="0" animBg="1"/>
      <p:bldP spid="44" grpId="0" animBg="1"/>
      <p:bldP spid="4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
            <a:extLst>
              <a:ext uri="{FF2B5EF4-FFF2-40B4-BE49-F238E27FC236}">
                <a16:creationId xmlns:a16="http://schemas.microsoft.com/office/drawing/2014/main" id="{E0C0A6CA-8F36-9AF0-421E-5407D010189A}"/>
              </a:ext>
            </a:extLst>
          </p:cNvPr>
          <p:cNvSpPr>
            <a:spLocks noChangeShapeType="1"/>
          </p:cNvSpPr>
          <p:nvPr/>
        </p:nvSpPr>
        <p:spPr bwMode="auto">
          <a:xfrm>
            <a:off x="1977814" y="2435652"/>
            <a:ext cx="844083" cy="920590"/>
          </a:xfrm>
          <a:prstGeom prst="line">
            <a:avLst/>
          </a:prstGeom>
          <a:noFill/>
          <a:ln w="25400" cap="flat" cmpd="sng">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a:lnSpc>
                <a:spcPct val="130000"/>
              </a:lnSpc>
              <a:spcBef>
                <a:spcPct val="0"/>
              </a:spcBef>
              <a:defRPr/>
            </a:pPr>
            <a:endParaRPr lang="en-US" sz="844" dirty="0">
              <a:solidFill>
                <a:srgbClr val="000000"/>
              </a:solidFill>
              <a:latin typeface="思源黑体" panose="020B0500000000000000" pitchFamily="34" charset="-122"/>
              <a:ea typeface="思源黑体" panose="020B0500000000000000" pitchFamily="34" charset="-122"/>
              <a:cs typeface="+mn-ea"/>
              <a:sym typeface="+mn-lt"/>
            </a:endParaRPr>
          </a:p>
        </p:txBody>
      </p:sp>
      <p:grpSp>
        <p:nvGrpSpPr>
          <p:cNvPr id="7" name="Group 1"/>
          <p:cNvGrpSpPr>
            <a:grpSpLocks/>
          </p:cNvGrpSpPr>
          <p:nvPr/>
        </p:nvGrpSpPr>
        <p:grpSpPr bwMode="auto">
          <a:xfrm>
            <a:off x="1257041" y="2138790"/>
            <a:ext cx="3290873" cy="3225909"/>
            <a:chOff x="-1" y="814698"/>
            <a:chExt cx="6056489" cy="5935441"/>
          </a:xfrm>
          <a:effectLst>
            <a:outerShdw blurRad="254000" dist="63500" dir="2700000" algn="tl" rotWithShape="0">
              <a:prstClr val="black">
                <a:alpha val="30000"/>
              </a:prstClr>
            </a:outerShdw>
          </a:effectLst>
        </p:grpSpPr>
        <p:grpSp>
          <p:nvGrpSpPr>
            <p:cNvPr id="8" name="Group 2"/>
            <p:cNvGrpSpPr>
              <a:grpSpLocks/>
            </p:cNvGrpSpPr>
            <p:nvPr/>
          </p:nvGrpSpPr>
          <p:grpSpPr bwMode="auto">
            <a:xfrm>
              <a:off x="645729" y="2002980"/>
              <a:ext cx="4772164" cy="4099604"/>
              <a:chOff x="9530" y="1366406"/>
              <a:chExt cx="4772164" cy="4099604"/>
            </a:xfrm>
          </p:grpSpPr>
          <p:sp>
            <p:nvSpPr>
              <p:cNvPr id="20" name="Line 3"/>
              <p:cNvSpPr>
                <a:spLocks noChangeShapeType="1"/>
              </p:cNvSpPr>
              <p:nvPr/>
            </p:nvSpPr>
            <p:spPr bwMode="auto">
              <a:xfrm flipH="1">
                <a:off x="2395610" y="2924986"/>
                <a:ext cx="0" cy="2541024"/>
              </a:xfrm>
              <a:prstGeom prst="line">
                <a:avLst/>
              </a:prstGeom>
              <a:noFill/>
              <a:ln w="25400" cap="flat" cmpd="sng">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a:lnSpc>
                    <a:spcPct val="130000"/>
                  </a:lnSpc>
                  <a:spcBef>
                    <a:spcPct val="0"/>
                  </a:spcBef>
                  <a:defRPr/>
                </a:pPr>
                <a:endParaRPr lang="en-US" sz="844" dirty="0">
                  <a:solidFill>
                    <a:srgbClr val="000000"/>
                  </a:solidFill>
                  <a:latin typeface="思源黑体" panose="020B0500000000000000" pitchFamily="34" charset="-122"/>
                  <a:ea typeface="思源黑体" panose="020B0500000000000000" pitchFamily="34" charset="-122"/>
                  <a:cs typeface="+mn-ea"/>
                  <a:sym typeface="+mn-lt"/>
                </a:endParaRPr>
              </a:p>
            </p:txBody>
          </p:sp>
          <p:sp>
            <p:nvSpPr>
              <p:cNvPr id="21" name="Line 4"/>
              <p:cNvSpPr>
                <a:spLocks noChangeShapeType="1"/>
              </p:cNvSpPr>
              <p:nvPr/>
            </p:nvSpPr>
            <p:spPr bwMode="auto">
              <a:xfrm flipH="1">
                <a:off x="9530" y="1366406"/>
                <a:ext cx="4772164" cy="2733070"/>
              </a:xfrm>
              <a:prstGeom prst="line">
                <a:avLst/>
              </a:prstGeom>
              <a:noFill/>
              <a:ln w="25400" cap="flat" cmpd="sng">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a:lnSpc>
                    <a:spcPct val="130000"/>
                  </a:lnSpc>
                  <a:spcBef>
                    <a:spcPct val="0"/>
                  </a:spcBef>
                  <a:defRPr/>
                </a:pPr>
                <a:endParaRPr lang="en-US" sz="844" dirty="0">
                  <a:solidFill>
                    <a:srgbClr val="000000"/>
                  </a:solidFill>
                  <a:latin typeface="思源黑体" panose="020B0500000000000000" pitchFamily="34" charset="-122"/>
                  <a:ea typeface="思源黑体" panose="020B0500000000000000" pitchFamily="34" charset="-122"/>
                  <a:cs typeface="+mn-ea"/>
                  <a:sym typeface="+mn-lt"/>
                </a:endParaRPr>
              </a:p>
            </p:txBody>
          </p:sp>
          <p:sp>
            <p:nvSpPr>
              <p:cNvPr id="22" name="Line 5"/>
              <p:cNvSpPr>
                <a:spLocks noChangeShapeType="1"/>
              </p:cNvSpPr>
              <p:nvPr/>
            </p:nvSpPr>
            <p:spPr bwMode="auto">
              <a:xfrm flipH="1" flipV="1">
                <a:off x="2884576" y="3307618"/>
                <a:ext cx="1897116" cy="791857"/>
              </a:xfrm>
              <a:prstGeom prst="line">
                <a:avLst/>
              </a:prstGeom>
              <a:noFill/>
              <a:ln w="25400" cap="flat" cmpd="sng">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a:lnSpc>
                    <a:spcPct val="130000"/>
                  </a:lnSpc>
                  <a:spcBef>
                    <a:spcPct val="0"/>
                  </a:spcBef>
                  <a:defRPr/>
                </a:pPr>
                <a:endParaRPr lang="en-US" sz="844" dirty="0">
                  <a:solidFill>
                    <a:srgbClr val="000000"/>
                  </a:solidFill>
                  <a:latin typeface="思源黑体" panose="020B0500000000000000" pitchFamily="34" charset="-122"/>
                  <a:ea typeface="思源黑体" panose="020B0500000000000000" pitchFamily="34" charset="-122"/>
                  <a:cs typeface="+mn-ea"/>
                  <a:sym typeface="+mn-lt"/>
                </a:endParaRPr>
              </a:p>
            </p:txBody>
          </p:sp>
        </p:grpSp>
        <p:sp>
          <p:nvSpPr>
            <p:cNvPr id="18" name="AutoShape 7"/>
            <p:cNvSpPr>
              <a:spLocks/>
            </p:cNvSpPr>
            <p:nvPr/>
          </p:nvSpPr>
          <p:spPr bwMode="auto">
            <a:xfrm>
              <a:off x="1758999" y="2104558"/>
              <a:ext cx="2538486" cy="2541024"/>
            </a:xfrm>
            <a:custGeom>
              <a:avLst/>
              <a:gdLst>
                <a:gd name="T0" fmla="*/ 1269179 w 19679"/>
                <a:gd name="T1" fmla="*/ 1394535 h 19679"/>
                <a:gd name="T2" fmla="*/ 1269179 w 19679"/>
                <a:gd name="T3" fmla="*/ 1394535 h 19679"/>
                <a:gd name="T4" fmla="*/ 1269179 w 19679"/>
                <a:gd name="T5" fmla="*/ 1394535 h 19679"/>
                <a:gd name="T6" fmla="*/ 1269179 w 19679"/>
                <a:gd name="T7" fmla="*/ 1394535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1C2632"/>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ctr">
                <a:lnSpc>
                  <a:spcPct val="130000"/>
                </a:lnSpc>
              </a:pPr>
              <a:endParaRPr lang="es-ES" sz="1266" dirty="0">
                <a:latin typeface="思源黑体" panose="020B0500000000000000" pitchFamily="34" charset="-122"/>
                <a:ea typeface="思源黑体" panose="020B0500000000000000" pitchFamily="34" charset="-122"/>
                <a:cs typeface="+mn-ea"/>
                <a:sym typeface="+mn-lt"/>
              </a:endParaRPr>
            </a:p>
          </p:txBody>
        </p:sp>
        <p:grpSp>
          <p:nvGrpSpPr>
            <p:cNvPr id="11" name="Group 9"/>
            <p:cNvGrpSpPr>
              <a:grpSpLocks/>
            </p:cNvGrpSpPr>
            <p:nvPr/>
          </p:nvGrpSpPr>
          <p:grpSpPr bwMode="auto">
            <a:xfrm>
              <a:off x="-1" y="814698"/>
              <a:ext cx="6056489" cy="5935441"/>
              <a:chOff x="-1" y="814698"/>
              <a:chExt cx="6056489" cy="5935441"/>
            </a:xfrm>
          </p:grpSpPr>
          <p:sp>
            <p:nvSpPr>
              <p:cNvPr id="12" name="AutoShape 10"/>
              <p:cNvSpPr>
                <a:spLocks/>
              </p:cNvSpPr>
              <p:nvPr/>
            </p:nvSpPr>
            <p:spPr bwMode="auto">
              <a:xfrm>
                <a:off x="570321" y="814698"/>
                <a:ext cx="1268448" cy="126971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A78D6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lnSpc>
                    <a:spcPct val="130000"/>
                  </a:lnSpc>
                  <a:spcBef>
                    <a:spcPct val="0"/>
                  </a:spcBef>
                  <a:defRPr/>
                </a:pPr>
                <a:r>
                  <a:rPr lang="en-US" sz="2461" dirty="0">
                    <a:solidFill>
                      <a:srgbClr val="FFFFFF"/>
                    </a:solidFill>
                    <a:latin typeface="思源黑体" panose="020B0500000000000000" pitchFamily="34" charset="-122"/>
                    <a:ea typeface="思源黑体" panose="020B0500000000000000" pitchFamily="34" charset="-122"/>
                    <a:cs typeface="+mn-ea"/>
                    <a:sym typeface="+mn-lt"/>
                  </a:rPr>
                  <a:t>1</a:t>
                </a:r>
                <a:endParaRPr lang="en-US" sz="1266" dirty="0">
                  <a:solidFill>
                    <a:srgbClr val="000000"/>
                  </a:solidFill>
                  <a:latin typeface="思源黑体" panose="020B0500000000000000" pitchFamily="34" charset="-122"/>
                  <a:ea typeface="思源黑体" panose="020B0500000000000000" pitchFamily="34" charset="-122"/>
                  <a:cs typeface="+mn-ea"/>
                  <a:sym typeface="+mn-lt"/>
                </a:endParaRPr>
              </a:p>
            </p:txBody>
          </p:sp>
          <p:sp>
            <p:nvSpPr>
              <p:cNvPr id="13" name="AutoShape 11"/>
              <p:cNvSpPr>
                <a:spLocks/>
              </p:cNvSpPr>
              <p:nvPr/>
            </p:nvSpPr>
            <p:spPr bwMode="auto">
              <a:xfrm>
                <a:off x="2394018" y="5480421"/>
                <a:ext cx="1268450" cy="126971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bg1">
                  <a:lumMod val="75000"/>
                </a:schemeClr>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lnSpc>
                    <a:spcPct val="130000"/>
                  </a:lnSpc>
                  <a:spcBef>
                    <a:spcPct val="0"/>
                  </a:spcBef>
                  <a:defRPr/>
                </a:pPr>
                <a:r>
                  <a:rPr lang="en-US" sz="2461" dirty="0">
                    <a:solidFill>
                      <a:srgbClr val="FFFFFF"/>
                    </a:solidFill>
                    <a:latin typeface="思源黑体" panose="020B0500000000000000" pitchFamily="34" charset="-122"/>
                    <a:ea typeface="思源黑体" panose="020B0500000000000000" pitchFamily="34" charset="-122"/>
                    <a:cs typeface="+mn-ea"/>
                    <a:sym typeface="+mn-lt"/>
                  </a:rPr>
                  <a:t>4</a:t>
                </a:r>
                <a:endParaRPr lang="en-US" sz="1266" dirty="0">
                  <a:solidFill>
                    <a:srgbClr val="000000"/>
                  </a:solidFill>
                  <a:latin typeface="思源黑体" panose="020B0500000000000000" pitchFamily="34" charset="-122"/>
                  <a:ea typeface="思源黑体" panose="020B0500000000000000" pitchFamily="34" charset="-122"/>
                  <a:cs typeface="+mn-ea"/>
                  <a:sym typeface="+mn-lt"/>
                </a:endParaRPr>
              </a:p>
            </p:txBody>
          </p:sp>
          <p:sp>
            <p:nvSpPr>
              <p:cNvPr id="14" name="AutoShape 12"/>
              <p:cNvSpPr>
                <a:spLocks/>
              </p:cNvSpPr>
              <p:nvPr/>
            </p:nvSpPr>
            <p:spPr bwMode="auto">
              <a:xfrm>
                <a:off x="-1" y="4123410"/>
                <a:ext cx="1270036" cy="126971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A78D6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lnSpc>
                    <a:spcPct val="130000"/>
                  </a:lnSpc>
                  <a:spcBef>
                    <a:spcPct val="0"/>
                  </a:spcBef>
                  <a:defRPr/>
                </a:pPr>
                <a:r>
                  <a:rPr lang="en-US" sz="2461" dirty="0">
                    <a:solidFill>
                      <a:srgbClr val="FFFFFF"/>
                    </a:solidFill>
                    <a:latin typeface="思源黑体" panose="020B0500000000000000" pitchFamily="34" charset="-122"/>
                    <a:ea typeface="思源黑体" panose="020B0500000000000000" pitchFamily="34" charset="-122"/>
                    <a:cs typeface="+mn-ea"/>
                    <a:sym typeface="+mn-lt"/>
                  </a:rPr>
                  <a:t>5</a:t>
                </a:r>
                <a:endParaRPr lang="en-US" sz="1266" dirty="0">
                  <a:solidFill>
                    <a:srgbClr val="000000"/>
                  </a:solidFill>
                  <a:latin typeface="思源黑体" panose="020B0500000000000000" pitchFamily="34" charset="-122"/>
                  <a:ea typeface="思源黑体" panose="020B0500000000000000" pitchFamily="34" charset="-122"/>
                  <a:cs typeface="+mn-ea"/>
                  <a:sym typeface="+mn-lt"/>
                </a:endParaRPr>
              </a:p>
            </p:txBody>
          </p:sp>
          <p:sp>
            <p:nvSpPr>
              <p:cNvPr id="15" name="AutoShape 13"/>
              <p:cNvSpPr>
                <a:spLocks/>
              </p:cNvSpPr>
              <p:nvPr/>
            </p:nvSpPr>
            <p:spPr bwMode="auto">
              <a:xfrm>
                <a:off x="4786452" y="4123410"/>
                <a:ext cx="1270036" cy="126971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A78D6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lnSpc>
                    <a:spcPct val="130000"/>
                  </a:lnSpc>
                  <a:spcBef>
                    <a:spcPct val="0"/>
                  </a:spcBef>
                  <a:defRPr/>
                </a:pPr>
                <a:r>
                  <a:rPr lang="en-US" sz="2461" dirty="0">
                    <a:solidFill>
                      <a:srgbClr val="FFFFFF"/>
                    </a:solidFill>
                    <a:latin typeface="思源黑体" panose="020B0500000000000000" pitchFamily="34" charset="-122"/>
                    <a:ea typeface="思源黑体" panose="020B0500000000000000" pitchFamily="34" charset="-122"/>
                    <a:cs typeface="+mn-ea"/>
                    <a:sym typeface="+mn-lt"/>
                  </a:rPr>
                  <a:t>3</a:t>
                </a:r>
                <a:endParaRPr lang="en-US" sz="1266" dirty="0">
                  <a:solidFill>
                    <a:srgbClr val="000000"/>
                  </a:solidFill>
                  <a:latin typeface="思源黑体" panose="020B0500000000000000" pitchFamily="34" charset="-122"/>
                  <a:ea typeface="思源黑体" panose="020B0500000000000000" pitchFamily="34" charset="-122"/>
                  <a:cs typeface="+mn-ea"/>
                  <a:sym typeface="+mn-lt"/>
                </a:endParaRPr>
              </a:p>
            </p:txBody>
          </p:sp>
          <p:sp>
            <p:nvSpPr>
              <p:cNvPr id="17" name="AutoShape 15"/>
              <p:cNvSpPr>
                <a:spLocks/>
              </p:cNvSpPr>
              <p:nvPr/>
            </p:nvSpPr>
            <p:spPr bwMode="auto">
              <a:xfrm>
                <a:off x="4786452" y="1357009"/>
                <a:ext cx="1270036" cy="126971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bg1">
                  <a:lumMod val="75000"/>
                </a:schemeClr>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lnSpc>
                    <a:spcPct val="130000"/>
                  </a:lnSpc>
                  <a:spcBef>
                    <a:spcPct val="0"/>
                  </a:spcBef>
                  <a:defRPr/>
                </a:pPr>
                <a:r>
                  <a:rPr lang="en-US" sz="2461" dirty="0">
                    <a:solidFill>
                      <a:srgbClr val="FFFFFF"/>
                    </a:solidFill>
                    <a:latin typeface="思源黑体" panose="020B0500000000000000" pitchFamily="34" charset="-122"/>
                    <a:ea typeface="思源黑体" panose="020B0500000000000000" pitchFamily="34" charset="-122"/>
                    <a:cs typeface="+mn-ea"/>
                    <a:sym typeface="+mn-lt"/>
                  </a:rPr>
                  <a:t>2</a:t>
                </a:r>
                <a:endParaRPr lang="en-US" sz="1266" dirty="0">
                  <a:solidFill>
                    <a:srgbClr val="000000"/>
                  </a:solidFill>
                  <a:latin typeface="思源黑体" panose="020B0500000000000000" pitchFamily="34" charset="-122"/>
                  <a:ea typeface="思源黑体" panose="020B0500000000000000" pitchFamily="34" charset="-122"/>
                  <a:cs typeface="+mn-ea"/>
                  <a:sym typeface="+mn-lt"/>
                </a:endParaRPr>
              </a:p>
            </p:txBody>
          </p:sp>
        </p:grpSp>
      </p:grpSp>
      <p:sp>
        <p:nvSpPr>
          <p:cNvPr id="23" name="Oval 29"/>
          <p:cNvSpPr/>
          <p:nvPr/>
        </p:nvSpPr>
        <p:spPr>
          <a:xfrm>
            <a:off x="5858482" y="2295177"/>
            <a:ext cx="494595" cy="494595"/>
          </a:xfrm>
          <a:prstGeom prst="ellipse">
            <a:avLst/>
          </a:prstGeom>
          <a:solidFill>
            <a:srgbClr val="A78D6C"/>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lnSpc>
                <a:spcPct val="130000"/>
              </a:lnSpc>
            </a:pPr>
            <a:r>
              <a:rPr lang="id-ID" dirty="0">
                <a:latin typeface="思源黑体" panose="020B0500000000000000" pitchFamily="34" charset="-122"/>
                <a:ea typeface="思源黑体" panose="020B0500000000000000" pitchFamily="34" charset="-122"/>
                <a:cs typeface="+mn-ea"/>
                <a:sym typeface="+mn-lt"/>
              </a:rPr>
              <a:t>01</a:t>
            </a:r>
          </a:p>
        </p:txBody>
      </p:sp>
      <p:sp>
        <p:nvSpPr>
          <p:cNvPr id="24" name="TextBox 23"/>
          <p:cNvSpPr txBox="1"/>
          <p:nvPr/>
        </p:nvSpPr>
        <p:spPr>
          <a:xfrm>
            <a:off x="6695752" y="2254014"/>
            <a:ext cx="4368800" cy="524567"/>
          </a:xfrm>
          <a:prstGeom prst="rect">
            <a:avLst/>
          </a:prstGeom>
          <a:noFill/>
        </p:spPr>
        <p:txBody>
          <a:bodyPr wrap="square" rtlCol="0">
            <a:spAutoFit/>
          </a:bodyPr>
          <a:lstStyle/>
          <a:p>
            <a:pPr>
              <a:lnSpc>
                <a:spcPct val="130000"/>
              </a:lnSpc>
            </a:pPr>
            <a:r>
              <a:rPr lang="en-US" altLang="zh-CN" sz="2400" dirty="0">
                <a:latin typeface="Arial" panose="020B0604020202020204" pitchFamily="34" charset="0"/>
                <a:ea typeface="思源黑体" panose="020B0500000000000000" pitchFamily="34" charset="-122"/>
                <a:cs typeface="Arial" panose="020B0604020202020204" pitchFamily="34" charset="0"/>
                <a:sym typeface="+mn-lt"/>
              </a:rPr>
              <a:t>Duration</a:t>
            </a:r>
            <a:endParaRPr lang="zh-CN" altLang="en-US" sz="2400" dirty="0">
              <a:latin typeface="Arial" panose="020B0604020202020204" pitchFamily="34" charset="0"/>
              <a:ea typeface="思源黑体" panose="020B0500000000000000" pitchFamily="34" charset="-122"/>
              <a:cs typeface="Arial" panose="020B0604020202020204" pitchFamily="34" charset="0"/>
              <a:sym typeface="+mn-lt"/>
            </a:endParaRPr>
          </a:p>
        </p:txBody>
      </p:sp>
      <p:sp>
        <p:nvSpPr>
          <p:cNvPr id="25" name="Oval 31"/>
          <p:cNvSpPr/>
          <p:nvPr/>
        </p:nvSpPr>
        <p:spPr>
          <a:xfrm>
            <a:off x="5858482" y="2925888"/>
            <a:ext cx="494595" cy="494595"/>
          </a:xfrm>
          <a:prstGeom prst="ellipse">
            <a:avLst/>
          </a:prstGeom>
          <a:solidFill>
            <a:schemeClr val="bg1">
              <a:lumMod val="75000"/>
            </a:schemeClr>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lnSpc>
                <a:spcPct val="130000"/>
              </a:lnSpc>
            </a:pPr>
            <a:r>
              <a:rPr lang="id-ID" dirty="0">
                <a:latin typeface="思源黑体" panose="020B0500000000000000" pitchFamily="34" charset="-122"/>
                <a:ea typeface="思源黑体" panose="020B0500000000000000" pitchFamily="34" charset="-122"/>
                <a:cs typeface="+mn-ea"/>
                <a:sym typeface="+mn-lt"/>
              </a:rPr>
              <a:t>02</a:t>
            </a:r>
          </a:p>
        </p:txBody>
      </p:sp>
      <p:sp>
        <p:nvSpPr>
          <p:cNvPr id="27" name="Oval 33"/>
          <p:cNvSpPr/>
          <p:nvPr/>
        </p:nvSpPr>
        <p:spPr>
          <a:xfrm>
            <a:off x="5858482" y="3573960"/>
            <a:ext cx="494595" cy="494595"/>
          </a:xfrm>
          <a:prstGeom prst="ellipse">
            <a:avLst/>
          </a:prstGeom>
          <a:solidFill>
            <a:srgbClr val="A78D6C"/>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lnSpc>
                <a:spcPct val="130000"/>
              </a:lnSpc>
            </a:pPr>
            <a:r>
              <a:rPr lang="id-ID" dirty="0">
                <a:latin typeface="思源黑体" panose="020B0500000000000000" pitchFamily="34" charset="-122"/>
                <a:ea typeface="思源黑体" panose="020B0500000000000000" pitchFamily="34" charset="-122"/>
                <a:cs typeface="+mn-ea"/>
                <a:sym typeface="+mn-lt"/>
              </a:rPr>
              <a:t>03</a:t>
            </a:r>
          </a:p>
        </p:txBody>
      </p:sp>
      <p:sp>
        <p:nvSpPr>
          <p:cNvPr id="29" name="Oval 35"/>
          <p:cNvSpPr/>
          <p:nvPr/>
        </p:nvSpPr>
        <p:spPr>
          <a:xfrm>
            <a:off x="5858482" y="4222032"/>
            <a:ext cx="494595" cy="494595"/>
          </a:xfrm>
          <a:prstGeom prst="ellipse">
            <a:avLst/>
          </a:prstGeom>
          <a:solidFill>
            <a:schemeClr val="bg1">
              <a:lumMod val="75000"/>
            </a:schemeClr>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lnSpc>
                <a:spcPct val="130000"/>
              </a:lnSpc>
            </a:pPr>
            <a:r>
              <a:rPr lang="id-ID" dirty="0">
                <a:latin typeface="思源黑体" panose="020B0500000000000000" pitchFamily="34" charset="-122"/>
                <a:ea typeface="思源黑体" panose="020B0500000000000000" pitchFamily="34" charset="-122"/>
                <a:cs typeface="+mn-ea"/>
                <a:sym typeface="+mn-lt"/>
              </a:rPr>
              <a:t>04</a:t>
            </a:r>
          </a:p>
        </p:txBody>
      </p:sp>
      <p:sp>
        <p:nvSpPr>
          <p:cNvPr id="31" name="Oval 37"/>
          <p:cNvSpPr/>
          <p:nvPr/>
        </p:nvSpPr>
        <p:spPr>
          <a:xfrm>
            <a:off x="5858482" y="4870104"/>
            <a:ext cx="494595" cy="494595"/>
          </a:xfrm>
          <a:prstGeom prst="ellipse">
            <a:avLst/>
          </a:prstGeom>
          <a:solidFill>
            <a:srgbClr val="A78D6C"/>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lnSpc>
                <a:spcPct val="130000"/>
              </a:lnSpc>
            </a:pPr>
            <a:r>
              <a:rPr lang="id-ID" dirty="0">
                <a:latin typeface="思源黑体" panose="020B0500000000000000" pitchFamily="34" charset="-122"/>
                <a:ea typeface="思源黑体" panose="020B0500000000000000" pitchFamily="34" charset="-122"/>
                <a:cs typeface="+mn-ea"/>
                <a:sym typeface="+mn-lt"/>
              </a:rPr>
              <a:t>05</a:t>
            </a:r>
          </a:p>
        </p:txBody>
      </p:sp>
      <p:sp>
        <p:nvSpPr>
          <p:cNvPr id="43" name="文本框 1"/>
          <p:cNvSpPr txBox="1"/>
          <p:nvPr/>
        </p:nvSpPr>
        <p:spPr>
          <a:xfrm>
            <a:off x="2269417" y="3274837"/>
            <a:ext cx="1266120" cy="430374"/>
          </a:xfrm>
          <a:prstGeom prst="rect">
            <a:avLst/>
          </a:prstGeom>
          <a:noFill/>
        </p:spPr>
        <p:txBody>
          <a:bodyPr wrap="square" lIns="68580" tIns="34290" rIns="68580" bIns="34290" rtlCol="0">
            <a:spAutoFit/>
          </a:bodyPr>
          <a:lstStyle/>
          <a:p>
            <a:pPr algn="dist">
              <a:lnSpc>
                <a:spcPct val="130000"/>
              </a:lnSpc>
            </a:pPr>
            <a:r>
              <a:rPr lang="en-US" altLang="zh-CN" sz="2000" dirty="0">
                <a:solidFill>
                  <a:schemeClr val="bg1"/>
                </a:solidFill>
                <a:latin typeface="思源黑体" panose="020B0500000000000000" pitchFamily="34" charset="-122"/>
                <a:ea typeface="思源黑体" panose="020B0500000000000000" pitchFamily="34" charset="-122"/>
                <a:cs typeface="+mn-ea"/>
                <a:sym typeface="+mn-lt"/>
              </a:rPr>
              <a:t>FEATURE</a:t>
            </a:r>
            <a:endParaRPr lang="zh-CN" altLang="en-US" sz="2000" dirty="0">
              <a:solidFill>
                <a:schemeClr val="bg1"/>
              </a:solidFill>
              <a:latin typeface="思源黑体" panose="020B0500000000000000" pitchFamily="34" charset="-122"/>
              <a:ea typeface="思源黑体" panose="020B0500000000000000" pitchFamily="34" charset="-122"/>
              <a:cs typeface="+mn-ea"/>
              <a:sym typeface="+mn-lt"/>
            </a:endParaRPr>
          </a:p>
        </p:txBody>
      </p:sp>
      <p:sp>
        <p:nvSpPr>
          <p:cNvPr id="39" name="文本框 38">
            <a:extLst>
              <a:ext uri="{FF2B5EF4-FFF2-40B4-BE49-F238E27FC236}">
                <a16:creationId xmlns:a16="http://schemas.microsoft.com/office/drawing/2014/main" id="{C9FE3F12-EF2B-4C2B-8DA1-3D9B6D947A7C}"/>
              </a:ext>
            </a:extLst>
          </p:cNvPr>
          <p:cNvSpPr txBox="1"/>
          <p:nvPr/>
        </p:nvSpPr>
        <p:spPr>
          <a:xfrm>
            <a:off x="1221277" y="165529"/>
            <a:ext cx="184731" cy="598177"/>
          </a:xfrm>
          <a:prstGeom prst="rect">
            <a:avLst/>
          </a:prstGeom>
          <a:noFill/>
        </p:spPr>
        <p:txBody>
          <a:bodyPr wrap="none" rtlCol="0">
            <a:spAutoFit/>
          </a:bodyPr>
          <a:lstStyle/>
          <a:p>
            <a:pPr fontAlgn="auto">
              <a:lnSpc>
                <a:spcPct val="130000"/>
              </a:lnSpc>
              <a:defRPr/>
            </a:pPr>
            <a:endParaRPr lang="zh-CN" altLang="en-US" sz="2800" b="1" dirty="0">
              <a:solidFill>
                <a:srgbClr val="554B4F"/>
              </a:solidFill>
              <a:latin typeface="思源黑体" panose="020B0500000000000000" pitchFamily="34" charset="-122"/>
              <a:ea typeface="思源黑体" panose="020B0500000000000000" pitchFamily="34" charset="-122"/>
              <a:cs typeface="+mn-ea"/>
              <a:sym typeface="+mn-lt"/>
            </a:endParaRPr>
          </a:p>
        </p:txBody>
      </p:sp>
      <p:sp>
        <p:nvSpPr>
          <p:cNvPr id="35" name="矩形 34"/>
          <p:cNvSpPr/>
          <p:nvPr/>
        </p:nvSpPr>
        <p:spPr>
          <a:xfrm>
            <a:off x="1244421" y="341781"/>
            <a:ext cx="2867228" cy="430567"/>
          </a:xfrm>
          <a:prstGeom prst="rect">
            <a:avLst/>
          </a:prstGeom>
        </p:spPr>
        <p:txBody>
          <a:bodyPr wrap="square">
            <a:spAutoFit/>
          </a:bodyPr>
          <a:lstStyle/>
          <a:p>
            <a:pPr>
              <a:lnSpc>
                <a:spcPct val="120000"/>
              </a:lnSpc>
            </a:pPr>
            <a:r>
              <a:rPr lang="en-US" altLang="zh-CN" sz="2000" b="1"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Feature Insight</a:t>
            </a:r>
            <a:endParaRPr lang="zh-CN" altLang="en-US" sz="2000" b="1"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endParaRPr>
          </a:p>
        </p:txBody>
      </p:sp>
      <p:sp>
        <p:nvSpPr>
          <p:cNvPr id="3" name="TextBox 23">
            <a:extLst>
              <a:ext uri="{FF2B5EF4-FFF2-40B4-BE49-F238E27FC236}">
                <a16:creationId xmlns:a16="http://schemas.microsoft.com/office/drawing/2014/main" id="{B143C81A-52E4-5528-B8FA-B3E628E4BBE2}"/>
              </a:ext>
            </a:extLst>
          </p:cNvPr>
          <p:cNvSpPr txBox="1"/>
          <p:nvPr/>
        </p:nvSpPr>
        <p:spPr>
          <a:xfrm>
            <a:off x="6695752" y="2875404"/>
            <a:ext cx="5191448" cy="522451"/>
          </a:xfrm>
          <a:prstGeom prst="rect">
            <a:avLst/>
          </a:prstGeom>
          <a:noFill/>
        </p:spPr>
        <p:txBody>
          <a:bodyPr wrap="square" rtlCol="0">
            <a:spAutoFit/>
          </a:bodyPr>
          <a:lstStyle/>
          <a:p>
            <a:pPr>
              <a:lnSpc>
                <a:spcPct val="130000"/>
              </a:lnSpc>
            </a:pPr>
            <a:r>
              <a:rPr lang="en-US" altLang="zh-CN" sz="2400" dirty="0" err="1">
                <a:latin typeface="Arial" panose="020B0604020202020204" pitchFamily="34" charset="0"/>
                <a:ea typeface="思源黑体" panose="020B0500000000000000" pitchFamily="34" charset="-122"/>
                <a:cs typeface="Arial" panose="020B0604020202020204" pitchFamily="34" charset="0"/>
                <a:sym typeface="+mn-lt"/>
              </a:rPr>
              <a:t>Poutcome</a:t>
            </a:r>
            <a:endParaRPr lang="zh-CN" altLang="en-US" sz="2400" dirty="0">
              <a:latin typeface="Arial" panose="020B0604020202020204" pitchFamily="34" charset="0"/>
              <a:ea typeface="思源黑体" panose="020B0500000000000000" pitchFamily="34" charset="-122"/>
              <a:cs typeface="Arial" panose="020B0604020202020204" pitchFamily="34" charset="0"/>
              <a:sym typeface="+mn-lt"/>
            </a:endParaRPr>
          </a:p>
        </p:txBody>
      </p:sp>
      <p:sp>
        <p:nvSpPr>
          <p:cNvPr id="4" name="TextBox 23">
            <a:extLst>
              <a:ext uri="{FF2B5EF4-FFF2-40B4-BE49-F238E27FC236}">
                <a16:creationId xmlns:a16="http://schemas.microsoft.com/office/drawing/2014/main" id="{40AFFA84-5932-0C57-ADB5-59628B35311D}"/>
              </a:ext>
            </a:extLst>
          </p:cNvPr>
          <p:cNvSpPr txBox="1"/>
          <p:nvPr/>
        </p:nvSpPr>
        <p:spPr>
          <a:xfrm>
            <a:off x="6711419" y="3474532"/>
            <a:ext cx="5191448" cy="522451"/>
          </a:xfrm>
          <a:prstGeom prst="rect">
            <a:avLst/>
          </a:prstGeom>
          <a:noFill/>
        </p:spPr>
        <p:txBody>
          <a:bodyPr wrap="square" rtlCol="0">
            <a:spAutoFit/>
          </a:bodyPr>
          <a:lstStyle/>
          <a:p>
            <a:pPr>
              <a:lnSpc>
                <a:spcPct val="130000"/>
              </a:lnSpc>
            </a:pPr>
            <a:r>
              <a:rPr lang="en-US" altLang="zh-CN" sz="2400" dirty="0">
                <a:latin typeface="Arial" panose="020B0604020202020204" pitchFamily="34" charset="0"/>
                <a:ea typeface="思源黑体" panose="020B0500000000000000" pitchFamily="34" charset="-122"/>
                <a:cs typeface="Arial" panose="020B0604020202020204" pitchFamily="34" charset="0"/>
                <a:sym typeface="+mn-lt"/>
              </a:rPr>
              <a:t>Housing Loan</a:t>
            </a:r>
            <a:endParaRPr lang="zh-CN" altLang="en-US" sz="2400" dirty="0">
              <a:latin typeface="Arial" panose="020B0604020202020204" pitchFamily="34" charset="0"/>
              <a:ea typeface="思源黑体" panose="020B0500000000000000" pitchFamily="34" charset="-122"/>
              <a:cs typeface="Arial" panose="020B0604020202020204" pitchFamily="34" charset="0"/>
              <a:sym typeface="+mn-lt"/>
            </a:endParaRPr>
          </a:p>
        </p:txBody>
      </p:sp>
      <p:sp>
        <p:nvSpPr>
          <p:cNvPr id="5" name="TextBox 23">
            <a:extLst>
              <a:ext uri="{FF2B5EF4-FFF2-40B4-BE49-F238E27FC236}">
                <a16:creationId xmlns:a16="http://schemas.microsoft.com/office/drawing/2014/main" id="{D0B40A8B-2300-4B00-412D-4D08CDF452F4}"/>
              </a:ext>
            </a:extLst>
          </p:cNvPr>
          <p:cNvSpPr txBox="1"/>
          <p:nvPr/>
        </p:nvSpPr>
        <p:spPr>
          <a:xfrm>
            <a:off x="6695752" y="4090937"/>
            <a:ext cx="5743979" cy="928716"/>
          </a:xfrm>
          <a:prstGeom prst="rect">
            <a:avLst/>
          </a:prstGeom>
          <a:noFill/>
        </p:spPr>
        <p:txBody>
          <a:bodyPr wrap="square" rtlCol="0">
            <a:spAutoFit/>
          </a:bodyPr>
          <a:lstStyle/>
          <a:p>
            <a:pPr>
              <a:lnSpc>
                <a:spcPct val="130000"/>
              </a:lnSpc>
            </a:pPr>
            <a:r>
              <a:rPr lang="en-US" altLang="zh-CN" sz="2200" dirty="0">
                <a:latin typeface="Arial" panose="020B0604020202020204" pitchFamily="34" charset="0"/>
                <a:ea typeface="思源黑体" panose="020B0500000000000000" pitchFamily="34" charset="-122"/>
                <a:cs typeface="Arial" panose="020B0604020202020204" pitchFamily="34" charset="0"/>
                <a:sym typeface="+mn-lt"/>
              </a:rPr>
              <a:t>Campaign Efficiency and Communication Efficiency</a:t>
            </a:r>
            <a:endParaRPr lang="zh-CN" altLang="en-US" sz="2200" dirty="0">
              <a:latin typeface="Arial" panose="020B0604020202020204" pitchFamily="34" charset="0"/>
              <a:ea typeface="思源黑体" panose="020B0500000000000000" pitchFamily="34" charset="-122"/>
              <a:cs typeface="Arial" panose="020B0604020202020204" pitchFamily="34" charset="0"/>
              <a:sym typeface="+mn-lt"/>
            </a:endParaRPr>
          </a:p>
        </p:txBody>
      </p:sp>
      <p:sp>
        <p:nvSpPr>
          <p:cNvPr id="6" name="TextBox 23">
            <a:extLst>
              <a:ext uri="{FF2B5EF4-FFF2-40B4-BE49-F238E27FC236}">
                <a16:creationId xmlns:a16="http://schemas.microsoft.com/office/drawing/2014/main" id="{13D133EF-BAAA-0FB9-E0D8-58FC7E1B625C}"/>
              </a:ext>
            </a:extLst>
          </p:cNvPr>
          <p:cNvSpPr txBox="1"/>
          <p:nvPr/>
        </p:nvSpPr>
        <p:spPr>
          <a:xfrm>
            <a:off x="6711419" y="4898929"/>
            <a:ext cx="5743979" cy="524567"/>
          </a:xfrm>
          <a:prstGeom prst="rect">
            <a:avLst/>
          </a:prstGeom>
          <a:noFill/>
        </p:spPr>
        <p:txBody>
          <a:bodyPr wrap="square" rtlCol="0">
            <a:spAutoFit/>
          </a:bodyPr>
          <a:lstStyle/>
          <a:p>
            <a:pPr>
              <a:lnSpc>
                <a:spcPct val="130000"/>
              </a:lnSpc>
            </a:pPr>
            <a:r>
              <a:rPr lang="en-US" altLang="zh-CN" sz="2400" dirty="0">
                <a:latin typeface="Arial" panose="020B0604020202020204" pitchFamily="34" charset="0"/>
                <a:ea typeface="思源黑体" panose="020B0500000000000000" pitchFamily="34" charset="-122"/>
                <a:cs typeface="Arial" panose="020B0604020202020204" pitchFamily="34" charset="0"/>
                <a:sym typeface="+mn-lt"/>
              </a:rPr>
              <a:t>Contact Type</a:t>
            </a:r>
            <a:endParaRPr lang="zh-CN" altLang="en-US" sz="2400" dirty="0">
              <a:latin typeface="Arial" panose="020B0604020202020204" pitchFamily="34" charset="0"/>
              <a:ea typeface="思源黑体" panose="020B0500000000000000" pitchFamily="34" charset="-122"/>
              <a:cs typeface="Arial" panose="020B0604020202020204" pitchFamily="34" charset="0"/>
              <a:sym typeface="+mn-lt"/>
            </a:endParaRPr>
          </a:p>
        </p:txBody>
      </p:sp>
      <p:pic>
        <p:nvPicPr>
          <p:cNvPr id="9" name="图片 8">
            <a:extLst>
              <a:ext uri="{FF2B5EF4-FFF2-40B4-BE49-F238E27FC236}">
                <a16:creationId xmlns:a16="http://schemas.microsoft.com/office/drawing/2014/main" id="{37D786BC-8640-28F6-0705-BF565969D5EA}"/>
              </a:ext>
            </a:extLst>
          </p:cNvPr>
          <p:cNvPicPr>
            <a:picLocks noChangeAspect="1"/>
          </p:cNvPicPr>
          <p:nvPr/>
        </p:nvPicPr>
        <p:blipFill>
          <a:blip r:embed="rId3"/>
          <a:stretch>
            <a:fillRect/>
          </a:stretch>
        </p:blipFill>
        <p:spPr>
          <a:xfrm>
            <a:off x="9467850" y="143355"/>
            <a:ext cx="2594309" cy="695422"/>
          </a:xfrm>
          <a:prstGeom prst="rect">
            <a:avLst/>
          </a:prstGeom>
        </p:spPr>
      </p:pic>
    </p:spTree>
    <p:extLst>
      <p:ext uri="{BB962C8B-B14F-4D97-AF65-F5344CB8AC3E}">
        <p14:creationId xmlns:p14="http://schemas.microsoft.com/office/powerpoint/2010/main" val="2196165134"/>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childTnLst>
                          </p:cTn>
                        </p:par>
                        <p:par>
                          <p:cTn id="26" fill="hold">
                            <p:stCondLst>
                              <p:cond delay="1500"/>
                            </p:stCondLst>
                            <p:childTnLst>
                              <p:par>
                                <p:cTn id="27" presetID="22" presetClass="entr" presetSubtype="8"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cBhvr>
                                        <p:cTn id="29" dur="500"/>
                                        <p:tgtEl>
                                          <p:spTgt spid="24"/>
                                        </p:tgtEl>
                                      </p:cBhvr>
                                    </p:animEffect>
                                  </p:childTnLst>
                                </p:cTn>
                              </p:par>
                            </p:childTnLst>
                          </p:cTn>
                        </p:par>
                        <p:par>
                          <p:cTn id="30" fill="hold">
                            <p:stCondLst>
                              <p:cond delay="2000"/>
                            </p:stCondLst>
                            <p:childTnLst>
                              <p:par>
                                <p:cTn id="31" presetID="42" presetClass="entr" presetSubtype="0" fill="hold" grpId="0" nodeType="after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1000"/>
                                        <p:tgtEl>
                                          <p:spTgt spid="43"/>
                                        </p:tgtEl>
                                      </p:cBhvr>
                                    </p:animEffect>
                                    <p:anim calcmode="lin" valueType="num">
                                      <p:cBhvr>
                                        <p:cTn id="34" dur="1000" fill="hold"/>
                                        <p:tgtEl>
                                          <p:spTgt spid="43"/>
                                        </p:tgtEl>
                                        <p:attrNameLst>
                                          <p:attrName>ppt_x</p:attrName>
                                        </p:attrNameLst>
                                      </p:cBhvr>
                                      <p:tavLst>
                                        <p:tav tm="0">
                                          <p:val>
                                            <p:strVal val="#ppt_x"/>
                                          </p:val>
                                        </p:tav>
                                        <p:tav tm="100000">
                                          <p:val>
                                            <p:strVal val="#ppt_x"/>
                                          </p:val>
                                        </p:tav>
                                      </p:tavLst>
                                    </p:anim>
                                    <p:anim calcmode="lin" valueType="num">
                                      <p:cBhvr>
                                        <p:cTn id="35" dur="1000" fill="hold"/>
                                        <p:tgtEl>
                                          <p:spTgt spid="43"/>
                                        </p:tgtEl>
                                        <p:attrNameLst>
                                          <p:attrName>ppt_y</p:attrName>
                                        </p:attrNameLst>
                                      </p:cBhvr>
                                      <p:tavLst>
                                        <p:tav tm="0">
                                          <p:val>
                                            <p:strVal val="#ppt_y+.1"/>
                                          </p:val>
                                        </p:tav>
                                        <p:tav tm="100000">
                                          <p:val>
                                            <p:strVal val="#ppt_y"/>
                                          </p:val>
                                        </p:tav>
                                      </p:tavLst>
                                    </p:anim>
                                  </p:childTnLst>
                                </p:cTn>
                              </p:par>
                            </p:childTnLst>
                          </p:cTn>
                        </p:par>
                        <p:par>
                          <p:cTn id="36" fill="hold">
                            <p:stCondLst>
                              <p:cond delay="3000"/>
                            </p:stCondLst>
                            <p:childTnLst>
                              <p:par>
                                <p:cTn id="37" presetID="22" presetClass="entr" presetSubtype="8" fill="hold" grpId="0"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left)">
                                      <p:cBhvr>
                                        <p:cTn id="39" dur="500"/>
                                        <p:tgtEl>
                                          <p:spTgt spid="3"/>
                                        </p:tgtEl>
                                      </p:cBhvr>
                                    </p:animEffect>
                                  </p:childTnLst>
                                </p:cTn>
                              </p:par>
                            </p:childTnLst>
                          </p:cTn>
                        </p:par>
                        <p:par>
                          <p:cTn id="40" fill="hold">
                            <p:stCondLst>
                              <p:cond delay="3500"/>
                            </p:stCondLst>
                            <p:childTnLst>
                              <p:par>
                                <p:cTn id="41" presetID="22" presetClass="entr" presetSubtype="8" fill="hold" grpId="0" nodeType="after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ipe(left)">
                                      <p:cBhvr>
                                        <p:cTn id="43" dur="500"/>
                                        <p:tgtEl>
                                          <p:spTgt spid="4"/>
                                        </p:tgtEl>
                                      </p:cBhvr>
                                    </p:animEffect>
                                  </p:childTnLst>
                                </p:cTn>
                              </p:par>
                            </p:childTnLst>
                          </p:cTn>
                        </p:par>
                        <p:par>
                          <p:cTn id="44" fill="hold">
                            <p:stCondLst>
                              <p:cond delay="4000"/>
                            </p:stCondLst>
                            <p:childTnLst>
                              <p:par>
                                <p:cTn id="45" presetID="22" presetClass="entr" presetSubtype="8" fill="hold" grpId="0" nodeType="after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left)">
                                      <p:cBhvr>
                                        <p:cTn id="47" dur="500"/>
                                        <p:tgtEl>
                                          <p:spTgt spid="5"/>
                                        </p:tgtEl>
                                      </p:cBhvr>
                                    </p:animEffect>
                                  </p:childTnLst>
                                </p:cTn>
                              </p:par>
                            </p:childTnLst>
                          </p:cTn>
                        </p:par>
                        <p:par>
                          <p:cTn id="48" fill="hold">
                            <p:stCondLst>
                              <p:cond delay="4500"/>
                            </p:stCondLst>
                            <p:childTnLst>
                              <p:par>
                                <p:cTn id="49" presetID="22" presetClass="entr" presetSubtype="8" fill="hold" grpId="0" nodeType="after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left)">
                                      <p:cBhvr>
                                        <p:cTn id="5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animBg="1"/>
      <p:bldP spid="29" grpId="0" animBg="1"/>
      <p:bldP spid="31" grpId="0" animBg="1"/>
      <p:bldP spid="43" grpId="0"/>
      <p:bldP spid="3" grpId="0"/>
      <p:bldP spid="4" grpId="0"/>
      <p:bldP spid="5" grpId="0"/>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框 58">
            <a:extLst>
              <a:ext uri="{FF2B5EF4-FFF2-40B4-BE49-F238E27FC236}">
                <a16:creationId xmlns:a16="http://schemas.microsoft.com/office/drawing/2014/main" id="{604C3557-F4A7-484C-9EEC-4ECDBA1C68DB}"/>
              </a:ext>
            </a:extLst>
          </p:cNvPr>
          <p:cNvSpPr txBox="1"/>
          <p:nvPr/>
        </p:nvSpPr>
        <p:spPr>
          <a:xfrm>
            <a:off x="9005256" y="4796660"/>
            <a:ext cx="3600787" cy="707886"/>
          </a:xfrm>
          <a:prstGeom prst="rect">
            <a:avLst/>
          </a:prstGeom>
          <a:noFill/>
        </p:spPr>
        <p:txBody>
          <a:bodyPr wrap="square">
            <a:spAutoFit/>
          </a:bodyPr>
          <a:lstStyle/>
          <a:p>
            <a:pPr defTabSz="914012">
              <a:defRPr/>
            </a:pPr>
            <a:r>
              <a:rPr lang="en-US" altLang="zh-CN" sz="2000" b="1" dirty="0">
                <a:solidFill>
                  <a:schemeClr val="tx1">
                    <a:lumMod val="75000"/>
                    <a:lumOff val="25000"/>
                  </a:schemeClr>
                </a:solidFill>
                <a:latin typeface="Arial" panose="020B0604020202020204" pitchFamily="34" charset="0"/>
                <a:ea typeface="思源黑体" panose="020B0500000000000000" pitchFamily="34" charset="-122"/>
                <a:cs typeface="Arial" panose="020B0604020202020204" pitchFamily="34" charset="0"/>
              </a:rPr>
              <a:t>Focus on Call Center Operations</a:t>
            </a:r>
            <a:endParaRPr lang="zh-CN" altLang="en-US" sz="2000" b="1" dirty="0">
              <a:solidFill>
                <a:schemeClr val="tx1">
                  <a:lumMod val="75000"/>
                  <a:lumOff val="25000"/>
                </a:schemeClr>
              </a:solidFill>
              <a:latin typeface="Arial" panose="020B0604020202020204" pitchFamily="34" charset="0"/>
              <a:ea typeface="思源黑体" panose="020B0500000000000000" pitchFamily="34" charset="-122"/>
              <a:cs typeface="Arial" panose="020B0604020202020204" pitchFamily="34" charset="0"/>
            </a:endParaRPr>
          </a:p>
        </p:txBody>
      </p:sp>
      <p:sp>
        <p:nvSpPr>
          <p:cNvPr id="60" name="Content Placeholder 2">
            <a:extLst>
              <a:ext uri="{FF2B5EF4-FFF2-40B4-BE49-F238E27FC236}">
                <a16:creationId xmlns:a16="http://schemas.microsoft.com/office/drawing/2014/main" id="{B8C0EDCF-8E03-4AE6-AD10-067F7A8085EE}"/>
              </a:ext>
            </a:extLst>
          </p:cNvPr>
          <p:cNvSpPr txBox="1"/>
          <p:nvPr/>
        </p:nvSpPr>
        <p:spPr>
          <a:xfrm>
            <a:off x="9008255" y="5415458"/>
            <a:ext cx="3183745" cy="680542"/>
          </a:xfrm>
          <a:prstGeom prst="rect">
            <a:avLst/>
          </a:prstGeom>
        </p:spPr>
        <p:txBody>
          <a:bodyPr lIns="121619" tIns="60809" rIns="121619" bIns="60809"/>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4012">
              <a:buNone/>
              <a:defRPr/>
            </a:pPr>
            <a:r>
              <a:rPr lang="en-US" altLang="zh-CN" sz="1800" dirty="0">
                <a:solidFill>
                  <a:schemeClr val="tx1">
                    <a:lumMod val="50000"/>
                    <a:lumOff val="50000"/>
                  </a:schemeClr>
                </a:solidFill>
                <a:latin typeface="Arial" panose="020B0604020202020204" pitchFamily="34" charset="0"/>
                <a:ea typeface="Tahoma" panose="020B0604030504040204" pitchFamily="34" charset="0"/>
                <a:cs typeface="Arial" panose="020B0604020202020204" pitchFamily="34" charset="0"/>
              </a:rPr>
              <a:t>Given that call duration is highly important, optimizing call center operations might directly impact business success.</a:t>
            </a:r>
            <a:endParaRPr lang="zh-CN" altLang="en-US" sz="1800" dirty="0">
              <a:solidFill>
                <a:schemeClr val="tx1">
                  <a:lumMod val="50000"/>
                  <a:lumOff val="50000"/>
                </a:schemeClr>
              </a:solidFill>
              <a:latin typeface="Arial" panose="020B0604020202020204" pitchFamily="34" charset="0"/>
              <a:ea typeface="思源黑体" panose="020B0500000000000000" pitchFamily="34" charset="-122"/>
              <a:cs typeface="Arial" panose="020B0604020202020204" pitchFamily="34" charset="0"/>
            </a:endParaRPr>
          </a:p>
        </p:txBody>
      </p:sp>
      <p:sp>
        <p:nvSpPr>
          <p:cNvPr id="61" name="文本框 60">
            <a:extLst>
              <a:ext uri="{FF2B5EF4-FFF2-40B4-BE49-F238E27FC236}">
                <a16:creationId xmlns:a16="http://schemas.microsoft.com/office/drawing/2014/main" id="{F1C1C712-1A09-492C-965D-5C9CC1D8F56F}"/>
              </a:ext>
            </a:extLst>
          </p:cNvPr>
          <p:cNvSpPr txBox="1"/>
          <p:nvPr/>
        </p:nvSpPr>
        <p:spPr>
          <a:xfrm>
            <a:off x="4245981" y="3889781"/>
            <a:ext cx="3979863" cy="400110"/>
          </a:xfrm>
          <a:prstGeom prst="rect">
            <a:avLst/>
          </a:prstGeom>
          <a:noFill/>
        </p:spPr>
        <p:txBody>
          <a:bodyPr wrap="square">
            <a:spAutoFit/>
          </a:bodyPr>
          <a:lstStyle/>
          <a:p>
            <a:pPr defTabSz="914012">
              <a:defRPr/>
            </a:pPr>
            <a:r>
              <a:rPr lang="en-US" altLang="zh-CN" sz="2000" b="1" dirty="0">
                <a:solidFill>
                  <a:schemeClr val="tx1">
                    <a:lumMod val="75000"/>
                    <a:lumOff val="25000"/>
                  </a:schemeClr>
                </a:solidFill>
                <a:latin typeface="Arial" panose="020B0604020202020204" pitchFamily="34" charset="0"/>
                <a:ea typeface="思源黑体" panose="020B0500000000000000" pitchFamily="34" charset="-122"/>
                <a:cs typeface="Arial" panose="020B0604020202020204" pitchFamily="34" charset="0"/>
              </a:rPr>
              <a:t>financial background </a:t>
            </a:r>
            <a:endParaRPr lang="zh-CN" altLang="en-US" sz="2000" b="1" dirty="0">
              <a:solidFill>
                <a:schemeClr val="tx1">
                  <a:lumMod val="75000"/>
                  <a:lumOff val="25000"/>
                </a:schemeClr>
              </a:solidFill>
              <a:latin typeface="Arial" panose="020B0604020202020204" pitchFamily="34" charset="0"/>
              <a:ea typeface="思源黑体" panose="020B0500000000000000" pitchFamily="34" charset="-122"/>
              <a:cs typeface="Arial" panose="020B0604020202020204" pitchFamily="34" charset="0"/>
            </a:endParaRPr>
          </a:p>
        </p:txBody>
      </p:sp>
      <p:sp>
        <p:nvSpPr>
          <p:cNvPr id="62" name="Content Placeholder 2">
            <a:extLst>
              <a:ext uri="{FF2B5EF4-FFF2-40B4-BE49-F238E27FC236}">
                <a16:creationId xmlns:a16="http://schemas.microsoft.com/office/drawing/2014/main" id="{447C6145-BF0A-4382-B240-EEF0A5011CDB}"/>
              </a:ext>
            </a:extLst>
          </p:cNvPr>
          <p:cNvSpPr txBox="1"/>
          <p:nvPr/>
        </p:nvSpPr>
        <p:spPr>
          <a:xfrm>
            <a:off x="4288354" y="4246555"/>
            <a:ext cx="4539945" cy="554039"/>
          </a:xfrm>
          <a:prstGeom prst="rect">
            <a:avLst/>
          </a:prstGeom>
        </p:spPr>
        <p:txBody>
          <a:bodyPr lIns="121619" tIns="60809" rIns="121619" bIns="60809"/>
          <a:lstStyle>
            <a:defPPr>
              <a:defRPr lang="zh-CN"/>
            </a:defPPr>
            <a:lvl1pPr marL="171450" indent="-171450" defTabSz="914400" eaLnBrk="1" latinLnBrk="0" hangingPunct="1">
              <a:spcBef>
                <a:spcPct val="20000"/>
              </a:spcBef>
              <a:buFont typeface="Wingdings" panose="05000000000000000000" pitchFamily="2" charset="2"/>
              <a:buChar char="l"/>
              <a:defRPr sz="1600">
                <a:solidFill>
                  <a:schemeClr val="accent2"/>
                </a:solidFill>
                <a:latin typeface="微软雅黑" panose="020B0503020204020204" pitchFamily="34" charset="-122"/>
                <a:ea typeface="微软雅黑" panose="020B0503020204020204" pitchFamily="34" charset="-122"/>
              </a:defRPr>
            </a:lvl1pPr>
            <a:lvl2pPr marL="742950" indent="-285750" defTabSz="914400" eaLnBrk="1" latinLnBrk="0" hangingPunct="1">
              <a:spcBef>
                <a:spcPct val="20000"/>
              </a:spcBef>
              <a:buChar char="–"/>
              <a:defRPr sz="1200">
                <a:solidFill>
                  <a:schemeClr val="bg1">
                    <a:lumMod val="65000"/>
                  </a:schemeClr>
                </a:solidFill>
                <a:latin typeface="+mn-lt"/>
                <a:ea typeface="+mn-ea"/>
              </a:defRPr>
            </a:lvl2pPr>
            <a:lvl3pPr marL="1143000" indent="-228600" defTabSz="914400" eaLnBrk="1" latinLnBrk="0" hangingPunct="1">
              <a:spcBef>
                <a:spcPct val="20000"/>
              </a:spcBef>
              <a:buChar char="•"/>
              <a:defRPr sz="1100">
                <a:solidFill>
                  <a:schemeClr val="bg1">
                    <a:lumMod val="65000"/>
                  </a:schemeClr>
                </a:solidFill>
                <a:latin typeface="+mn-lt"/>
                <a:ea typeface="+mn-ea"/>
              </a:defRPr>
            </a:lvl3pPr>
            <a:lvl4pPr marL="1600200" indent="-228600" defTabSz="914400" eaLnBrk="1" latinLnBrk="0" hangingPunct="1">
              <a:spcBef>
                <a:spcPct val="20000"/>
              </a:spcBef>
              <a:buChar char="–"/>
              <a:defRPr sz="1050">
                <a:solidFill>
                  <a:schemeClr val="bg1">
                    <a:lumMod val="65000"/>
                  </a:schemeClr>
                </a:solidFill>
                <a:latin typeface="+mn-lt"/>
                <a:ea typeface="+mn-ea"/>
              </a:defRPr>
            </a:lvl4pPr>
            <a:lvl5pPr marL="2057400" indent="-228600" defTabSz="914400" eaLnBrk="1" latinLnBrk="0" hangingPunct="1">
              <a:spcBef>
                <a:spcPct val="20000"/>
              </a:spcBef>
              <a:buChar char="»"/>
              <a:defRPr sz="1050">
                <a:solidFill>
                  <a:schemeClr val="bg1">
                    <a:lumMod val="65000"/>
                  </a:schemeClr>
                </a:solidFill>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marL="0" indent="0" defTabSz="914012">
              <a:buNone/>
              <a:defRPr/>
            </a:pPr>
            <a:r>
              <a:rPr lang="en-US" altLang="zh-CN" sz="1800" dirty="0">
                <a:solidFill>
                  <a:schemeClr val="tx1">
                    <a:lumMod val="50000"/>
                    <a:lumOff val="50000"/>
                  </a:schemeClr>
                </a:solidFill>
                <a:latin typeface="Arial" panose="020B0604020202020204" pitchFamily="34" charset="0"/>
                <a:ea typeface="思源黑体" panose="020B0500000000000000" pitchFamily="34" charset="-122"/>
                <a:cs typeface="Arial" panose="020B0604020202020204" pitchFamily="34" charset="0"/>
              </a:rPr>
              <a:t>The housing loan features suggest that understanding customers' financial obligations can help tailor your product offerings.</a:t>
            </a:r>
            <a:endParaRPr lang="zh-CN" altLang="en-US" sz="1800" dirty="0">
              <a:solidFill>
                <a:schemeClr val="tx1">
                  <a:lumMod val="50000"/>
                  <a:lumOff val="50000"/>
                </a:schemeClr>
              </a:solidFill>
              <a:latin typeface="Arial" panose="020B0604020202020204" pitchFamily="34" charset="0"/>
              <a:ea typeface="思源黑体" panose="020B0500000000000000" pitchFamily="34" charset="-122"/>
              <a:cs typeface="Arial" panose="020B0604020202020204" pitchFamily="34" charset="0"/>
            </a:endParaRPr>
          </a:p>
        </p:txBody>
      </p:sp>
      <p:sp>
        <p:nvSpPr>
          <p:cNvPr id="63" name="文本框 62">
            <a:extLst>
              <a:ext uri="{FF2B5EF4-FFF2-40B4-BE49-F238E27FC236}">
                <a16:creationId xmlns:a16="http://schemas.microsoft.com/office/drawing/2014/main" id="{B9C03893-B2BB-43B8-A9C0-55CF5953DD70}"/>
              </a:ext>
            </a:extLst>
          </p:cNvPr>
          <p:cNvSpPr txBox="1"/>
          <p:nvPr/>
        </p:nvSpPr>
        <p:spPr>
          <a:xfrm>
            <a:off x="8092546" y="2737486"/>
            <a:ext cx="3955906" cy="400110"/>
          </a:xfrm>
          <a:prstGeom prst="rect">
            <a:avLst/>
          </a:prstGeom>
          <a:noFill/>
        </p:spPr>
        <p:txBody>
          <a:bodyPr wrap="square">
            <a:spAutoFit/>
          </a:bodyPr>
          <a:lstStyle/>
          <a:p>
            <a:pPr defTabSz="914012">
              <a:defRPr/>
            </a:pPr>
            <a:r>
              <a:rPr lang="en-US" altLang="zh-CN" sz="2000" b="1" dirty="0">
                <a:solidFill>
                  <a:schemeClr val="tx1">
                    <a:lumMod val="75000"/>
                    <a:lumOff val="25000"/>
                  </a:schemeClr>
                </a:solidFill>
                <a:latin typeface="Arial" panose="020B0604020202020204" pitchFamily="34" charset="0"/>
                <a:ea typeface="思源黑体" panose="020B0500000000000000" pitchFamily="34" charset="-122"/>
                <a:cs typeface="Arial" panose="020B0604020202020204" pitchFamily="34" charset="0"/>
              </a:rPr>
              <a:t>previous campaign outcomes</a:t>
            </a:r>
            <a:endParaRPr lang="zh-CN" altLang="en-US" sz="2000" b="1" dirty="0">
              <a:solidFill>
                <a:schemeClr val="tx1">
                  <a:lumMod val="75000"/>
                  <a:lumOff val="25000"/>
                </a:schemeClr>
              </a:solidFill>
              <a:latin typeface="Arial" panose="020B0604020202020204" pitchFamily="34" charset="0"/>
              <a:ea typeface="思源黑体" panose="020B0500000000000000" pitchFamily="34" charset="-122"/>
              <a:cs typeface="Arial" panose="020B0604020202020204" pitchFamily="34" charset="0"/>
            </a:endParaRPr>
          </a:p>
        </p:txBody>
      </p:sp>
      <p:sp>
        <p:nvSpPr>
          <p:cNvPr id="64" name="Content Placeholder 2">
            <a:extLst>
              <a:ext uri="{FF2B5EF4-FFF2-40B4-BE49-F238E27FC236}">
                <a16:creationId xmlns:a16="http://schemas.microsoft.com/office/drawing/2014/main" id="{7CB88E57-56B0-47DA-8379-E4B650C35103}"/>
              </a:ext>
            </a:extLst>
          </p:cNvPr>
          <p:cNvSpPr txBox="1"/>
          <p:nvPr/>
        </p:nvSpPr>
        <p:spPr>
          <a:xfrm>
            <a:off x="9008256" y="3160486"/>
            <a:ext cx="2820988" cy="365034"/>
          </a:xfrm>
          <a:prstGeom prst="rect">
            <a:avLst/>
          </a:prstGeom>
        </p:spPr>
        <p:txBody>
          <a:bodyPr lIns="121619" tIns="60809" rIns="121619" bIns="60809"/>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defTabSz="914012">
              <a:buNone/>
              <a:defRPr/>
            </a:pPr>
            <a:r>
              <a:rPr lang="en-US" altLang="zh-CN" sz="1800" dirty="0">
                <a:solidFill>
                  <a:schemeClr val="tx1">
                    <a:lumMod val="50000"/>
                    <a:lumOff val="50000"/>
                  </a:schemeClr>
                </a:solidFill>
                <a:latin typeface="Arial" panose="020B0604020202020204" pitchFamily="34" charset="0"/>
                <a:ea typeface="思源黑体" panose="020B0500000000000000" pitchFamily="34" charset="-122"/>
                <a:cs typeface="Arial" panose="020B0604020202020204" pitchFamily="34" charset="0"/>
              </a:rPr>
              <a:t>The success of prior campaigns also plays a key role.</a:t>
            </a:r>
            <a:endParaRPr lang="zh-CN" altLang="en-US" sz="1800" dirty="0">
              <a:solidFill>
                <a:schemeClr val="tx1">
                  <a:lumMod val="50000"/>
                  <a:lumOff val="50000"/>
                </a:schemeClr>
              </a:solidFill>
              <a:latin typeface="Arial" panose="020B0604020202020204" pitchFamily="34" charset="0"/>
              <a:ea typeface="思源黑体" panose="020B0500000000000000" pitchFamily="34" charset="-122"/>
              <a:cs typeface="Arial" panose="020B0604020202020204" pitchFamily="34" charset="0"/>
            </a:endParaRPr>
          </a:p>
        </p:txBody>
      </p:sp>
      <p:sp>
        <p:nvSpPr>
          <p:cNvPr id="65" name="文本框 64">
            <a:extLst>
              <a:ext uri="{FF2B5EF4-FFF2-40B4-BE49-F238E27FC236}">
                <a16:creationId xmlns:a16="http://schemas.microsoft.com/office/drawing/2014/main" id="{8C1E11E9-020E-4A45-88F6-FE0CD42A0AEA}"/>
              </a:ext>
            </a:extLst>
          </p:cNvPr>
          <p:cNvSpPr txBox="1"/>
          <p:nvPr/>
        </p:nvSpPr>
        <p:spPr>
          <a:xfrm>
            <a:off x="4299569" y="1798821"/>
            <a:ext cx="4164766" cy="400110"/>
          </a:xfrm>
          <a:prstGeom prst="rect">
            <a:avLst/>
          </a:prstGeom>
          <a:noFill/>
        </p:spPr>
        <p:txBody>
          <a:bodyPr wrap="square">
            <a:spAutoFit/>
          </a:bodyPr>
          <a:lstStyle/>
          <a:p>
            <a:pPr defTabSz="914012">
              <a:defRPr/>
            </a:pPr>
            <a:r>
              <a:rPr lang="en-US" altLang="zh-CN" sz="2000" b="1" dirty="0">
                <a:solidFill>
                  <a:schemeClr val="tx1">
                    <a:lumMod val="75000"/>
                    <a:lumOff val="25000"/>
                  </a:schemeClr>
                </a:solidFill>
                <a:latin typeface="Arial" panose="020B0604020202020204" pitchFamily="34" charset="0"/>
                <a:ea typeface="思源黑体" panose="020B0500000000000000" pitchFamily="34" charset="-122"/>
                <a:cs typeface="Arial" panose="020B0604020202020204" pitchFamily="34" charset="0"/>
              </a:rPr>
              <a:t>customer engagement quality</a:t>
            </a:r>
            <a:endParaRPr lang="zh-CN" altLang="en-US" sz="2000" b="1" dirty="0">
              <a:solidFill>
                <a:schemeClr val="tx1">
                  <a:lumMod val="75000"/>
                  <a:lumOff val="25000"/>
                </a:schemeClr>
              </a:solidFill>
              <a:latin typeface="Arial" panose="020B0604020202020204" pitchFamily="34" charset="0"/>
              <a:ea typeface="思源黑体" panose="020B0500000000000000" pitchFamily="34" charset="-122"/>
              <a:cs typeface="Arial" panose="020B0604020202020204" pitchFamily="34" charset="0"/>
            </a:endParaRPr>
          </a:p>
        </p:txBody>
      </p:sp>
      <p:sp>
        <p:nvSpPr>
          <p:cNvPr id="66" name="Content Placeholder 2">
            <a:extLst>
              <a:ext uri="{FF2B5EF4-FFF2-40B4-BE49-F238E27FC236}">
                <a16:creationId xmlns:a16="http://schemas.microsoft.com/office/drawing/2014/main" id="{418AE9DF-2878-41E5-A7A2-43D999D1DB3E}"/>
              </a:ext>
            </a:extLst>
          </p:cNvPr>
          <p:cNvSpPr txBox="1"/>
          <p:nvPr/>
        </p:nvSpPr>
        <p:spPr>
          <a:xfrm>
            <a:off x="4288354" y="2205931"/>
            <a:ext cx="5992813" cy="554037"/>
          </a:xfrm>
          <a:prstGeom prst="rect">
            <a:avLst/>
          </a:prstGeom>
        </p:spPr>
        <p:txBody>
          <a:bodyPr lIns="121619" tIns="60809" rIns="121619" bIns="60809"/>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4012">
              <a:buNone/>
              <a:defRPr/>
            </a:pPr>
            <a:r>
              <a:rPr lang="en-US" altLang="zh-CN" sz="1800" dirty="0">
                <a:solidFill>
                  <a:schemeClr val="tx1">
                    <a:lumMod val="50000"/>
                    <a:lumOff val="50000"/>
                  </a:schemeClr>
                </a:solidFill>
                <a:latin typeface="Arial" panose="020B0604020202020204" pitchFamily="34" charset="0"/>
                <a:ea typeface="思源黑体" panose="020B0500000000000000" pitchFamily="34" charset="-122"/>
                <a:cs typeface="Arial" panose="020B0604020202020204" pitchFamily="34" charset="0"/>
              </a:rPr>
              <a:t> models show a clear relationship between customer attributes and successful outcomes.</a:t>
            </a:r>
            <a:endParaRPr lang="zh-CN" altLang="en-US" sz="1800" dirty="0">
              <a:solidFill>
                <a:schemeClr val="tx1">
                  <a:lumMod val="50000"/>
                  <a:lumOff val="50000"/>
                </a:schemeClr>
              </a:solidFill>
              <a:latin typeface="Arial" panose="020B0604020202020204" pitchFamily="34" charset="0"/>
              <a:ea typeface="思源黑体" panose="020B0500000000000000" pitchFamily="34" charset="-122"/>
              <a:cs typeface="Arial" panose="020B0604020202020204" pitchFamily="34" charset="0"/>
            </a:endParaRPr>
          </a:p>
        </p:txBody>
      </p:sp>
      <p:grpSp>
        <p:nvGrpSpPr>
          <p:cNvPr id="94" name="组合 1">
            <a:extLst>
              <a:ext uri="{FF2B5EF4-FFF2-40B4-BE49-F238E27FC236}">
                <a16:creationId xmlns:a16="http://schemas.microsoft.com/office/drawing/2014/main" id="{6EBF9246-3759-46B6-9565-A096EF39E101}"/>
              </a:ext>
            </a:extLst>
          </p:cNvPr>
          <p:cNvGrpSpPr/>
          <p:nvPr/>
        </p:nvGrpSpPr>
        <p:grpSpPr>
          <a:xfrm>
            <a:off x="1009989" y="1796819"/>
            <a:ext cx="3098411" cy="971355"/>
            <a:chOff x="1361399" y="1508768"/>
            <a:chExt cx="3098410" cy="971355"/>
          </a:xfrm>
          <a:solidFill>
            <a:srgbClr val="FFC000"/>
          </a:solidFill>
        </p:grpSpPr>
        <p:grpSp>
          <p:nvGrpSpPr>
            <p:cNvPr id="95" name="Group 30">
              <a:extLst>
                <a:ext uri="{FF2B5EF4-FFF2-40B4-BE49-F238E27FC236}">
                  <a16:creationId xmlns:a16="http://schemas.microsoft.com/office/drawing/2014/main" id="{E9ED44B1-4632-44B4-B73A-0919B9AF3F54}"/>
                </a:ext>
              </a:extLst>
            </p:cNvPr>
            <p:cNvGrpSpPr/>
            <p:nvPr/>
          </p:nvGrpSpPr>
          <p:grpSpPr>
            <a:xfrm>
              <a:off x="1361399" y="1508768"/>
              <a:ext cx="3098410" cy="971355"/>
              <a:chOff x="1231550" y="1255634"/>
              <a:chExt cx="2430618" cy="762001"/>
            </a:xfrm>
            <a:grpFill/>
          </p:grpSpPr>
          <p:sp>
            <p:nvSpPr>
              <p:cNvPr id="97" name="Flowchart: Off-page Connector 22">
                <a:extLst>
                  <a:ext uri="{FF2B5EF4-FFF2-40B4-BE49-F238E27FC236}">
                    <a16:creationId xmlns:a16="http://schemas.microsoft.com/office/drawing/2014/main" id="{4DEBF159-C98C-457F-A58A-2851E14707A6}"/>
                  </a:ext>
                </a:extLst>
              </p:cNvPr>
              <p:cNvSpPr/>
              <p:nvPr/>
            </p:nvSpPr>
            <p:spPr>
              <a:xfrm rot="16200000">
                <a:off x="1829116" y="830137"/>
                <a:ext cx="762000" cy="1612995"/>
              </a:xfrm>
              <a:prstGeom prst="flowChartOffpageConnector">
                <a:avLst/>
              </a:prstGeom>
              <a:solidFill>
                <a:schemeClr val="bg1">
                  <a:lumMod val="75000"/>
                </a:schemeClr>
              </a:solidFill>
              <a:ln w="12700" cap="flat" cmpd="sng" algn="ctr">
                <a:noFill/>
                <a:prstDash val="solid"/>
                <a:miter lim="800000"/>
              </a:ln>
              <a:effectLst/>
            </p:spPr>
            <p:txBody>
              <a:bodyPr vert="vert" anchor="ctr"/>
              <a:lstStyle/>
              <a:p>
                <a:pPr algn="ctr" defTabSz="914377">
                  <a:defRPr/>
                </a:pPr>
                <a:endParaRPr lang="en-US" sz="5867" kern="0" dirty="0">
                  <a:solidFill>
                    <a:prstClr val="white"/>
                  </a:solidFill>
                  <a:latin typeface="Arial" panose="020B0604020202020204" pitchFamily="34" charset="0"/>
                  <a:ea typeface="思源黑体" panose="020B0500000000000000" pitchFamily="34" charset="-122"/>
                </a:endParaRPr>
              </a:p>
            </p:txBody>
          </p:sp>
          <p:sp>
            <p:nvSpPr>
              <p:cNvPr id="98" name="Round Same Side Corner Rectangle 23">
                <a:extLst>
                  <a:ext uri="{FF2B5EF4-FFF2-40B4-BE49-F238E27FC236}">
                    <a16:creationId xmlns:a16="http://schemas.microsoft.com/office/drawing/2014/main" id="{2E80739F-C8C3-456A-8B95-7EE41C55445E}"/>
                  </a:ext>
                </a:extLst>
              </p:cNvPr>
              <p:cNvSpPr/>
              <p:nvPr/>
            </p:nvSpPr>
            <p:spPr>
              <a:xfrm rot="16200000">
                <a:off x="1080978" y="1406206"/>
                <a:ext cx="762001" cy="460857"/>
              </a:xfrm>
              <a:prstGeom prst="round2SameRect">
                <a:avLst/>
              </a:prstGeom>
              <a:solidFill>
                <a:schemeClr val="bg1">
                  <a:lumMod val="75000"/>
                </a:schemeClr>
              </a:solidFill>
              <a:ln w="12700" cap="flat" cmpd="sng" algn="ctr">
                <a:noFill/>
                <a:prstDash val="solid"/>
                <a:miter lim="800000"/>
              </a:ln>
              <a:effectLst/>
            </p:spPr>
            <p:txBody>
              <a:bodyPr vert="vert" anchor="ctr"/>
              <a:lstStyle/>
              <a:p>
                <a:pPr algn="ctr" defTabSz="914377">
                  <a:defRPr/>
                </a:pPr>
                <a:r>
                  <a:rPr lang="en-US" sz="2800" kern="0" dirty="0">
                    <a:solidFill>
                      <a:prstClr val="white">
                        <a:lumMod val="50000"/>
                        <a:lumOff val="50000"/>
                      </a:prstClr>
                    </a:solidFill>
                    <a:latin typeface="思源黑体" panose="020B0500000000000000" pitchFamily="34" charset="-122"/>
                    <a:ea typeface="思源黑体" panose="020B0500000000000000" pitchFamily="34" charset="-122"/>
                  </a:rPr>
                  <a:t>01</a:t>
                </a:r>
              </a:p>
            </p:txBody>
          </p:sp>
          <p:cxnSp>
            <p:nvCxnSpPr>
              <p:cNvPr id="99" name="Straight Connector 24">
                <a:extLst>
                  <a:ext uri="{FF2B5EF4-FFF2-40B4-BE49-F238E27FC236}">
                    <a16:creationId xmlns:a16="http://schemas.microsoft.com/office/drawing/2014/main" id="{1D45A48C-ACE2-4BFE-A1C5-A755F480652C}"/>
                  </a:ext>
                </a:extLst>
              </p:cNvPr>
              <p:cNvCxnSpPr/>
              <p:nvPr/>
            </p:nvCxnSpPr>
            <p:spPr>
              <a:xfrm flipV="1">
                <a:off x="2991445" y="1636635"/>
                <a:ext cx="670723" cy="2"/>
              </a:xfrm>
              <a:prstGeom prst="line">
                <a:avLst/>
              </a:prstGeom>
              <a:grpFill/>
              <a:ln w="19050" cap="flat" cmpd="sng" algn="ctr">
                <a:solidFill>
                  <a:srgbClr val="076EB8"/>
                </a:solidFill>
                <a:prstDash val="sysDot"/>
                <a:miter lim="800000"/>
              </a:ln>
              <a:effectLst/>
            </p:spPr>
          </p:cxnSp>
        </p:grpSp>
        <p:sp>
          <p:nvSpPr>
            <p:cNvPr id="96" name="Freeform 35">
              <a:extLst>
                <a:ext uri="{FF2B5EF4-FFF2-40B4-BE49-F238E27FC236}">
                  <a16:creationId xmlns:a16="http://schemas.microsoft.com/office/drawing/2014/main" id="{92B5431B-4D99-4DF8-AE44-E840FC80B333}"/>
                </a:ext>
              </a:extLst>
            </p:cNvPr>
            <p:cNvSpPr>
              <a:spLocks noChangeAspect="1" noEditPoints="1"/>
            </p:cNvSpPr>
            <p:nvPr/>
          </p:nvSpPr>
          <p:spPr bwMode="auto">
            <a:xfrm>
              <a:off x="2269724" y="1753520"/>
              <a:ext cx="783774" cy="457201"/>
            </a:xfrm>
            <a:custGeom>
              <a:avLst/>
              <a:gdLst>
                <a:gd name="T0" fmla="*/ 135 w 157"/>
                <a:gd name="T1" fmla="*/ 46 h 106"/>
                <a:gd name="T2" fmla="*/ 136 w 157"/>
                <a:gd name="T3" fmla="*/ 37 h 106"/>
                <a:gd name="T4" fmla="*/ 99 w 157"/>
                <a:gd name="T5" fmla="*/ 0 h 106"/>
                <a:gd name="T6" fmla="*/ 73 w 157"/>
                <a:gd name="T7" fmla="*/ 18 h 106"/>
                <a:gd name="T8" fmla="*/ 45 w 157"/>
                <a:gd name="T9" fmla="*/ 8 h 106"/>
                <a:gd name="T10" fmla="*/ 19 w 157"/>
                <a:gd name="T11" fmla="*/ 39 h 106"/>
                <a:gd name="T12" fmla="*/ 20 w 157"/>
                <a:gd name="T13" fmla="*/ 47 h 106"/>
                <a:gd name="T14" fmla="*/ 0 w 157"/>
                <a:gd name="T15" fmla="*/ 75 h 106"/>
                <a:gd name="T16" fmla="*/ 31 w 157"/>
                <a:gd name="T17" fmla="*/ 106 h 106"/>
                <a:gd name="T18" fmla="*/ 126 w 157"/>
                <a:gd name="T19" fmla="*/ 106 h 106"/>
                <a:gd name="T20" fmla="*/ 157 w 157"/>
                <a:gd name="T21" fmla="*/ 75 h 106"/>
                <a:gd name="T22" fmla="*/ 135 w 157"/>
                <a:gd name="T23" fmla="*/ 46 h 106"/>
                <a:gd name="T24" fmla="*/ 120 w 157"/>
                <a:gd name="T25" fmla="*/ 100 h 106"/>
                <a:gd name="T26" fmla="*/ 79 w 157"/>
                <a:gd name="T27" fmla="*/ 100 h 106"/>
                <a:gd name="T28" fmla="*/ 103 w 157"/>
                <a:gd name="T29" fmla="*/ 75 h 106"/>
                <a:gd name="T30" fmla="*/ 102 w 157"/>
                <a:gd name="T31" fmla="*/ 72 h 106"/>
                <a:gd name="T32" fmla="*/ 92 w 157"/>
                <a:gd name="T33" fmla="*/ 72 h 106"/>
                <a:gd name="T34" fmla="*/ 92 w 157"/>
                <a:gd name="T35" fmla="*/ 68 h 106"/>
                <a:gd name="T36" fmla="*/ 92 w 157"/>
                <a:gd name="T37" fmla="*/ 37 h 106"/>
                <a:gd name="T38" fmla="*/ 90 w 157"/>
                <a:gd name="T39" fmla="*/ 35 h 106"/>
                <a:gd name="T40" fmla="*/ 64 w 157"/>
                <a:gd name="T41" fmla="*/ 35 h 106"/>
                <a:gd name="T42" fmla="*/ 62 w 157"/>
                <a:gd name="T43" fmla="*/ 37 h 106"/>
                <a:gd name="T44" fmla="*/ 62 w 157"/>
                <a:gd name="T45" fmla="*/ 68 h 106"/>
                <a:gd name="T46" fmla="*/ 62 w 157"/>
                <a:gd name="T47" fmla="*/ 73 h 106"/>
                <a:gd name="T48" fmla="*/ 51 w 157"/>
                <a:gd name="T49" fmla="*/ 73 h 106"/>
                <a:gd name="T50" fmla="*/ 50 w 157"/>
                <a:gd name="T51" fmla="*/ 76 h 106"/>
                <a:gd name="T52" fmla="*/ 75 w 157"/>
                <a:gd name="T53" fmla="*/ 100 h 106"/>
                <a:gd name="T54" fmla="*/ 38 w 157"/>
                <a:gd name="T55" fmla="*/ 100 h 106"/>
                <a:gd name="T56" fmla="*/ 11 w 157"/>
                <a:gd name="T57" fmla="*/ 74 h 106"/>
                <a:gd name="T58" fmla="*/ 29 w 157"/>
                <a:gd name="T59" fmla="*/ 50 h 106"/>
                <a:gd name="T60" fmla="*/ 28 w 157"/>
                <a:gd name="T61" fmla="*/ 44 h 106"/>
                <a:gd name="T62" fmla="*/ 50 w 157"/>
                <a:gd name="T63" fmla="*/ 17 h 106"/>
                <a:gd name="T64" fmla="*/ 74 w 157"/>
                <a:gd name="T65" fmla="*/ 29 h 106"/>
                <a:gd name="T66" fmla="*/ 97 w 157"/>
                <a:gd name="T67" fmla="*/ 10 h 106"/>
                <a:gd name="T68" fmla="*/ 128 w 157"/>
                <a:gd name="T69" fmla="*/ 42 h 106"/>
                <a:gd name="T70" fmla="*/ 127 w 157"/>
                <a:gd name="T71" fmla="*/ 49 h 106"/>
                <a:gd name="T72" fmla="*/ 147 w 157"/>
                <a:gd name="T73" fmla="*/ 74 h 106"/>
                <a:gd name="T74" fmla="*/ 120 w 157"/>
                <a:gd name="T75" fmla="*/ 10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6">
                  <a:moveTo>
                    <a:pt x="135" y="46"/>
                  </a:moveTo>
                  <a:cubicBezTo>
                    <a:pt x="136" y="43"/>
                    <a:pt x="136" y="40"/>
                    <a:pt x="136" y="37"/>
                  </a:cubicBezTo>
                  <a:cubicBezTo>
                    <a:pt x="136" y="16"/>
                    <a:pt x="120" y="0"/>
                    <a:pt x="99" y="0"/>
                  </a:cubicBezTo>
                  <a:cubicBezTo>
                    <a:pt x="76" y="0"/>
                    <a:pt x="73" y="18"/>
                    <a:pt x="73" y="18"/>
                  </a:cubicBezTo>
                  <a:cubicBezTo>
                    <a:pt x="73" y="18"/>
                    <a:pt x="63" y="6"/>
                    <a:pt x="45" y="8"/>
                  </a:cubicBezTo>
                  <a:cubicBezTo>
                    <a:pt x="30" y="11"/>
                    <a:pt x="19" y="25"/>
                    <a:pt x="19" y="39"/>
                  </a:cubicBezTo>
                  <a:cubicBezTo>
                    <a:pt x="19" y="42"/>
                    <a:pt x="20" y="44"/>
                    <a:pt x="20" y="47"/>
                  </a:cubicBezTo>
                  <a:cubicBezTo>
                    <a:pt x="9" y="51"/>
                    <a:pt x="0" y="62"/>
                    <a:pt x="0" y="75"/>
                  </a:cubicBezTo>
                  <a:cubicBezTo>
                    <a:pt x="0" y="92"/>
                    <a:pt x="14" y="106"/>
                    <a:pt x="31" y="106"/>
                  </a:cubicBezTo>
                  <a:cubicBezTo>
                    <a:pt x="126" y="106"/>
                    <a:pt x="126" y="106"/>
                    <a:pt x="126" y="106"/>
                  </a:cubicBezTo>
                  <a:cubicBezTo>
                    <a:pt x="143" y="106"/>
                    <a:pt x="157" y="92"/>
                    <a:pt x="157" y="75"/>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0"/>
                    <a:pt x="92" y="68"/>
                  </a:cubicBezTo>
                  <a:cubicBezTo>
                    <a:pt x="92" y="59"/>
                    <a:pt x="92" y="43"/>
                    <a:pt x="92" y="37"/>
                  </a:cubicBezTo>
                  <a:cubicBezTo>
                    <a:pt x="92" y="37"/>
                    <a:pt x="92" y="35"/>
                    <a:pt x="90" y="35"/>
                  </a:cubicBezTo>
                  <a:cubicBezTo>
                    <a:pt x="88" y="35"/>
                    <a:pt x="67" y="35"/>
                    <a:pt x="64" y="35"/>
                  </a:cubicBezTo>
                  <a:cubicBezTo>
                    <a:pt x="61" y="35"/>
                    <a:pt x="62" y="37"/>
                    <a:pt x="62" y="37"/>
                  </a:cubicBezTo>
                  <a:cubicBezTo>
                    <a:pt x="62" y="44"/>
                    <a:pt x="62" y="59"/>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8"/>
                    <a:pt x="11" y="74"/>
                  </a:cubicBezTo>
                  <a:cubicBezTo>
                    <a:pt x="11" y="63"/>
                    <a:pt x="18" y="53"/>
                    <a:pt x="29" y="50"/>
                  </a:cubicBezTo>
                  <a:cubicBezTo>
                    <a:pt x="28" y="48"/>
                    <a:pt x="28" y="46"/>
                    <a:pt x="28" y="44"/>
                  </a:cubicBezTo>
                  <a:cubicBezTo>
                    <a:pt x="28" y="31"/>
                    <a:pt x="37" y="19"/>
                    <a:pt x="50" y="17"/>
                  </a:cubicBezTo>
                  <a:cubicBezTo>
                    <a:pt x="65" y="15"/>
                    <a:pt x="74" y="29"/>
                    <a:pt x="74" y="29"/>
                  </a:cubicBezTo>
                  <a:cubicBezTo>
                    <a:pt x="74" y="29"/>
                    <a:pt x="77" y="10"/>
                    <a:pt x="97" y="10"/>
                  </a:cubicBezTo>
                  <a:cubicBezTo>
                    <a:pt x="115" y="10"/>
                    <a:pt x="128" y="24"/>
                    <a:pt x="128" y="42"/>
                  </a:cubicBezTo>
                  <a:cubicBezTo>
                    <a:pt x="128" y="44"/>
                    <a:pt x="127" y="47"/>
                    <a:pt x="127" y="49"/>
                  </a:cubicBezTo>
                  <a:cubicBezTo>
                    <a:pt x="138" y="53"/>
                    <a:pt x="147" y="62"/>
                    <a:pt x="147" y="74"/>
                  </a:cubicBezTo>
                  <a:cubicBezTo>
                    <a:pt x="147" y="88"/>
                    <a:pt x="135" y="100"/>
                    <a:pt x="120" y="100"/>
                  </a:cubicBezTo>
                  <a:close/>
                </a:path>
              </a:pathLst>
            </a:custGeom>
            <a:solidFill>
              <a:schemeClr val="bg1"/>
            </a:solidFill>
            <a:ln>
              <a:noFill/>
            </a:ln>
          </p:spPr>
          <p:txBody>
            <a:bodyPr lIns="121920" tIns="60960" rIns="121920" bIns="60960"/>
            <a:lstStyle/>
            <a:p>
              <a:pPr defTabSz="914377">
                <a:defRPr/>
              </a:pPr>
              <a:endParaRPr lang="en-US" sz="3200" kern="0" dirty="0">
                <a:solidFill>
                  <a:prstClr val="black"/>
                </a:solidFill>
                <a:latin typeface="Arial" panose="020B0604020202020204" pitchFamily="34" charset="0"/>
                <a:ea typeface="思源黑体" panose="020B0500000000000000" pitchFamily="34" charset="-122"/>
              </a:endParaRPr>
            </a:p>
          </p:txBody>
        </p:sp>
      </p:grpSp>
      <p:grpSp>
        <p:nvGrpSpPr>
          <p:cNvPr id="100" name="组合 3">
            <a:extLst>
              <a:ext uri="{FF2B5EF4-FFF2-40B4-BE49-F238E27FC236}">
                <a16:creationId xmlns:a16="http://schemas.microsoft.com/office/drawing/2014/main" id="{7D67C9F8-1CE3-45B0-AC5A-B3D2CFA62580}"/>
              </a:ext>
            </a:extLst>
          </p:cNvPr>
          <p:cNvGrpSpPr/>
          <p:nvPr/>
        </p:nvGrpSpPr>
        <p:grpSpPr>
          <a:xfrm>
            <a:off x="1007436" y="3920302"/>
            <a:ext cx="3103961" cy="971356"/>
            <a:chOff x="1358843" y="4069078"/>
            <a:chExt cx="3103961" cy="971356"/>
          </a:xfrm>
          <a:solidFill>
            <a:srgbClr val="DE4949"/>
          </a:solidFill>
        </p:grpSpPr>
        <p:grpSp>
          <p:nvGrpSpPr>
            <p:cNvPr id="101" name="Group 40">
              <a:extLst>
                <a:ext uri="{FF2B5EF4-FFF2-40B4-BE49-F238E27FC236}">
                  <a16:creationId xmlns:a16="http://schemas.microsoft.com/office/drawing/2014/main" id="{7DFACE43-5ED3-464F-85F9-BD37E763FAD5}"/>
                </a:ext>
              </a:extLst>
            </p:cNvPr>
            <p:cNvGrpSpPr/>
            <p:nvPr/>
          </p:nvGrpSpPr>
          <p:grpSpPr>
            <a:xfrm>
              <a:off x="1358843" y="4069078"/>
              <a:ext cx="3103961" cy="971356"/>
              <a:chOff x="1229546" y="1255634"/>
              <a:chExt cx="2434973" cy="762002"/>
            </a:xfrm>
            <a:grpFill/>
          </p:grpSpPr>
          <p:sp>
            <p:nvSpPr>
              <p:cNvPr id="103" name="Flowchart: Off-page Connector 47">
                <a:extLst>
                  <a:ext uri="{FF2B5EF4-FFF2-40B4-BE49-F238E27FC236}">
                    <a16:creationId xmlns:a16="http://schemas.microsoft.com/office/drawing/2014/main" id="{F928068B-FBD5-4415-A73A-3CDBB0A6E91C}"/>
                  </a:ext>
                </a:extLst>
              </p:cNvPr>
              <p:cNvSpPr/>
              <p:nvPr/>
            </p:nvSpPr>
            <p:spPr>
              <a:xfrm rot="16200000">
                <a:off x="1829116" y="830138"/>
                <a:ext cx="762000" cy="1612995"/>
              </a:xfrm>
              <a:prstGeom prst="flowChartOffpageConnector">
                <a:avLst/>
              </a:prstGeom>
              <a:solidFill>
                <a:srgbClr val="A78D6C"/>
              </a:solidFill>
              <a:ln w="12700" cap="flat" cmpd="sng" algn="ctr">
                <a:noFill/>
                <a:prstDash val="solid"/>
                <a:miter lim="800000"/>
              </a:ln>
              <a:effectLst/>
            </p:spPr>
            <p:txBody>
              <a:bodyPr vert="vert" anchor="ctr"/>
              <a:lstStyle/>
              <a:p>
                <a:pPr algn="ctr" defTabSz="914377">
                  <a:defRPr/>
                </a:pPr>
                <a:endParaRPr lang="en-US" sz="3600" kern="0" dirty="0">
                  <a:solidFill>
                    <a:prstClr val="white"/>
                  </a:solidFill>
                  <a:latin typeface="思源黑体" panose="020B0500000000000000" pitchFamily="34" charset="-122"/>
                  <a:ea typeface="思源黑体" panose="020B0500000000000000" pitchFamily="34" charset="-122"/>
                </a:endParaRPr>
              </a:p>
            </p:txBody>
          </p:sp>
          <p:sp>
            <p:nvSpPr>
              <p:cNvPr id="104" name="Round Same Side Corner Rectangle 49">
                <a:extLst>
                  <a:ext uri="{FF2B5EF4-FFF2-40B4-BE49-F238E27FC236}">
                    <a16:creationId xmlns:a16="http://schemas.microsoft.com/office/drawing/2014/main" id="{100A1409-9B1D-4BD0-A291-5F49C9185BA9}"/>
                  </a:ext>
                </a:extLst>
              </p:cNvPr>
              <p:cNvSpPr/>
              <p:nvPr/>
            </p:nvSpPr>
            <p:spPr>
              <a:xfrm rot="16200000">
                <a:off x="1078974" y="1406206"/>
                <a:ext cx="762001" cy="460857"/>
              </a:xfrm>
              <a:prstGeom prst="round2SameRect">
                <a:avLst/>
              </a:prstGeom>
              <a:solidFill>
                <a:srgbClr val="A78D6C"/>
              </a:solidFill>
              <a:ln w="12700" cap="flat" cmpd="sng" algn="ctr">
                <a:noFill/>
                <a:prstDash val="solid"/>
                <a:miter lim="800000"/>
              </a:ln>
              <a:effectLst/>
            </p:spPr>
            <p:txBody>
              <a:bodyPr vert="vert" anchor="ctr"/>
              <a:lstStyle/>
              <a:p>
                <a:pPr algn="ctr" defTabSz="914377">
                  <a:defRPr/>
                </a:pPr>
                <a:r>
                  <a:rPr lang="en-US" sz="2800" kern="0" dirty="0">
                    <a:solidFill>
                      <a:prstClr val="white">
                        <a:lumMod val="50000"/>
                        <a:lumOff val="50000"/>
                      </a:prstClr>
                    </a:solidFill>
                    <a:latin typeface="思源黑体" panose="020B0500000000000000" pitchFamily="34" charset="-122"/>
                    <a:ea typeface="思源黑体" panose="020B0500000000000000" pitchFamily="34" charset="-122"/>
                  </a:rPr>
                  <a:t>03</a:t>
                </a:r>
              </a:p>
            </p:txBody>
          </p:sp>
          <p:cxnSp>
            <p:nvCxnSpPr>
              <p:cNvPr id="105" name="Straight Connector 50">
                <a:extLst>
                  <a:ext uri="{FF2B5EF4-FFF2-40B4-BE49-F238E27FC236}">
                    <a16:creationId xmlns:a16="http://schemas.microsoft.com/office/drawing/2014/main" id="{EF82FA01-1265-4630-9B57-BE564276D1CB}"/>
                  </a:ext>
                </a:extLst>
              </p:cNvPr>
              <p:cNvCxnSpPr>
                <a:cxnSpLocks/>
              </p:cNvCxnSpPr>
              <p:nvPr/>
            </p:nvCxnSpPr>
            <p:spPr>
              <a:xfrm>
                <a:off x="2993795" y="1636635"/>
                <a:ext cx="670724" cy="1"/>
              </a:xfrm>
              <a:prstGeom prst="line">
                <a:avLst/>
              </a:prstGeom>
              <a:grpFill/>
              <a:ln w="19050" cap="flat" cmpd="sng" algn="ctr">
                <a:solidFill>
                  <a:srgbClr val="076EB8"/>
                </a:solidFill>
                <a:prstDash val="sysDot"/>
                <a:miter lim="800000"/>
              </a:ln>
              <a:effectLst/>
            </p:spPr>
          </p:cxnSp>
        </p:grpSp>
        <p:sp>
          <p:nvSpPr>
            <p:cNvPr id="102" name="Freeform 61">
              <a:extLst>
                <a:ext uri="{FF2B5EF4-FFF2-40B4-BE49-F238E27FC236}">
                  <a16:creationId xmlns:a16="http://schemas.microsoft.com/office/drawing/2014/main" id="{E40B1FC2-780E-4D6A-A8C3-CA107A6E1F23}"/>
                </a:ext>
              </a:extLst>
            </p:cNvPr>
            <p:cNvSpPr>
              <a:spLocks/>
            </p:cNvSpPr>
            <p:nvPr/>
          </p:nvSpPr>
          <p:spPr bwMode="auto">
            <a:xfrm>
              <a:off x="2382417" y="4264823"/>
              <a:ext cx="558388" cy="579867"/>
            </a:xfrm>
            <a:custGeom>
              <a:avLst/>
              <a:gdLst>
                <a:gd name="T0" fmla="*/ 99 w 137"/>
                <a:gd name="T1" fmla="*/ 57 h 142"/>
                <a:gd name="T2" fmla="*/ 137 w 137"/>
                <a:gd name="T3" fmla="*/ 57 h 142"/>
                <a:gd name="T4" fmla="*/ 76 w 137"/>
                <a:gd name="T5" fmla="*/ 4 h 142"/>
                <a:gd name="T6" fmla="*/ 69 w 137"/>
                <a:gd name="T7" fmla="*/ 0 h 142"/>
                <a:gd name="T8" fmla="*/ 62 w 137"/>
                <a:gd name="T9" fmla="*/ 4 h 142"/>
                <a:gd name="T10" fmla="*/ 0 w 137"/>
                <a:gd name="T11" fmla="*/ 57 h 142"/>
                <a:gd name="T12" fmla="*/ 39 w 137"/>
                <a:gd name="T13" fmla="*/ 57 h 142"/>
                <a:gd name="T14" fmla="*/ 62 w 137"/>
                <a:gd name="T15" fmla="*/ 4 h 142"/>
                <a:gd name="T16" fmla="*/ 62 w 137"/>
                <a:gd name="T17" fmla="*/ 5 h 142"/>
                <a:gd name="T18" fmla="*/ 43 w 137"/>
                <a:gd name="T19" fmla="*/ 57 h 142"/>
                <a:gd name="T20" fmla="*/ 64 w 137"/>
                <a:gd name="T21" fmla="*/ 57 h 142"/>
                <a:gd name="T22" fmla="*/ 64 w 137"/>
                <a:gd name="T23" fmla="*/ 122 h 142"/>
                <a:gd name="T24" fmla="*/ 64 w 137"/>
                <a:gd name="T25" fmla="*/ 125 h 142"/>
                <a:gd name="T26" fmla="*/ 64 w 137"/>
                <a:gd name="T27" fmla="*/ 130 h 142"/>
                <a:gd name="T28" fmla="*/ 76 w 137"/>
                <a:gd name="T29" fmla="*/ 142 h 142"/>
                <a:gd name="T30" fmla="*/ 87 w 137"/>
                <a:gd name="T31" fmla="*/ 130 h 142"/>
                <a:gd name="T32" fmla="*/ 87 w 137"/>
                <a:gd name="T33" fmla="*/ 125 h 142"/>
                <a:gd name="T34" fmla="*/ 79 w 137"/>
                <a:gd name="T35" fmla="*/ 125 h 142"/>
                <a:gd name="T36" fmla="*/ 79 w 137"/>
                <a:gd name="T37" fmla="*/ 127 h 142"/>
                <a:gd name="T38" fmla="*/ 79 w 137"/>
                <a:gd name="T39" fmla="*/ 129 h 142"/>
                <a:gd name="T40" fmla="*/ 76 w 137"/>
                <a:gd name="T41" fmla="*/ 133 h 142"/>
                <a:gd name="T42" fmla="*/ 72 w 137"/>
                <a:gd name="T43" fmla="*/ 129 h 142"/>
                <a:gd name="T44" fmla="*/ 72 w 137"/>
                <a:gd name="T45" fmla="*/ 127 h 142"/>
                <a:gd name="T46" fmla="*/ 72 w 137"/>
                <a:gd name="T47" fmla="*/ 125 h 142"/>
                <a:gd name="T48" fmla="*/ 72 w 137"/>
                <a:gd name="T49" fmla="*/ 111 h 142"/>
                <a:gd name="T50" fmla="*/ 72 w 137"/>
                <a:gd name="T51" fmla="*/ 57 h 142"/>
                <a:gd name="T52" fmla="*/ 94 w 137"/>
                <a:gd name="T53" fmla="*/ 57 h 142"/>
                <a:gd name="T54" fmla="*/ 76 w 137"/>
                <a:gd name="T55" fmla="*/ 5 h 142"/>
                <a:gd name="T56" fmla="*/ 76 w 137"/>
                <a:gd name="T57" fmla="*/ 4 h 142"/>
                <a:gd name="T58" fmla="*/ 99 w 137"/>
                <a:gd name="T59" fmla="*/ 5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7" h="142">
                  <a:moveTo>
                    <a:pt x="99" y="57"/>
                  </a:moveTo>
                  <a:cubicBezTo>
                    <a:pt x="137" y="57"/>
                    <a:pt x="137" y="57"/>
                    <a:pt x="137" y="57"/>
                  </a:cubicBezTo>
                  <a:cubicBezTo>
                    <a:pt x="130" y="28"/>
                    <a:pt x="105" y="7"/>
                    <a:pt x="76" y="4"/>
                  </a:cubicBezTo>
                  <a:cubicBezTo>
                    <a:pt x="74" y="1"/>
                    <a:pt x="72" y="0"/>
                    <a:pt x="69" y="0"/>
                  </a:cubicBezTo>
                  <a:cubicBezTo>
                    <a:pt x="66" y="0"/>
                    <a:pt x="64" y="1"/>
                    <a:pt x="62" y="4"/>
                  </a:cubicBezTo>
                  <a:cubicBezTo>
                    <a:pt x="32" y="6"/>
                    <a:pt x="7" y="28"/>
                    <a:pt x="0" y="57"/>
                  </a:cubicBezTo>
                  <a:cubicBezTo>
                    <a:pt x="39" y="57"/>
                    <a:pt x="39" y="57"/>
                    <a:pt x="39" y="57"/>
                  </a:cubicBezTo>
                  <a:cubicBezTo>
                    <a:pt x="39" y="24"/>
                    <a:pt x="58" y="7"/>
                    <a:pt x="62" y="4"/>
                  </a:cubicBezTo>
                  <a:cubicBezTo>
                    <a:pt x="62" y="4"/>
                    <a:pt x="62" y="5"/>
                    <a:pt x="62" y="5"/>
                  </a:cubicBezTo>
                  <a:cubicBezTo>
                    <a:pt x="41" y="31"/>
                    <a:pt x="43" y="57"/>
                    <a:pt x="43" y="57"/>
                  </a:cubicBezTo>
                  <a:cubicBezTo>
                    <a:pt x="64" y="57"/>
                    <a:pt x="64" y="57"/>
                    <a:pt x="64" y="57"/>
                  </a:cubicBezTo>
                  <a:cubicBezTo>
                    <a:pt x="64" y="122"/>
                    <a:pt x="64" y="122"/>
                    <a:pt x="64" y="122"/>
                  </a:cubicBezTo>
                  <a:cubicBezTo>
                    <a:pt x="64" y="125"/>
                    <a:pt x="64" y="125"/>
                    <a:pt x="64" y="125"/>
                  </a:cubicBezTo>
                  <a:cubicBezTo>
                    <a:pt x="64" y="130"/>
                    <a:pt x="64" y="130"/>
                    <a:pt x="64" y="130"/>
                  </a:cubicBezTo>
                  <a:cubicBezTo>
                    <a:pt x="64" y="136"/>
                    <a:pt x="69" y="142"/>
                    <a:pt x="76" y="142"/>
                  </a:cubicBezTo>
                  <a:cubicBezTo>
                    <a:pt x="82" y="142"/>
                    <a:pt x="87" y="136"/>
                    <a:pt x="87" y="130"/>
                  </a:cubicBezTo>
                  <a:cubicBezTo>
                    <a:pt x="87" y="125"/>
                    <a:pt x="87" y="125"/>
                    <a:pt x="87" y="125"/>
                  </a:cubicBezTo>
                  <a:cubicBezTo>
                    <a:pt x="79" y="125"/>
                    <a:pt x="79" y="125"/>
                    <a:pt x="79" y="125"/>
                  </a:cubicBezTo>
                  <a:cubicBezTo>
                    <a:pt x="79" y="127"/>
                    <a:pt x="79" y="127"/>
                    <a:pt x="79" y="127"/>
                  </a:cubicBezTo>
                  <a:cubicBezTo>
                    <a:pt x="79" y="129"/>
                    <a:pt x="79" y="129"/>
                    <a:pt x="79" y="129"/>
                  </a:cubicBezTo>
                  <a:cubicBezTo>
                    <a:pt x="79" y="131"/>
                    <a:pt x="78" y="133"/>
                    <a:pt x="76" y="133"/>
                  </a:cubicBezTo>
                  <a:cubicBezTo>
                    <a:pt x="74" y="133"/>
                    <a:pt x="72" y="131"/>
                    <a:pt x="72" y="129"/>
                  </a:cubicBezTo>
                  <a:cubicBezTo>
                    <a:pt x="72" y="127"/>
                    <a:pt x="72" y="127"/>
                    <a:pt x="72" y="127"/>
                  </a:cubicBezTo>
                  <a:cubicBezTo>
                    <a:pt x="72" y="125"/>
                    <a:pt x="72" y="125"/>
                    <a:pt x="72" y="125"/>
                  </a:cubicBezTo>
                  <a:cubicBezTo>
                    <a:pt x="72" y="111"/>
                    <a:pt x="72" y="111"/>
                    <a:pt x="72" y="111"/>
                  </a:cubicBezTo>
                  <a:cubicBezTo>
                    <a:pt x="72" y="57"/>
                    <a:pt x="72" y="57"/>
                    <a:pt x="72" y="57"/>
                  </a:cubicBezTo>
                  <a:cubicBezTo>
                    <a:pt x="94" y="57"/>
                    <a:pt x="94" y="57"/>
                    <a:pt x="94" y="57"/>
                  </a:cubicBezTo>
                  <a:cubicBezTo>
                    <a:pt x="94" y="57"/>
                    <a:pt x="97" y="31"/>
                    <a:pt x="76" y="5"/>
                  </a:cubicBezTo>
                  <a:cubicBezTo>
                    <a:pt x="76" y="5"/>
                    <a:pt x="76" y="4"/>
                    <a:pt x="76" y="4"/>
                  </a:cubicBezTo>
                  <a:cubicBezTo>
                    <a:pt x="80" y="7"/>
                    <a:pt x="99" y="24"/>
                    <a:pt x="99" y="57"/>
                  </a:cubicBezTo>
                  <a:close/>
                </a:path>
              </a:pathLst>
            </a:custGeom>
            <a:solidFill>
              <a:schemeClr val="bg1"/>
            </a:solidFill>
            <a:ln>
              <a:noFill/>
            </a:ln>
          </p:spPr>
          <p:txBody>
            <a:bodyPr lIns="121920" tIns="60960" rIns="121920" bIns="60960"/>
            <a:lstStyle/>
            <a:p>
              <a:pPr defTabSz="914377">
                <a:defRPr/>
              </a:pPr>
              <a:endParaRPr lang="en-US" sz="2400" kern="0" dirty="0">
                <a:solidFill>
                  <a:prstClr val="black"/>
                </a:solidFill>
                <a:latin typeface="思源黑体" panose="020B0500000000000000" pitchFamily="34" charset="-122"/>
                <a:ea typeface="思源黑体" panose="020B0500000000000000" pitchFamily="34" charset="-122"/>
              </a:endParaRPr>
            </a:p>
          </p:txBody>
        </p:sp>
      </p:grpSp>
      <p:grpSp>
        <p:nvGrpSpPr>
          <p:cNvPr id="106" name="组合 2">
            <a:extLst>
              <a:ext uri="{FF2B5EF4-FFF2-40B4-BE49-F238E27FC236}">
                <a16:creationId xmlns:a16="http://schemas.microsoft.com/office/drawing/2014/main" id="{AC25B08A-BEF1-4386-8455-0A17186570E8}"/>
              </a:ext>
            </a:extLst>
          </p:cNvPr>
          <p:cNvGrpSpPr/>
          <p:nvPr/>
        </p:nvGrpSpPr>
        <p:grpSpPr>
          <a:xfrm>
            <a:off x="5729891" y="2907577"/>
            <a:ext cx="3098408" cy="971356"/>
            <a:chOff x="1361399" y="2788923"/>
            <a:chExt cx="3098408" cy="971356"/>
          </a:xfrm>
          <a:solidFill>
            <a:srgbClr val="E27A3D"/>
          </a:solidFill>
        </p:grpSpPr>
        <p:grpSp>
          <p:nvGrpSpPr>
            <p:cNvPr id="107" name="Group 31">
              <a:extLst>
                <a:ext uri="{FF2B5EF4-FFF2-40B4-BE49-F238E27FC236}">
                  <a16:creationId xmlns:a16="http://schemas.microsoft.com/office/drawing/2014/main" id="{E37712BC-6429-4637-BF0C-7A515263D2B5}"/>
                </a:ext>
              </a:extLst>
            </p:cNvPr>
            <p:cNvGrpSpPr/>
            <p:nvPr/>
          </p:nvGrpSpPr>
          <p:grpSpPr>
            <a:xfrm>
              <a:off x="1361399" y="2788923"/>
              <a:ext cx="3098408" cy="971356"/>
              <a:chOff x="1231549" y="1255634"/>
              <a:chExt cx="2430616" cy="762002"/>
            </a:xfrm>
            <a:grpFill/>
          </p:grpSpPr>
          <p:sp>
            <p:nvSpPr>
              <p:cNvPr id="109" name="Flowchart: Off-page Connector 32">
                <a:extLst>
                  <a:ext uri="{FF2B5EF4-FFF2-40B4-BE49-F238E27FC236}">
                    <a16:creationId xmlns:a16="http://schemas.microsoft.com/office/drawing/2014/main" id="{823D1F70-CF85-45EA-8546-2BC853FCE75B}"/>
                  </a:ext>
                </a:extLst>
              </p:cNvPr>
              <p:cNvSpPr/>
              <p:nvPr/>
            </p:nvSpPr>
            <p:spPr>
              <a:xfrm rot="16200000">
                <a:off x="1829116" y="830138"/>
                <a:ext cx="762000" cy="1612995"/>
              </a:xfrm>
              <a:prstGeom prst="flowChartOffpageConnector">
                <a:avLst/>
              </a:prstGeom>
              <a:solidFill>
                <a:srgbClr val="A78D6C"/>
              </a:solidFill>
              <a:ln w="12700" cap="flat" cmpd="sng" algn="ctr">
                <a:noFill/>
                <a:prstDash val="solid"/>
                <a:miter lim="800000"/>
              </a:ln>
              <a:effectLst/>
            </p:spPr>
            <p:txBody>
              <a:bodyPr vert="vert" anchor="ctr"/>
              <a:lstStyle/>
              <a:p>
                <a:pPr algn="ctr" defTabSz="914377">
                  <a:defRPr/>
                </a:pPr>
                <a:endParaRPr lang="en-US" sz="3600" kern="0" dirty="0">
                  <a:solidFill>
                    <a:prstClr val="white"/>
                  </a:solidFill>
                  <a:latin typeface="思源黑体" panose="020B0500000000000000" pitchFamily="34" charset="-122"/>
                  <a:ea typeface="思源黑体" panose="020B0500000000000000" pitchFamily="34" charset="-122"/>
                </a:endParaRPr>
              </a:p>
            </p:txBody>
          </p:sp>
          <p:sp>
            <p:nvSpPr>
              <p:cNvPr id="110" name="Round Same Side Corner Rectangle 33">
                <a:extLst>
                  <a:ext uri="{FF2B5EF4-FFF2-40B4-BE49-F238E27FC236}">
                    <a16:creationId xmlns:a16="http://schemas.microsoft.com/office/drawing/2014/main" id="{150FD47C-4B8B-4B94-A408-143A5357FC38}"/>
                  </a:ext>
                </a:extLst>
              </p:cNvPr>
              <p:cNvSpPr/>
              <p:nvPr/>
            </p:nvSpPr>
            <p:spPr>
              <a:xfrm rot="16200000">
                <a:off x="1080977" y="1406206"/>
                <a:ext cx="762001" cy="460857"/>
              </a:xfrm>
              <a:prstGeom prst="round2SameRect">
                <a:avLst/>
              </a:prstGeom>
              <a:solidFill>
                <a:srgbClr val="A78D6C"/>
              </a:solidFill>
              <a:ln w="12700" cap="flat" cmpd="sng" algn="ctr">
                <a:noFill/>
                <a:prstDash val="solid"/>
                <a:miter lim="800000"/>
              </a:ln>
              <a:effectLst/>
            </p:spPr>
            <p:txBody>
              <a:bodyPr vert="vert" anchor="ctr"/>
              <a:lstStyle/>
              <a:p>
                <a:pPr algn="ctr" defTabSz="914377">
                  <a:defRPr/>
                </a:pPr>
                <a:r>
                  <a:rPr lang="en-US" sz="2800" kern="0" dirty="0">
                    <a:solidFill>
                      <a:prstClr val="white">
                        <a:lumMod val="50000"/>
                        <a:lumOff val="50000"/>
                      </a:prstClr>
                    </a:solidFill>
                    <a:latin typeface="思源黑体" panose="020B0500000000000000" pitchFamily="34" charset="-122"/>
                    <a:ea typeface="思源黑体" panose="020B0500000000000000" pitchFamily="34" charset="-122"/>
                  </a:rPr>
                  <a:t>02</a:t>
                </a:r>
              </a:p>
            </p:txBody>
          </p:sp>
          <p:cxnSp>
            <p:nvCxnSpPr>
              <p:cNvPr id="111" name="Straight Connector 34">
                <a:extLst>
                  <a:ext uri="{FF2B5EF4-FFF2-40B4-BE49-F238E27FC236}">
                    <a16:creationId xmlns:a16="http://schemas.microsoft.com/office/drawing/2014/main" id="{C5D55C7C-3A33-4FA6-8FB3-896A54263A04}"/>
                  </a:ext>
                </a:extLst>
              </p:cNvPr>
              <p:cNvCxnSpPr/>
              <p:nvPr/>
            </p:nvCxnSpPr>
            <p:spPr>
              <a:xfrm>
                <a:off x="2991446" y="1636635"/>
                <a:ext cx="670719" cy="1"/>
              </a:xfrm>
              <a:prstGeom prst="line">
                <a:avLst/>
              </a:prstGeom>
              <a:grpFill/>
              <a:ln w="19050" cap="flat" cmpd="sng" algn="ctr">
                <a:solidFill>
                  <a:srgbClr val="076EB8"/>
                </a:solidFill>
                <a:prstDash val="sysDot"/>
                <a:miter lim="800000"/>
              </a:ln>
              <a:effectLst/>
            </p:spPr>
          </p:cxnSp>
        </p:grpSp>
        <p:sp>
          <p:nvSpPr>
            <p:cNvPr id="108" name="Freeform 5">
              <a:extLst>
                <a:ext uri="{FF2B5EF4-FFF2-40B4-BE49-F238E27FC236}">
                  <a16:creationId xmlns:a16="http://schemas.microsoft.com/office/drawing/2014/main" id="{3EF38AF5-8D1C-4D84-B599-1FA2E17B1526}"/>
                </a:ext>
              </a:extLst>
            </p:cNvPr>
            <p:cNvSpPr>
              <a:spLocks noEditPoints="1"/>
            </p:cNvSpPr>
            <p:nvPr/>
          </p:nvSpPr>
          <p:spPr bwMode="auto">
            <a:xfrm>
              <a:off x="2351352" y="3055525"/>
              <a:ext cx="620518" cy="438152"/>
            </a:xfrm>
            <a:custGeom>
              <a:avLst/>
              <a:gdLst>
                <a:gd name="T0" fmla="*/ 218 w 219"/>
                <a:gd name="T1" fmla="*/ 117 h 154"/>
                <a:gd name="T2" fmla="*/ 219 w 219"/>
                <a:gd name="T3" fmla="*/ 118 h 154"/>
                <a:gd name="T4" fmla="*/ 218 w 219"/>
                <a:gd name="T5" fmla="*/ 119 h 154"/>
                <a:gd name="T6" fmla="*/ 174 w 219"/>
                <a:gd name="T7" fmla="*/ 153 h 154"/>
                <a:gd name="T8" fmla="*/ 172 w 219"/>
                <a:gd name="T9" fmla="*/ 153 h 154"/>
                <a:gd name="T10" fmla="*/ 171 w 219"/>
                <a:gd name="T11" fmla="*/ 151 h 154"/>
                <a:gd name="T12" fmla="*/ 179 w 219"/>
                <a:gd name="T13" fmla="*/ 133 h 154"/>
                <a:gd name="T14" fmla="*/ 113 w 219"/>
                <a:gd name="T15" fmla="*/ 106 h 154"/>
                <a:gd name="T16" fmla="*/ 126 w 219"/>
                <a:gd name="T17" fmla="*/ 89 h 154"/>
                <a:gd name="T18" fmla="*/ 131 w 219"/>
                <a:gd name="T19" fmla="*/ 82 h 154"/>
                <a:gd name="T20" fmla="*/ 179 w 219"/>
                <a:gd name="T21" fmla="*/ 103 h 154"/>
                <a:gd name="T22" fmla="*/ 171 w 219"/>
                <a:gd name="T23" fmla="*/ 85 h 154"/>
                <a:gd name="T24" fmla="*/ 172 w 219"/>
                <a:gd name="T25" fmla="*/ 83 h 154"/>
                <a:gd name="T26" fmla="*/ 173 w 219"/>
                <a:gd name="T27" fmla="*/ 82 h 154"/>
                <a:gd name="T28" fmla="*/ 174 w 219"/>
                <a:gd name="T29" fmla="*/ 83 h 154"/>
                <a:gd name="T30" fmla="*/ 218 w 219"/>
                <a:gd name="T31" fmla="*/ 117 h 154"/>
                <a:gd name="T32" fmla="*/ 45 w 219"/>
                <a:gd name="T33" fmla="*/ 71 h 154"/>
                <a:gd name="T34" fmla="*/ 46 w 219"/>
                <a:gd name="T35" fmla="*/ 71 h 154"/>
                <a:gd name="T36" fmla="*/ 47 w 219"/>
                <a:gd name="T37" fmla="*/ 71 h 154"/>
                <a:gd name="T38" fmla="*/ 47 w 219"/>
                <a:gd name="T39" fmla="*/ 69 h 154"/>
                <a:gd name="T40" fmla="*/ 40 w 219"/>
                <a:gd name="T41" fmla="*/ 50 h 154"/>
                <a:gd name="T42" fmla="*/ 87 w 219"/>
                <a:gd name="T43" fmla="*/ 72 h 154"/>
                <a:gd name="T44" fmla="*/ 93 w 219"/>
                <a:gd name="T45" fmla="*/ 65 h 154"/>
                <a:gd name="T46" fmla="*/ 106 w 219"/>
                <a:gd name="T47" fmla="*/ 49 h 154"/>
                <a:gd name="T48" fmla="*/ 40 w 219"/>
                <a:gd name="T49" fmla="*/ 21 h 154"/>
                <a:gd name="T50" fmla="*/ 47 w 219"/>
                <a:gd name="T51" fmla="*/ 2 h 154"/>
                <a:gd name="T52" fmla="*/ 47 w 219"/>
                <a:gd name="T53" fmla="*/ 0 h 154"/>
                <a:gd name="T54" fmla="*/ 45 w 219"/>
                <a:gd name="T55" fmla="*/ 0 h 154"/>
                <a:gd name="T56" fmla="*/ 0 w 219"/>
                <a:gd name="T57" fmla="*/ 34 h 154"/>
                <a:gd name="T58" fmla="*/ 0 w 219"/>
                <a:gd name="T59" fmla="*/ 35 h 154"/>
                <a:gd name="T60" fmla="*/ 0 w 219"/>
                <a:gd name="T61" fmla="*/ 37 h 154"/>
                <a:gd name="T62" fmla="*/ 45 w 219"/>
                <a:gd name="T63" fmla="*/ 71 h 154"/>
                <a:gd name="T64" fmla="*/ 121 w 219"/>
                <a:gd name="T65" fmla="*/ 86 h 154"/>
                <a:gd name="T66" fmla="*/ 179 w 219"/>
                <a:gd name="T67" fmla="*/ 50 h 154"/>
                <a:gd name="T68" fmla="*/ 171 w 219"/>
                <a:gd name="T69" fmla="*/ 69 h 154"/>
                <a:gd name="T70" fmla="*/ 172 w 219"/>
                <a:gd name="T71" fmla="*/ 71 h 154"/>
                <a:gd name="T72" fmla="*/ 173 w 219"/>
                <a:gd name="T73" fmla="*/ 71 h 154"/>
                <a:gd name="T74" fmla="*/ 174 w 219"/>
                <a:gd name="T75" fmla="*/ 71 h 154"/>
                <a:gd name="T76" fmla="*/ 218 w 219"/>
                <a:gd name="T77" fmla="*/ 37 h 154"/>
                <a:gd name="T78" fmla="*/ 219 w 219"/>
                <a:gd name="T79" fmla="*/ 35 h 154"/>
                <a:gd name="T80" fmla="*/ 218 w 219"/>
                <a:gd name="T81" fmla="*/ 34 h 154"/>
                <a:gd name="T82" fmla="*/ 174 w 219"/>
                <a:gd name="T83" fmla="*/ 0 h 154"/>
                <a:gd name="T84" fmla="*/ 172 w 219"/>
                <a:gd name="T85" fmla="*/ 0 h 154"/>
                <a:gd name="T86" fmla="*/ 171 w 219"/>
                <a:gd name="T87" fmla="*/ 2 h 154"/>
                <a:gd name="T88" fmla="*/ 179 w 219"/>
                <a:gd name="T89" fmla="*/ 21 h 154"/>
                <a:gd name="T90" fmla="*/ 97 w 219"/>
                <a:gd name="T91" fmla="*/ 69 h 154"/>
                <a:gd name="T92" fmla="*/ 40 w 219"/>
                <a:gd name="T93" fmla="*/ 103 h 154"/>
                <a:gd name="T94" fmla="*/ 47 w 219"/>
                <a:gd name="T95" fmla="*/ 85 h 154"/>
                <a:gd name="T96" fmla="*/ 47 w 219"/>
                <a:gd name="T97" fmla="*/ 83 h 154"/>
                <a:gd name="T98" fmla="*/ 46 w 219"/>
                <a:gd name="T99" fmla="*/ 82 h 154"/>
                <a:gd name="T100" fmla="*/ 45 w 219"/>
                <a:gd name="T101" fmla="*/ 83 h 154"/>
                <a:gd name="T102" fmla="*/ 0 w 219"/>
                <a:gd name="T103" fmla="*/ 117 h 154"/>
                <a:gd name="T104" fmla="*/ 0 w 219"/>
                <a:gd name="T105" fmla="*/ 118 h 154"/>
                <a:gd name="T106" fmla="*/ 0 w 219"/>
                <a:gd name="T107" fmla="*/ 119 h 154"/>
                <a:gd name="T108" fmla="*/ 45 w 219"/>
                <a:gd name="T109" fmla="*/ 153 h 154"/>
                <a:gd name="T110" fmla="*/ 47 w 219"/>
                <a:gd name="T111" fmla="*/ 153 h 154"/>
                <a:gd name="T112" fmla="*/ 47 w 219"/>
                <a:gd name="T113" fmla="*/ 151 h 154"/>
                <a:gd name="T114" fmla="*/ 40 w 219"/>
                <a:gd name="T115" fmla="*/ 133 h 154"/>
                <a:gd name="T116" fmla="*/ 121 w 219"/>
                <a:gd name="T117" fmla="*/ 8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9" h="154">
                  <a:moveTo>
                    <a:pt x="218" y="117"/>
                  </a:moveTo>
                  <a:cubicBezTo>
                    <a:pt x="219" y="117"/>
                    <a:pt x="219" y="117"/>
                    <a:pt x="219" y="118"/>
                  </a:cubicBezTo>
                  <a:cubicBezTo>
                    <a:pt x="219" y="119"/>
                    <a:pt x="219" y="119"/>
                    <a:pt x="218" y="119"/>
                  </a:cubicBezTo>
                  <a:cubicBezTo>
                    <a:pt x="174" y="153"/>
                    <a:pt x="174" y="153"/>
                    <a:pt x="174" y="153"/>
                  </a:cubicBezTo>
                  <a:cubicBezTo>
                    <a:pt x="174" y="154"/>
                    <a:pt x="173" y="154"/>
                    <a:pt x="172" y="153"/>
                  </a:cubicBezTo>
                  <a:cubicBezTo>
                    <a:pt x="171" y="153"/>
                    <a:pt x="171" y="152"/>
                    <a:pt x="171" y="151"/>
                  </a:cubicBezTo>
                  <a:cubicBezTo>
                    <a:pt x="179" y="133"/>
                    <a:pt x="179" y="133"/>
                    <a:pt x="179" y="133"/>
                  </a:cubicBezTo>
                  <a:cubicBezTo>
                    <a:pt x="145" y="131"/>
                    <a:pt x="126" y="119"/>
                    <a:pt x="113" y="106"/>
                  </a:cubicBezTo>
                  <a:cubicBezTo>
                    <a:pt x="118" y="100"/>
                    <a:pt x="122" y="94"/>
                    <a:pt x="126" y="89"/>
                  </a:cubicBezTo>
                  <a:cubicBezTo>
                    <a:pt x="128" y="86"/>
                    <a:pt x="130" y="84"/>
                    <a:pt x="131" y="82"/>
                  </a:cubicBezTo>
                  <a:cubicBezTo>
                    <a:pt x="141" y="93"/>
                    <a:pt x="154" y="102"/>
                    <a:pt x="179" y="103"/>
                  </a:cubicBezTo>
                  <a:cubicBezTo>
                    <a:pt x="171" y="85"/>
                    <a:pt x="171" y="85"/>
                    <a:pt x="171" y="85"/>
                  </a:cubicBezTo>
                  <a:cubicBezTo>
                    <a:pt x="171" y="84"/>
                    <a:pt x="171" y="83"/>
                    <a:pt x="172" y="83"/>
                  </a:cubicBezTo>
                  <a:cubicBezTo>
                    <a:pt x="172" y="82"/>
                    <a:pt x="173" y="82"/>
                    <a:pt x="173" y="82"/>
                  </a:cubicBezTo>
                  <a:cubicBezTo>
                    <a:pt x="173" y="82"/>
                    <a:pt x="174" y="82"/>
                    <a:pt x="174" y="83"/>
                  </a:cubicBezTo>
                  <a:lnTo>
                    <a:pt x="218" y="117"/>
                  </a:lnTo>
                  <a:close/>
                  <a:moveTo>
                    <a:pt x="45" y="71"/>
                  </a:moveTo>
                  <a:cubicBezTo>
                    <a:pt x="45" y="71"/>
                    <a:pt x="45" y="71"/>
                    <a:pt x="46" y="71"/>
                  </a:cubicBezTo>
                  <a:cubicBezTo>
                    <a:pt x="46" y="71"/>
                    <a:pt x="46" y="71"/>
                    <a:pt x="47" y="71"/>
                  </a:cubicBezTo>
                  <a:cubicBezTo>
                    <a:pt x="47" y="70"/>
                    <a:pt x="48" y="69"/>
                    <a:pt x="47" y="69"/>
                  </a:cubicBezTo>
                  <a:cubicBezTo>
                    <a:pt x="40" y="50"/>
                    <a:pt x="40" y="50"/>
                    <a:pt x="40" y="50"/>
                  </a:cubicBezTo>
                  <a:cubicBezTo>
                    <a:pt x="65" y="52"/>
                    <a:pt x="77" y="61"/>
                    <a:pt x="87" y="72"/>
                  </a:cubicBezTo>
                  <a:cubicBezTo>
                    <a:pt x="89" y="70"/>
                    <a:pt x="91" y="68"/>
                    <a:pt x="93" y="65"/>
                  </a:cubicBezTo>
                  <a:cubicBezTo>
                    <a:pt x="96" y="60"/>
                    <a:pt x="101" y="54"/>
                    <a:pt x="106" y="49"/>
                  </a:cubicBezTo>
                  <a:cubicBezTo>
                    <a:pt x="92" y="35"/>
                    <a:pt x="73" y="23"/>
                    <a:pt x="40" y="21"/>
                  </a:cubicBezTo>
                  <a:cubicBezTo>
                    <a:pt x="47" y="2"/>
                    <a:pt x="47" y="2"/>
                    <a:pt x="47" y="2"/>
                  </a:cubicBezTo>
                  <a:cubicBezTo>
                    <a:pt x="48" y="1"/>
                    <a:pt x="47" y="1"/>
                    <a:pt x="47" y="0"/>
                  </a:cubicBezTo>
                  <a:cubicBezTo>
                    <a:pt x="46" y="0"/>
                    <a:pt x="45" y="0"/>
                    <a:pt x="45" y="0"/>
                  </a:cubicBezTo>
                  <a:cubicBezTo>
                    <a:pt x="0" y="34"/>
                    <a:pt x="0" y="34"/>
                    <a:pt x="0" y="34"/>
                  </a:cubicBezTo>
                  <a:cubicBezTo>
                    <a:pt x="0" y="34"/>
                    <a:pt x="0" y="35"/>
                    <a:pt x="0" y="35"/>
                  </a:cubicBezTo>
                  <a:cubicBezTo>
                    <a:pt x="0" y="36"/>
                    <a:pt x="0" y="36"/>
                    <a:pt x="0" y="37"/>
                  </a:cubicBezTo>
                  <a:lnTo>
                    <a:pt x="45" y="71"/>
                  </a:lnTo>
                  <a:close/>
                  <a:moveTo>
                    <a:pt x="121" y="86"/>
                  </a:moveTo>
                  <a:cubicBezTo>
                    <a:pt x="134" y="67"/>
                    <a:pt x="145" y="53"/>
                    <a:pt x="179" y="50"/>
                  </a:cubicBezTo>
                  <a:cubicBezTo>
                    <a:pt x="171" y="69"/>
                    <a:pt x="171" y="69"/>
                    <a:pt x="171" y="69"/>
                  </a:cubicBezTo>
                  <a:cubicBezTo>
                    <a:pt x="171" y="69"/>
                    <a:pt x="171" y="70"/>
                    <a:pt x="172" y="71"/>
                  </a:cubicBezTo>
                  <a:cubicBezTo>
                    <a:pt x="172" y="71"/>
                    <a:pt x="173" y="71"/>
                    <a:pt x="173" y="71"/>
                  </a:cubicBezTo>
                  <a:cubicBezTo>
                    <a:pt x="173" y="71"/>
                    <a:pt x="174" y="71"/>
                    <a:pt x="174" y="71"/>
                  </a:cubicBezTo>
                  <a:cubicBezTo>
                    <a:pt x="218" y="37"/>
                    <a:pt x="218" y="37"/>
                    <a:pt x="218" y="37"/>
                  </a:cubicBezTo>
                  <a:cubicBezTo>
                    <a:pt x="219" y="36"/>
                    <a:pt x="219" y="36"/>
                    <a:pt x="219" y="35"/>
                  </a:cubicBezTo>
                  <a:cubicBezTo>
                    <a:pt x="219" y="35"/>
                    <a:pt x="219" y="34"/>
                    <a:pt x="218" y="34"/>
                  </a:cubicBezTo>
                  <a:cubicBezTo>
                    <a:pt x="174" y="0"/>
                    <a:pt x="174" y="0"/>
                    <a:pt x="174" y="0"/>
                  </a:cubicBezTo>
                  <a:cubicBezTo>
                    <a:pt x="174" y="0"/>
                    <a:pt x="173" y="0"/>
                    <a:pt x="172" y="0"/>
                  </a:cubicBezTo>
                  <a:cubicBezTo>
                    <a:pt x="171" y="1"/>
                    <a:pt x="171" y="1"/>
                    <a:pt x="171" y="2"/>
                  </a:cubicBezTo>
                  <a:cubicBezTo>
                    <a:pt x="179" y="21"/>
                    <a:pt x="179" y="21"/>
                    <a:pt x="179" y="21"/>
                  </a:cubicBezTo>
                  <a:cubicBezTo>
                    <a:pt x="130" y="23"/>
                    <a:pt x="112" y="48"/>
                    <a:pt x="97" y="69"/>
                  </a:cubicBezTo>
                  <a:cubicBezTo>
                    <a:pt x="84" y="87"/>
                    <a:pt x="74" y="101"/>
                    <a:pt x="40" y="103"/>
                  </a:cubicBezTo>
                  <a:cubicBezTo>
                    <a:pt x="47" y="85"/>
                    <a:pt x="47" y="85"/>
                    <a:pt x="47" y="85"/>
                  </a:cubicBezTo>
                  <a:cubicBezTo>
                    <a:pt x="48" y="84"/>
                    <a:pt x="47" y="83"/>
                    <a:pt x="47" y="83"/>
                  </a:cubicBezTo>
                  <a:cubicBezTo>
                    <a:pt x="46" y="82"/>
                    <a:pt x="46" y="82"/>
                    <a:pt x="46" y="82"/>
                  </a:cubicBezTo>
                  <a:cubicBezTo>
                    <a:pt x="45" y="82"/>
                    <a:pt x="45" y="82"/>
                    <a:pt x="45" y="83"/>
                  </a:cubicBezTo>
                  <a:cubicBezTo>
                    <a:pt x="0" y="117"/>
                    <a:pt x="0" y="117"/>
                    <a:pt x="0" y="117"/>
                  </a:cubicBezTo>
                  <a:cubicBezTo>
                    <a:pt x="0" y="117"/>
                    <a:pt x="0" y="117"/>
                    <a:pt x="0" y="118"/>
                  </a:cubicBezTo>
                  <a:cubicBezTo>
                    <a:pt x="0" y="119"/>
                    <a:pt x="0" y="119"/>
                    <a:pt x="0" y="119"/>
                  </a:cubicBezTo>
                  <a:cubicBezTo>
                    <a:pt x="45" y="153"/>
                    <a:pt x="45" y="153"/>
                    <a:pt x="45" y="153"/>
                  </a:cubicBezTo>
                  <a:cubicBezTo>
                    <a:pt x="45" y="154"/>
                    <a:pt x="46" y="154"/>
                    <a:pt x="47" y="153"/>
                  </a:cubicBezTo>
                  <a:cubicBezTo>
                    <a:pt x="47" y="153"/>
                    <a:pt x="48" y="152"/>
                    <a:pt x="47" y="151"/>
                  </a:cubicBezTo>
                  <a:cubicBezTo>
                    <a:pt x="40" y="133"/>
                    <a:pt x="40" y="133"/>
                    <a:pt x="40" y="133"/>
                  </a:cubicBezTo>
                  <a:cubicBezTo>
                    <a:pt x="89" y="131"/>
                    <a:pt x="107" y="106"/>
                    <a:pt x="121" y="86"/>
                  </a:cubicBezTo>
                </a:path>
              </a:pathLst>
            </a:custGeom>
            <a:solidFill>
              <a:schemeClr val="bg1"/>
            </a:solidFill>
            <a:ln>
              <a:noFill/>
            </a:ln>
          </p:spPr>
          <p:txBody>
            <a:bodyPr lIns="121920" tIns="60960" rIns="121920" bIns="60960"/>
            <a:lstStyle/>
            <a:p>
              <a:pPr defTabSz="914377">
                <a:defRPr/>
              </a:pPr>
              <a:endParaRPr lang="id-ID" kern="0" dirty="0">
                <a:solidFill>
                  <a:prstClr val="black"/>
                </a:solidFill>
                <a:latin typeface="思源黑体" panose="020B0500000000000000" pitchFamily="34" charset="-122"/>
                <a:ea typeface="思源黑体" panose="020B0500000000000000" pitchFamily="34" charset="-122"/>
              </a:endParaRPr>
            </a:p>
          </p:txBody>
        </p:sp>
      </p:grpSp>
      <p:grpSp>
        <p:nvGrpSpPr>
          <p:cNvPr id="112" name="组合 38"/>
          <p:cNvGrpSpPr>
            <a:grpSpLocks/>
          </p:cNvGrpSpPr>
          <p:nvPr/>
        </p:nvGrpSpPr>
        <p:grpSpPr bwMode="auto">
          <a:xfrm>
            <a:off x="5728049" y="5201099"/>
            <a:ext cx="3103563" cy="969963"/>
            <a:chOff x="1358844" y="5349234"/>
            <a:chExt cx="3103954" cy="971356"/>
          </a:xfrm>
        </p:grpSpPr>
        <p:grpSp>
          <p:nvGrpSpPr>
            <p:cNvPr id="54289" name="Group 56"/>
            <p:cNvGrpSpPr>
              <a:grpSpLocks/>
            </p:cNvGrpSpPr>
            <p:nvPr/>
          </p:nvGrpSpPr>
          <p:grpSpPr bwMode="auto">
            <a:xfrm>
              <a:off x="1358844" y="5349234"/>
              <a:ext cx="3103954" cy="971356"/>
              <a:chOff x="1229545" y="1255634"/>
              <a:chExt cx="2434966" cy="762002"/>
            </a:xfrm>
          </p:grpSpPr>
          <p:sp>
            <p:nvSpPr>
              <p:cNvPr id="118" name="Flowchart: Off-page Connector 59">
                <a:extLst>
                  <a:ext uri="{FF2B5EF4-FFF2-40B4-BE49-F238E27FC236}">
                    <a16:creationId xmlns:a16="http://schemas.microsoft.com/office/drawing/2014/main" id="{AB86835A-D65F-4B82-839D-6A7737DFD16F}"/>
                  </a:ext>
                </a:extLst>
              </p:cNvPr>
              <p:cNvSpPr/>
              <p:nvPr/>
            </p:nvSpPr>
            <p:spPr>
              <a:xfrm rot="16200000">
                <a:off x="1829380" y="830170"/>
                <a:ext cx="762002" cy="1612931"/>
              </a:xfrm>
              <a:prstGeom prst="flowChartOffpageConnector">
                <a:avLst/>
              </a:prstGeom>
              <a:solidFill>
                <a:schemeClr val="bg1">
                  <a:lumMod val="75000"/>
                </a:schemeClr>
              </a:solidFill>
              <a:ln w="12700" cap="flat" cmpd="sng" algn="ctr">
                <a:noFill/>
                <a:prstDash val="solid"/>
                <a:miter lim="800000"/>
              </a:ln>
              <a:effectLst/>
            </p:spPr>
            <p:txBody>
              <a:bodyPr vert="vert" anchor="ctr"/>
              <a:lstStyle/>
              <a:p>
                <a:pPr algn="ctr" defTabSz="914377">
                  <a:defRPr/>
                </a:pPr>
                <a:endParaRPr lang="en-US" sz="3600" kern="0" dirty="0">
                  <a:solidFill>
                    <a:prstClr val="white"/>
                  </a:solidFill>
                  <a:latin typeface="思源黑体" panose="020B0500000000000000" pitchFamily="34" charset="-122"/>
                  <a:ea typeface="思源黑体" panose="020B0500000000000000" pitchFamily="34" charset="-122"/>
                </a:endParaRPr>
              </a:p>
            </p:txBody>
          </p:sp>
          <p:sp>
            <p:nvSpPr>
              <p:cNvPr id="119" name="Round Same Side Corner Rectangle 61">
                <a:extLst>
                  <a:ext uri="{FF2B5EF4-FFF2-40B4-BE49-F238E27FC236}">
                    <a16:creationId xmlns:a16="http://schemas.microsoft.com/office/drawing/2014/main" id="{250EF9BE-16D9-4E75-BADE-7BF903DD38B5}"/>
                  </a:ext>
                </a:extLst>
              </p:cNvPr>
              <p:cNvSpPr/>
              <p:nvPr/>
            </p:nvSpPr>
            <p:spPr>
              <a:xfrm rot="16200000">
                <a:off x="1078963" y="1406216"/>
                <a:ext cx="762002" cy="460838"/>
              </a:xfrm>
              <a:prstGeom prst="round2SameRect">
                <a:avLst/>
              </a:prstGeom>
              <a:solidFill>
                <a:schemeClr val="bg1">
                  <a:lumMod val="75000"/>
                </a:schemeClr>
              </a:solidFill>
              <a:ln w="12700" cap="flat" cmpd="sng" algn="ctr">
                <a:noFill/>
                <a:prstDash val="solid"/>
                <a:miter lim="800000"/>
              </a:ln>
              <a:effectLst/>
            </p:spPr>
            <p:txBody>
              <a:bodyPr vert="vert" anchor="ctr"/>
              <a:lstStyle/>
              <a:p>
                <a:pPr algn="ctr" defTabSz="914377">
                  <a:defRPr/>
                </a:pPr>
                <a:r>
                  <a:rPr lang="en-US" sz="2800" kern="0" dirty="0">
                    <a:solidFill>
                      <a:prstClr val="white">
                        <a:lumMod val="50000"/>
                        <a:lumOff val="50000"/>
                      </a:prstClr>
                    </a:solidFill>
                    <a:latin typeface="思源黑体" panose="020B0500000000000000" pitchFamily="34" charset="-122"/>
                    <a:ea typeface="思源黑体" panose="020B0500000000000000" pitchFamily="34" charset="-122"/>
                  </a:rPr>
                  <a:t>04</a:t>
                </a:r>
              </a:p>
            </p:txBody>
          </p:sp>
          <p:cxnSp>
            <p:nvCxnSpPr>
              <p:cNvPr id="54293" name="Straight Connector 63"/>
              <p:cNvCxnSpPr>
                <a:cxnSpLocks/>
              </p:cNvCxnSpPr>
              <p:nvPr/>
            </p:nvCxnSpPr>
            <p:spPr bwMode="auto">
              <a:xfrm>
                <a:off x="2993792" y="1636635"/>
                <a:ext cx="670719" cy="1"/>
              </a:xfrm>
              <a:prstGeom prst="line">
                <a:avLst/>
              </a:prstGeom>
              <a:noFill/>
              <a:ln w="19050" algn="ctr">
                <a:solidFill>
                  <a:srgbClr val="076EB8"/>
                </a:solidFill>
                <a:prstDash val="sysDot"/>
                <a:miter lim="800000"/>
                <a:headEnd/>
                <a:tailEnd/>
              </a:ln>
              <a:extLst>
                <a:ext uri="{909E8E84-426E-40DD-AFC4-6F175D3DCCD1}">
                  <a14:hiddenFill xmlns:a14="http://schemas.microsoft.com/office/drawing/2010/main">
                    <a:noFill/>
                  </a14:hiddenFill>
                </a:ext>
              </a:extLst>
            </p:spPr>
          </p:cxnSp>
        </p:grpSp>
        <p:grpSp>
          <p:nvGrpSpPr>
            <p:cNvPr id="114" name="Group 50">
              <a:extLst>
                <a:ext uri="{FF2B5EF4-FFF2-40B4-BE49-F238E27FC236}">
                  <a16:creationId xmlns:a16="http://schemas.microsoft.com/office/drawing/2014/main" id="{18CBA91A-ED8A-430A-A8E7-2BB2610052E9}"/>
                </a:ext>
              </a:extLst>
            </p:cNvPr>
            <p:cNvGrpSpPr/>
            <p:nvPr/>
          </p:nvGrpSpPr>
          <p:grpSpPr>
            <a:xfrm>
              <a:off x="2365810" y="5540420"/>
              <a:ext cx="591603" cy="588985"/>
              <a:chOff x="6350" y="-3175"/>
              <a:chExt cx="717550" cy="714376"/>
            </a:xfrm>
            <a:solidFill>
              <a:sysClr val="window" lastClr="FFFFFF"/>
            </a:solidFill>
          </p:grpSpPr>
          <p:sp>
            <p:nvSpPr>
              <p:cNvPr id="115" name="Freeform 18">
                <a:extLst>
                  <a:ext uri="{FF2B5EF4-FFF2-40B4-BE49-F238E27FC236}">
                    <a16:creationId xmlns:a16="http://schemas.microsoft.com/office/drawing/2014/main" id="{55D8ED40-B078-48A8-8E9F-B30E1F7D62A1}"/>
                  </a:ext>
                </a:extLst>
              </p:cNvPr>
              <p:cNvSpPr>
                <a:spLocks/>
              </p:cNvSpPr>
              <p:nvPr/>
            </p:nvSpPr>
            <p:spPr bwMode="auto">
              <a:xfrm>
                <a:off x="438150" y="430213"/>
                <a:ext cx="285750" cy="280988"/>
              </a:xfrm>
              <a:custGeom>
                <a:avLst/>
                <a:gdLst>
                  <a:gd name="T0" fmla="*/ 68 w 75"/>
                  <a:gd name="T1" fmla="*/ 42 h 74"/>
                  <a:gd name="T2" fmla="*/ 25 w 75"/>
                  <a:gd name="T3" fmla="*/ 0 h 74"/>
                  <a:gd name="T4" fmla="*/ 0 w 75"/>
                  <a:gd name="T5" fmla="*/ 24 h 74"/>
                  <a:gd name="T6" fmla="*/ 43 w 75"/>
                  <a:gd name="T7" fmla="*/ 67 h 74"/>
                  <a:gd name="T8" fmla="*/ 68 w 75"/>
                  <a:gd name="T9" fmla="*/ 67 h 74"/>
                  <a:gd name="T10" fmla="*/ 68 w 75"/>
                  <a:gd name="T11" fmla="*/ 42 h 74"/>
                </a:gdLst>
                <a:ahLst/>
                <a:cxnLst>
                  <a:cxn ang="0">
                    <a:pos x="T0" y="T1"/>
                  </a:cxn>
                  <a:cxn ang="0">
                    <a:pos x="T2" y="T3"/>
                  </a:cxn>
                  <a:cxn ang="0">
                    <a:pos x="T4" y="T5"/>
                  </a:cxn>
                  <a:cxn ang="0">
                    <a:pos x="T6" y="T7"/>
                  </a:cxn>
                  <a:cxn ang="0">
                    <a:pos x="T8" y="T9"/>
                  </a:cxn>
                  <a:cxn ang="0">
                    <a:pos x="T10" y="T11"/>
                  </a:cxn>
                </a:cxnLst>
                <a:rect l="0" t="0" r="r" b="b"/>
                <a:pathLst>
                  <a:path w="75" h="74">
                    <a:moveTo>
                      <a:pt x="68" y="42"/>
                    </a:moveTo>
                    <a:cubicBezTo>
                      <a:pt x="25" y="0"/>
                      <a:pt x="25" y="0"/>
                      <a:pt x="25" y="0"/>
                    </a:cubicBezTo>
                    <a:cubicBezTo>
                      <a:pt x="19" y="10"/>
                      <a:pt x="10" y="18"/>
                      <a:pt x="0" y="24"/>
                    </a:cubicBezTo>
                    <a:cubicBezTo>
                      <a:pt x="43" y="67"/>
                      <a:pt x="43" y="67"/>
                      <a:pt x="43" y="67"/>
                    </a:cubicBezTo>
                    <a:cubicBezTo>
                      <a:pt x="50" y="74"/>
                      <a:pt x="61" y="74"/>
                      <a:pt x="68" y="67"/>
                    </a:cubicBezTo>
                    <a:cubicBezTo>
                      <a:pt x="75" y="60"/>
                      <a:pt x="75" y="49"/>
                      <a:pt x="68" y="4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pPr defTabSz="914377">
                  <a:defRPr/>
                </a:pPr>
                <a:endParaRPr lang="id-ID" kern="0" dirty="0">
                  <a:solidFill>
                    <a:prstClr val="black"/>
                  </a:solidFill>
                  <a:latin typeface="思源黑体" panose="020B0500000000000000" pitchFamily="34" charset="-122"/>
                  <a:ea typeface="思源黑体" panose="020B0500000000000000" pitchFamily="34" charset="-122"/>
                </a:endParaRPr>
              </a:p>
            </p:txBody>
          </p:sp>
          <p:sp>
            <p:nvSpPr>
              <p:cNvPr id="116" name="Freeform 19">
                <a:extLst>
                  <a:ext uri="{FF2B5EF4-FFF2-40B4-BE49-F238E27FC236}">
                    <a16:creationId xmlns:a16="http://schemas.microsoft.com/office/drawing/2014/main" id="{6F6C2665-8E86-42C4-A003-E08139792BEF}"/>
                  </a:ext>
                </a:extLst>
              </p:cNvPr>
              <p:cNvSpPr>
                <a:spLocks noEditPoints="1"/>
              </p:cNvSpPr>
              <p:nvPr/>
            </p:nvSpPr>
            <p:spPr bwMode="auto">
              <a:xfrm>
                <a:off x="6350" y="-3175"/>
                <a:ext cx="530225" cy="531813"/>
              </a:xfrm>
              <a:custGeom>
                <a:avLst/>
                <a:gdLst>
                  <a:gd name="T0" fmla="*/ 139 w 139"/>
                  <a:gd name="T1" fmla="*/ 70 h 140"/>
                  <a:gd name="T2" fmla="*/ 70 w 139"/>
                  <a:gd name="T3" fmla="*/ 0 h 140"/>
                  <a:gd name="T4" fmla="*/ 0 w 139"/>
                  <a:gd name="T5" fmla="*/ 70 h 140"/>
                  <a:gd name="T6" fmla="*/ 70 w 139"/>
                  <a:gd name="T7" fmla="*/ 140 h 140"/>
                  <a:gd name="T8" fmla="*/ 139 w 139"/>
                  <a:gd name="T9" fmla="*/ 70 h 140"/>
                  <a:gd name="T10" fmla="*/ 70 w 139"/>
                  <a:gd name="T11" fmla="*/ 122 h 140"/>
                  <a:gd name="T12" fmla="*/ 17 w 139"/>
                  <a:gd name="T13" fmla="*/ 70 h 140"/>
                  <a:gd name="T14" fmla="*/ 70 w 139"/>
                  <a:gd name="T15" fmla="*/ 17 h 140"/>
                  <a:gd name="T16" fmla="*/ 122 w 139"/>
                  <a:gd name="T17" fmla="*/ 70 h 140"/>
                  <a:gd name="T18" fmla="*/ 70 w 139"/>
                  <a:gd name="T19" fmla="*/ 1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39" y="70"/>
                    </a:moveTo>
                    <a:cubicBezTo>
                      <a:pt x="139" y="31"/>
                      <a:pt x="108" y="0"/>
                      <a:pt x="70" y="0"/>
                    </a:cubicBezTo>
                    <a:cubicBezTo>
                      <a:pt x="31" y="0"/>
                      <a:pt x="0" y="31"/>
                      <a:pt x="0" y="70"/>
                    </a:cubicBezTo>
                    <a:cubicBezTo>
                      <a:pt x="0" y="108"/>
                      <a:pt x="31" y="140"/>
                      <a:pt x="70" y="140"/>
                    </a:cubicBezTo>
                    <a:cubicBezTo>
                      <a:pt x="108" y="140"/>
                      <a:pt x="139" y="108"/>
                      <a:pt x="139" y="70"/>
                    </a:cubicBezTo>
                    <a:moveTo>
                      <a:pt x="70" y="122"/>
                    </a:moveTo>
                    <a:cubicBezTo>
                      <a:pt x="41" y="122"/>
                      <a:pt x="17" y="99"/>
                      <a:pt x="17" y="70"/>
                    </a:cubicBezTo>
                    <a:cubicBezTo>
                      <a:pt x="17" y="41"/>
                      <a:pt x="41" y="17"/>
                      <a:pt x="70" y="17"/>
                    </a:cubicBezTo>
                    <a:cubicBezTo>
                      <a:pt x="98" y="17"/>
                      <a:pt x="122" y="41"/>
                      <a:pt x="122" y="70"/>
                    </a:cubicBezTo>
                    <a:cubicBezTo>
                      <a:pt x="122" y="99"/>
                      <a:pt x="98" y="122"/>
                      <a:pt x="70"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pPr defTabSz="914377">
                  <a:defRPr/>
                </a:pPr>
                <a:endParaRPr lang="id-ID" kern="0" dirty="0">
                  <a:solidFill>
                    <a:prstClr val="black"/>
                  </a:solidFill>
                  <a:latin typeface="思源黑体" panose="020B0500000000000000" pitchFamily="34" charset="-122"/>
                  <a:ea typeface="思源黑体" panose="020B0500000000000000" pitchFamily="34" charset="-122"/>
                </a:endParaRPr>
              </a:p>
            </p:txBody>
          </p:sp>
          <p:sp>
            <p:nvSpPr>
              <p:cNvPr id="117" name="Freeform 20">
                <a:extLst>
                  <a:ext uri="{FF2B5EF4-FFF2-40B4-BE49-F238E27FC236}">
                    <a16:creationId xmlns:a16="http://schemas.microsoft.com/office/drawing/2014/main" id="{66C14E4E-B6D8-491B-B5B9-3618A8D857B0}"/>
                  </a:ext>
                </a:extLst>
              </p:cNvPr>
              <p:cNvSpPr>
                <a:spLocks/>
              </p:cNvSpPr>
              <p:nvPr/>
            </p:nvSpPr>
            <p:spPr bwMode="auto">
              <a:xfrm>
                <a:off x="117475" y="106363"/>
                <a:ext cx="157163" cy="155575"/>
              </a:xfrm>
              <a:custGeom>
                <a:avLst/>
                <a:gdLst>
                  <a:gd name="T0" fmla="*/ 0 w 41"/>
                  <a:gd name="T1" fmla="*/ 41 h 41"/>
                  <a:gd name="T2" fmla="*/ 12 w 41"/>
                  <a:gd name="T3" fmla="*/ 41 h 41"/>
                  <a:gd name="T4" fmla="*/ 41 w 41"/>
                  <a:gd name="T5" fmla="*/ 12 h 41"/>
                  <a:gd name="T6" fmla="*/ 41 w 41"/>
                  <a:gd name="T7" fmla="*/ 0 h 41"/>
                  <a:gd name="T8" fmla="*/ 0 w 41"/>
                  <a:gd name="T9" fmla="*/ 41 h 41"/>
                </a:gdLst>
                <a:ahLst/>
                <a:cxnLst>
                  <a:cxn ang="0">
                    <a:pos x="T0" y="T1"/>
                  </a:cxn>
                  <a:cxn ang="0">
                    <a:pos x="T2" y="T3"/>
                  </a:cxn>
                  <a:cxn ang="0">
                    <a:pos x="T4" y="T5"/>
                  </a:cxn>
                  <a:cxn ang="0">
                    <a:pos x="T6" y="T7"/>
                  </a:cxn>
                  <a:cxn ang="0">
                    <a:pos x="T8" y="T9"/>
                  </a:cxn>
                </a:cxnLst>
                <a:rect l="0" t="0" r="r" b="b"/>
                <a:pathLst>
                  <a:path w="41" h="41">
                    <a:moveTo>
                      <a:pt x="0" y="41"/>
                    </a:moveTo>
                    <a:cubicBezTo>
                      <a:pt x="12" y="41"/>
                      <a:pt x="12" y="41"/>
                      <a:pt x="12" y="41"/>
                    </a:cubicBezTo>
                    <a:cubicBezTo>
                      <a:pt x="12" y="25"/>
                      <a:pt x="25" y="12"/>
                      <a:pt x="41" y="12"/>
                    </a:cubicBezTo>
                    <a:cubicBezTo>
                      <a:pt x="41" y="0"/>
                      <a:pt x="41" y="0"/>
                      <a:pt x="41" y="0"/>
                    </a:cubicBezTo>
                    <a:cubicBezTo>
                      <a:pt x="18" y="0"/>
                      <a:pt x="0" y="18"/>
                      <a:pt x="0" y="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pPr defTabSz="914377">
                  <a:defRPr/>
                </a:pPr>
                <a:endParaRPr lang="id-ID" kern="0" dirty="0">
                  <a:solidFill>
                    <a:prstClr val="black"/>
                  </a:solidFill>
                  <a:latin typeface="思源黑体" panose="020B0500000000000000" pitchFamily="34" charset="-122"/>
                  <a:ea typeface="思源黑体" panose="020B0500000000000000" pitchFamily="34" charset="-122"/>
                </a:endParaRPr>
              </a:p>
            </p:txBody>
          </p:sp>
        </p:grpSp>
      </p:grpSp>
      <p:sp>
        <p:nvSpPr>
          <p:cNvPr id="41" name="矩形 40"/>
          <p:cNvSpPr/>
          <p:nvPr/>
        </p:nvSpPr>
        <p:spPr>
          <a:xfrm>
            <a:off x="1244421" y="341781"/>
            <a:ext cx="2867228" cy="430567"/>
          </a:xfrm>
          <a:prstGeom prst="rect">
            <a:avLst/>
          </a:prstGeom>
        </p:spPr>
        <p:txBody>
          <a:bodyPr wrap="square">
            <a:spAutoFit/>
          </a:bodyPr>
          <a:lstStyle/>
          <a:p>
            <a:pPr>
              <a:lnSpc>
                <a:spcPct val="120000"/>
              </a:lnSpc>
            </a:pPr>
            <a:r>
              <a:rPr lang="en-US" altLang="zh-CN" sz="2000" b="1"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Future Insight</a:t>
            </a:r>
            <a:endParaRPr lang="zh-CN" altLang="en-US" sz="2000" b="1"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endParaRPr>
          </a:p>
        </p:txBody>
      </p:sp>
      <p:pic>
        <p:nvPicPr>
          <p:cNvPr id="2" name="图片 1">
            <a:extLst>
              <a:ext uri="{FF2B5EF4-FFF2-40B4-BE49-F238E27FC236}">
                <a16:creationId xmlns:a16="http://schemas.microsoft.com/office/drawing/2014/main" id="{BF1B2B1F-C16E-A7DD-9742-1A2600C06642}"/>
              </a:ext>
            </a:extLst>
          </p:cNvPr>
          <p:cNvPicPr>
            <a:picLocks noChangeAspect="1"/>
          </p:cNvPicPr>
          <p:nvPr/>
        </p:nvPicPr>
        <p:blipFill>
          <a:blip r:embed="rId3"/>
          <a:stretch>
            <a:fillRect/>
          </a:stretch>
        </p:blipFill>
        <p:spPr>
          <a:xfrm>
            <a:off x="9467850" y="143355"/>
            <a:ext cx="2594309" cy="695422"/>
          </a:xfrm>
          <a:prstGeom prst="rect">
            <a:avLst/>
          </a:prstGeom>
        </p:spPr>
      </p:pic>
    </p:spTree>
    <p:extLst>
      <p:ext uri="{BB962C8B-B14F-4D97-AF65-F5344CB8AC3E}">
        <p14:creationId xmlns:p14="http://schemas.microsoft.com/office/powerpoint/2010/main" val="3592441083"/>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down)">
                                      <p:cBhvr>
                                        <p:cTn id="7" dur="500"/>
                                        <p:tgtEl>
                                          <p:spTgt spid="6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wipe(down)">
                                      <p:cBhvr>
                                        <p:cTn id="10" dur="500"/>
                                        <p:tgtEl>
                                          <p:spTgt spid="59"/>
                                        </p:tgtEl>
                                      </p:cBhvr>
                                    </p:animEffect>
                                  </p:childTnLst>
                                </p:cTn>
                              </p:par>
                            </p:childTnLst>
                          </p:cTn>
                        </p:par>
                        <p:par>
                          <p:cTn id="11" fill="hold" nodeType="afterGroup">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wipe(down)">
                                      <p:cBhvr>
                                        <p:cTn id="14" dur="500"/>
                                        <p:tgtEl>
                                          <p:spTgt spid="61"/>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wipe(down)">
                                      <p:cBhvr>
                                        <p:cTn id="17" dur="500"/>
                                        <p:tgtEl>
                                          <p:spTgt spid="62"/>
                                        </p:tgtEl>
                                      </p:cBhvr>
                                    </p:animEffect>
                                  </p:childTnLst>
                                </p:cTn>
                              </p:par>
                            </p:childTnLst>
                          </p:cTn>
                        </p:par>
                        <p:par>
                          <p:cTn id="18" fill="hold" nodeType="afterGroup">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wipe(down)">
                                      <p:cBhvr>
                                        <p:cTn id="21" dur="500"/>
                                        <p:tgtEl>
                                          <p:spTgt spid="63"/>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wipe(down)">
                                      <p:cBhvr>
                                        <p:cTn id="24" dur="500"/>
                                        <p:tgtEl>
                                          <p:spTgt spid="64"/>
                                        </p:tgtEl>
                                      </p:cBhvr>
                                    </p:animEffect>
                                  </p:childTnLst>
                                </p:cTn>
                              </p:par>
                            </p:childTnLst>
                          </p:cTn>
                        </p:par>
                        <p:par>
                          <p:cTn id="25" fill="hold" nodeType="afterGroup">
                            <p:stCondLst>
                              <p:cond delay="1500"/>
                            </p:stCondLst>
                            <p:childTnLst>
                              <p:par>
                                <p:cTn id="26" presetID="22" presetClass="entr" presetSubtype="4" fill="hold" grpId="0" nodeType="afterEffect">
                                  <p:stCondLst>
                                    <p:cond delay="0"/>
                                  </p:stCondLst>
                                  <p:childTnLst>
                                    <p:set>
                                      <p:cBhvr>
                                        <p:cTn id="27" dur="1" fill="hold">
                                          <p:stCondLst>
                                            <p:cond delay="0"/>
                                          </p:stCondLst>
                                        </p:cTn>
                                        <p:tgtEl>
                                          <p:spTgt spid="65"/>
                                        </p:tgtEl>
                                        <p:attrNameLst>
                                          <p:attrName>style.visibility</p:attrName>
                                        </p:attrNameLst>
                                      </p:cBhvr>
                                      <p:to>
                                        <p:strVal val="visible"/>
                                      </p:to>
                                    </p:set>
                                    <p:animEffect transition="in" filter="wipe(down)">
                                      <p:cBhvr>
                                        <p:cTn id="28" dur="500"/>
                                        <p:tgtEl>
                                          <p:spTgt spid="65"/>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wipe(down)">
                                      <p:cBhvr>
                                        <p:cTn id="31" dur="500"/>
                                        <p:tgtEl>
                                          <p:spTgt spid="66"/>
                                        </p:tgtEl>
                                      </p:cBhvr>
                                    </p:animEffect>
                                  </p:childTnLst>
                                </p:cTn>
                              </p:par>
                            </p:childTnLst>
                          </p:cTn>
                        </p:par>
                        <p:par>
                          <p:cTn id="32" fill="hold" nodeType="afterGroup">
                            <p:stCondLst>
                              <p:cond delay="2000"/>
                            </p:stCondLst>
                            <p:childTnLst>
                              <p:par>
                                <p:cTn id="33" presetID="2" presetClass="entr" presetSubtype="8" accel="50000" fill="hold" nodeType="afterEffect">
                                  <p:stCondLst>
                                    <p:cond delay="0"/>
                                  </p:stCondLst>
                                  <p:childTnLst>
                                    <p:set>
                                      <p:cBhvr>
                                        <p:cTn id="34" dur="1" fill="hold">
                                          <p:stCondLst>
                                            <p:cond delay="0"/>
                                          </p:stCondLst>
                                        </p:cTn>
                                        <p:tgtEl>
                                          <p:spTgt spid="94"/>
                                        </p:tgtEl>
                                        <p:attrNameLst>
                                          <p:attrName>style.visibility</p:attrName>
                                        </p:attrNameLst>
                                      </p:cBhvr>
                                      <p:to>
                                        <p:strVal val="visible"/>
                                      </p:to>
                                    </p:set>
                                    <p:anim calcmode="lin" valueType="num">
                                      <p:cBhvr additive="base">
                                        <p:cTn id="35" dur="400" fill="hold"/>
                                        <p:tgtEl>
                                          <p:spTgt spid="94"/>
                                        </p:tgtEl>
                                        <p:attrNameLst>
                                          <p:attrName>ppt_x</p:attrName>
                                        </p:attrNameLst>
                                      </p:cBhvr>
                                      <p:tavLst>
                                        <p:tav tm="0">
                                          <p:val>
                                            <p:strVal val="0-#ppt_w/2"/>
                                          </p:val>
                                        </p:tav>
                                        <p:tav tm="100000">
                                          <p:val>
                                            <p:strVal val="#ppt_x"/>
                                          </p:val>
                                        </p:tav>
                                      </p:tavLst>
                                    </p:anim>
                                    <p:anim calcmode="lin" valueType="num">
                                      <p:cBhvr additive="base">
                                        <p:cTn id="36" dur="400" fill="hold"/>
                                        <p:tgtEl>
                                          <p:spTgt spid="94"/>
                                        </p:tgtEl>
                                        <p:attrNameLst>
                                          <p:attrName>ppt_y</p:attrName>
                                        </p:attrNameLst>
                                      </p:cBhvr>
                                      <p:tavLst>
                                        <p:tav tm="0">
                                          <p:val>
                                            <p:strVal val="#ppt_y"/>
                                          </p:val>
                                        </p:tav>
                                        <p:tav tm="100000">
                                          <p:val>
                                            <p:strVal val="#ppt_y"/>
                                          </p:val>
                                        </p:tav>
                                      </p:tavLst>
                                    </p:anim>
                                  </p:childTnLst>
                                </p:cTn>
                              </p:par>
                            </p:childTnLst>
                          </p:cTn>
                        </p:par>
                        <p:par>
                          <p:cTn id="37" fill="hold" nodeType="afterGroup">
                            <p:stCondLst>
                              <p:cond delay="2400"/>
                            </p:stCondLst>
                            <p:childTnLst>
                              <p:par>
                                <p:cTn id="38" presetID="2" presetClass="entr" presetSubtype="8" accel="50000" fill="hold" nodeType="afterEffect">
                                  <p:stCondLst>
                                    <p:cond delay="0"/>
                                  </p:stCondLst>
                                  <p:childTnLst>
                                    <p:set>
                                      <p:cBhvr>
                                        <p:cTn id="39" dur="1" fill="hold">
                                          <p:stCondLst>
                                            <p:cond delay="0"/>
                                          </p:stCondLst>
                                        </p:cTn>
                                        <p:tgtEl>
                                          <p:spTgt spid="106"/>
                                        </p:tgtEl>
                                        <p:attrNameLst>
                                          <p:attrName>style.visibility</p:attrName>
                                        </p:attrNameLst>
                                      </p:cBhvr>
                                      <p:to>
                                        <p:strVal val="visible"/>
                                      </p:to>
                                    </p:set>
                                    <p:anim calcmode="lin" valueType="num">
                                      <p:cBhvr additive="base">
                                        <p:cTn id="40" dur="400" fill="hold"/>
                                        <p:tgtEl>
                                          <p:spTgt spid="106"/>
                                        </p:tgtEl>
                                        <p:attrNameLst>
                                          <p:attrName>ppt_x</p:attrName>
                                        </p:attrNameLst>
                                      </p:cBhvr>
                                      <p:tavLst>
                                        <p:tav tm="0">
                                          <p:val>
                                            <p:strVal val="0-#ppt_w/2"/>
                                          </p:val>
                                        </p:tav>
                                        <p:tav tm="100000">
                                          <p:val>
                                            <p:strVal val="#ppt_x"/>
                                          </p:val>
                                        </p:tav>
                                      </p:tavLst>
                                    </p:anim>
                                    <p:anim calcmode="lin" valueType="num">
                                      <p:cBhvr additive="base">
                                        <p:cTn id="41" dur="400" fill="hold"/>
                                        <p:tgtEl>
                                          <p:spTgt spid="106"/>
                                        </p:tgtEl>
                                        <p:attrNameLst>
                                          <p:attrName>ppt_y</p:attrName>
                                        </p:attrNameLst>
                                      </p:cBhvr>
                                      <p:tavLst>
                                        <p:tav tm="0">
                                          <p:val>
                                            <p:strVal val="#ppt_y"/>
                                          </p:val>
                                        </p:tav>
                                        <p:tav tm="100000">
                                          <p:val>
                                            <p:strVal val="#ppt_y"/>
                                          </p:val>
                                        </p:tav>
                                      </p:tavLst>
                                    </p:anim>
                                  </p:childTnLst>
                                </p:cTn>
                              </p:par>
                            </p:childTnLst>
                          </p:cTn>
                        </p:par>
                        <p:par>
                          <p:cTn id="42" fill="hold" nodeType="afterGroup">
                            <p:stCondLst>
                              <p:cond delay="2800"/>
                            </p:stCondLst>
                            <p:childTnLst>
                              <p:par>
                                <p:cTn id="43" presetID="2" presetClass="entr" presetSubtype="8" accel="50000" fill="hold" nodeType="afterEffect">
                                  <p:stCondLst>
                                    <p:cond delay="0"/>
                                  </p:stCondLst>
                                  <p:childTnLst>
                                    <p:set>
                                      <p:cBhvr>
                                        <p:cTn id="44" dur="1" fill="hold">
                                          <p:stCondLst>
                                            <p:cond delay="0"/>
                                          </p:stCondLst>
                                        </p:cTn>
                                        <p:tgtEl>
                                          <p:spTgt spid="100"/>
                                        </p:tgtEl>
                                        <p:attrNameLst>
                                          <p:attrName>style.visibility</p:attrName>
                                        </p:attrNameLst>
                                      </p:cBhvr>
                                      <p:to>
                                        <p:strVal val="visible"/>
                                      </p:to>
                                    </p:set>
                                    <p:anim calcmode="lin" valueType="num">
                                      <p:cBhvr additive="base">
                                        <p:cTn id="45" dur="400" fill="hold"/>
                                        <p:tgtEl>
                                          <p:spTgt spid="100"/>
                                        </p:tgtEl>
                                        <p:attrNameLst>
                                          <p:attrName>ppt_x</p:attrName>
                                        </p:attrNameLst>
                                      </p:cBhvr>
                                      <p:tavLst>
                                        <p:tav tm="0">
                                          <p:val>
                                            <p:strVal val="0-#ppt_w/2"/>
                                          </p:val>
                                        </p:tav>
                                        <p:tav tm="100000">
                                          <p:val>
                                            <p:strVal val="#ppt_x"/>
                                          </p:val>
                                        </p:tav>
                                      </p:tavLst>
                                    </p:anim>
                                    <p:anim calcmode="lin" valueType="num">
                                      <p:cBhvr additive="base">
                                        <p:cTn id="46" dur="400" fill="hold"/>
                                        <p:tgtEl>
                                          <p:spTgt spid="100"/>
                                        </p:tgtEl>
                                        <p:attrNameLst>
                                          <p:attrName>ppt_y</p:attrName>
                                        </p:attrNameLst>
                                      </p:cBhvr>
                                      <p:tavLst>
                                        <p:tav tm="0">
                                          <p:val>
                                            <p:strVal val="#ppt_y"/>
                                          </p:val>
                                        </p:tav>
                                        <p:tav tm="100000">
                                          <p:val>
                                            <p:strVal val="#ppt_y"/>
                                          </p:val>
                                        </p:tav>
                                      </p:tavLst>
                                    </p:anim>
                                  </p:childTnLst>
                                </p:cTn>
                              </p:par>
                            </p:childTnLst>
                          </p:cTn>
                        </p:par>
                        <p:par>
                          <p:cTn id="47" fill="hold" nodeType="afterGroup">
                            <p:stCondLst>
                              <p:cond delay="3200"/>
                            </p:stCondLst>
                            <p:childTnLst>
                              <p:par>
                                <p:cTn id="48" presetID="2" presetClass="entr" presetSubtype="8" accel="50000" fill="hold" nodeType="afterEffect">
                                  <p:stCondLst>
                                    <p:cond delay="0"/>
                                  </p:stCondLst>
                                  <p:childTnLst>
                                    <p:set>
                                      <p:cBhvr>
                                        <p:cTn id="49" dur="1" fill="hold">
                                          <p:stCondLst>
                                            <p:cond delay="0"/>
                                          </p:stCondLst>
                                        </p:cTn>
                                        <p:tgtEl>
                                          <p:spTgt spid="112"/>
                                        </p:tgtEl>
                                        <p:attrNameLst>
                                          <p:attrName>style.visibility</p:attrName>
                                        </p:attrNameLst>
                                      </p:cBhvr>
                                      <p:to>
                                        <p:strVal val="visible"/>
                                      </p:to>
                                    </p:set>
                                    <p:anim calcmode="lin" valueType="num">
                                      <p:cBhvr additive="base">
                                        <p:cTn id="50" dur="400" fill="hold"/>
                                        <p:tgtEl>
                                          <p:spTgt spid="112"/>
                                        </p:tgtEl>
                                        <p:attrNameLst>
                                          <p:attrName>ppt_x</p:attrName>
                                        </p:attrNameLst>
                                      </p:cBhvr>
                                      <p:tavLst>
                                        <p:tav tm="0">
                                          <p:val>
                                            <p:strVal val="0-#ppt_w/2"/>
                                          </p:val>
                                        </p:tav>
                                        <p:tav tm="100000">
                                          <p:val>
                                            <p:strVal val="#ppt_x"/>
                                          </p:val>
                                        </p:tav>
                                      </p:tavLst>
                                    </p:anim>
                                    <p:anim calcmode="lin" valueType="num">
                                      <p:cBhvr additive="base">
                                        <p:cTn id="51" dur="400" fill="hold"/>
                                        <p:tgtEl>
                                          <p:spTgt spid="1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p:bldP spid="61" grpId="0"/>
      <p:bldP spid="62" grpId="0"/>
      <p:bldP spid="63" grpId="0"/>
      <p:bldP spid="64" grpId="0"/>
      <p:bldP spid="65" grpId="0"/>
      <p:bldP spid="6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C33DA-A88C-6AE1-3FBF-22D8964CAECC}"/>
            </a:ext>
          </a:extLst>
        </p:cNvPr>
        <p:cNvGrpSpPr/>
        <p:nvPr/>
      </p:nvGrpSpPr>
      <p:grpSpPr>
        <a:xfrm>
          <a:off x="0" y="0"/>
          <a:ext cx="0" cy="0"/>
          <a:chOff x="0" y="0"/>
          <a:chExt cx="0" cy="0"/>
        </a:xfrm>
      </p:grpSpPr>
      <p:sp>
        <p:nvSpPr>
          <p:cNvPr id="7" name="Rectangle 3">
            <a:extLst>
              <a:ext uri="{FF2B5EF4-FFF2-40B4-BE49-F238E27FC236}">
                <a16:creationId xmlns:a16="http://schemas.microsoft.com/office/drawing/2014/main" id="{20D31AD5-E3A2-E1EF-7E5D-9A6FAD37AA91}"/>
              </a:ext>
            </a:extLst>
          </p:cNvPr>
          <p:cNvSpPr/>
          <p:nvPr/>
        </p:nvSpPr>
        <p:spPr>
          <a:xfrm>
            <a:off x="401784" y="2037348"/>
            <a:ext cx="11402290" cy="2140730"/>
          </a:xfrm>
          <a:prstGeom prst="rect">
            <a:avLst/>
          </a:prstGeom>
          <a:solidFill>
            <a:srgbClr val="1C2632"/>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dirty="0">
              <a:latin typeface="Arial" panose="020B0604020202020204" pitchFamily="34" charset="0"/>
              <a:ea typeface="思源黑体" panose="020B0500000000000000" pitchFamily="34" charset="-122"/>
              <a:cs typeface="+mn-ea"/>
              <a:sym typeface="+mn-lt"/>
            </a:endParaRPr>
          </a:p>
        </p:txBody>
      </p:sp>
      <p:sp>
        <p:nvSpPr>
          <p:cNvPr id="14" name="TextBox 13">
            <a:extLst>
              <a:ext uri="{FF2B5EF4-FFF2-40B4-BE49-F238E27FC236}">
                <a16:creationId xmlns:a16="http://schemas.microsoft.com/office/drawing/2014/main" id="{56079E0D-EC17-C394-1F9E-4AD5674AC1E7}"/>
              </a:ext>
            </a:extLst>
          </p:cNvPr>
          <p:cNvSpPr txBox="1"/>
          <p:nvPr/>
        </p:nvSpPr>
        <p:spPr>
          <a:xfrm>
            <a:off x="4930295" y="2135938"/>
            <a:ext cx="6598716" cy="2019010"/>
          </a:xfrm>
          <a:prstGeom prst="rect">
            <a:avLst/>
          </a:prstGeom>
          <a:noFill/>
        </p:spPr>
        <p:txBody>
          <a:bodyPr wrap="square" rIns="144000" bIns="36000" numCol="1" spcCol="360000" rtlCol="0">
            <a:spAutoFit/>
          </a:bodyPr>
          <a:lstStyle/>
          <a:p>
            <a:pPr>
              <a:lnSpc>
                <a:spcPct val="130000"/>
              </a:lnSpc>
            </a:pPr>
            <a:r>
              <a:rPr lang="en-US" altLang="zh-CN" sz="1400" b="1" dirty="0">
                <a:solidFill>
                  <a:schemeClr val="bg1"/>
                </a:solidFill>
                <a:latin typeface="Arial" panose="020B0604020202020204" pitchFamily="34" charset="0"/>
                <a:ea typeface="思源黑体" panose="020B0500000000000000" pitchFamily="34" charset="-122"/>
                <a:cs typeface="Arial" panose="020B0604020202020204" pitchFamily="34" charset="0"/>
                <a:sym typeface="+mn-lt"/>
              </a:rPr>
              <a:t>Performance</a:t>
            </a:r>
            <a:r>
              <a:rPr lang="en-US" altLang="zh-CN" sz="1400" b="1" dirty="0">
                <a:solidFill>
                  <a:schemeClr val="bg1"/>
                </a:solidFill>
                <a:effectLst>
                  <a:outerShdw blurRad="25400" dist="25400" dir="2700000" algn="tl">
                    <a:srgbClr val="000000">
                      <a:alpha val="20000"/>
                    </a:srgbClr>
                  </a:outerShdw>
                </a:effectLst>
                <a:latin typeface="Arial" panose="020B0604020202020204" pitchFamily="34" charset="0"/>
                <a:ea typeface="思源黑体" panose="020B0500000000000000" pitchFamily="34" charset="-122"/>
                <a:cs typeface="Arial" panose="020B0604020202020204" pitchFamily="34" charset="0"/>
                <a:sym typeface="+mn-lt"/>
              </a:rPr>
              <a:t> </a:t>
            </a:r>
            <a:r>
              <a:rPr lang="en-US" altLang="zh-CN" sz="1400" b="1" dirty="0">
                <a:solidFill>
                  <a:schemeClr val="bg1"/>
                </a:solidFill>
                <a:latin typeface="Arial" panose="020B0604020202020204" pitchFamily="34" charset="0"/>
                <a:cs typeface="Arial" panose="020B0604020202020204" pitchFamily="34" charset="0"/>
              </a:rPr>
              <a:t>Marketing Campaigns of a Portuguese Banking Institution </a:t>
            </a:r>
          </a:p>
          <a:p>
            <a:pPr>
              <a:lnSpc>
                <a:spcPct val="130000"/>
              </a:lnSpc>
            </a:pPr>
            <a:br>
              <a:rPr lang="en-US" altLang="zh-CN" sz="1400" dirty="0">
                <a:solidFill>
                  <a:schemeClr val="bg1"/>
                </a:solidFill>
                <a:latin typeface="Arial" panose="020B0604020202020204" pitchFamily="34" charset="0"/>
              </a:rPr>
            </a:br>
            <a:r>
              <a:rPr lang="en-US" altLang="zh-CN" sz="1400" dirty="0">
                <a:solidFill>
                  <a:schemeClr val="bg1"/>
                </a:solidFill>
                <a:latin typeface="Arial" panose="020B0604020202020204" pitchFamily="34" charset="0"/>
              </a:rPr>
              <a:t>The data is related with direct marketing campaigns of a Portuguese banking institution. The marketing campaigns were based on phone calls. Often, more than one contact to the same client was required, in order to access if the product (bank term deposit) would be ('yes') or not ('no') subscribed. Year of data is from 2008-2010.</a:t>
            </a:r>
            <a:endParaRPr lang="zh-CN" altLang="en-US" sz="1400" dirty="0">
              <a:solidFill>
                <a:schemeClr val="bg1"/>
              </a:solidFill>
              <a:latin typeface="Arial" panose="020B0604020202020204" pitchFamily="34" charset="0"/>
            </a:endParaRPr>
          </a:p>
        </p:txBody>
      </p:sp>
      <p:grpSp>
        <p:nvGrpSpPr>
          <p:cNvPr id="21" name="组合 20">
            <a:extLst>
              <a:ext uri="{FF2B5EF4-FFF2-40B4-BE49-F238E27FC236}">
                <a16:creationId xmlns:a16="http://schemas.microsoft.com/office/drawing/2014/main" id="{A5705660-0BEE-DF29-7772-10B139898E34}"/>
              </a:ext>
            </a:extLst>
          </p:cNvPr>
          <p:cNvGrpSpPr/>
          <p:nvPr/>
        </p:nvGrpSpPr>
        <p:grpSpPr>
          <a:xfrm>
            <a:off x="6365216" y="4571155"/>
            <a:ext cx="4266692" cy="1745197"/>
            <a:chOff x="1361910" y="1894925"/>
            <a:chExt cx="4266692" cy="1745197"/>
          </a:xfrm>
        </p:grpSpPr>
        <p:grpSp>
          <p:nvGrpSpPr>
            <p:cNvPr id="22" name="Group 332">
              <a:extLst>
                <a:ext uri="{FF2B5EF4-FFF2-40B4-BE49-F238E27FC236}">
                  <a16:creationId xmlns:a16="http://schemas.microsoft.com/office/drawing/2014/main" id="{7549BC90-E1A3-2A5D-4F73-DBC99F9E2D1C}"/>
                </a:ext>
              </a:extLst>
            </p:cNvPr>
            <p:cNvGrpSpPr>
              <a:grpSpLocks noChangeAspect="1"/>
            </p:cNvGrpSpPr>
            <p:nvPr/>
          </p:nvGrpSpPr>
          <p:grpSpPr>
            <a:xfrm>
              <a:off x="1361910" y="2154848"/>
              <a:ext cx="540000" cy="540000"/>
              <a:chOff x="4643438" y="2786064"/>
              <a:chExt cx="288476" cy="288476"/>
            </a:xfrm>
          </p:grpSpPr>
          <p:sp>
            <p:nvSpPr>
              <p:cNvPr id="25" name="Oval 59">
                <a:extLst>
                  <a:ext uri="{FF2B5EF4-FFF2-40B4-BE49-F238E27FC236}">
                    <a16:creationId xmlns:a16="http://schemas.microsoft.com/office/drawing/2014/main" id="{81AA0FC4-FB0D-AD87-6246-FDB3947BA686}"/>
                  </a:ext>
                </a:extLst>
              </p:cNvPr>
              <p:cNvSpPr/>
              <p:nvPr/>
            </p:nvSpPr>
            <p:spPr>
              <a:xfrm>
                <a:off x="4643438" y="2786064"/>
                <a:ext cx="288476" cy="288476"/>
              </a:xfrm>
              <a:prstGeom prst="ellipse">
                <a:avLst/>
              </a:prstGeom>
              <a:solidFill>
                <a:srgbClr val="A78D6C"/>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solidFill>
                    <a:schemeClr val="bg1">
                      <a:lumMod val="65000"/>
                    </a:schemeClr>
                  </a:solidFill>
                  <a:latin typeface="Arial" panose="020B0604020202020204" pitchFamily="34" charset="0"/>
                  <a:ea typeface="思源黑体" panose="020B0500000000000000" pitchFamily="34" charset="-122"/>
                  <a:cs typeface="+mn-ea"/>
                  <a:sym typeface="+mn-lt"/>
                </a:endParaRPr>
              </a:p>
            </p:txBody>
          </p:sp>
          <p:sp>
            <p:nvSpPr>
              <p:cNvPr id="26" name="Freeform 26">
                <a:extLst>
                  <a:ext uri="{FF2B5EF4-FFF2-40B4-BE49-F238E27FC236}">
                    <a16:creationId xmlns:a16="http://schemas.microsoft.com/office/drawing/2014/main" id="{719404F5-BE28-7338-FA8C-019F68524E5C}"/>
                  </a:ext>
                </a:extLst>
              </p:cNvPr>
              <p:cNvSpPr>
                <a:spLocks/>
              </p:cNvSpPr>
              <p:nvPr/>
            </p:nvSpPr>
            <p:spPr bwMode="auto">
              <a:xfrm>
                <a:off x="4735506" y="2871746"/>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30000"/>
                  </a:lnSpc>
                </a:pPr>
                <a:endParaRPr lang="en-US" sz="1400" dirty="0">
                  <a:solidFill>
                    <a:schemeClr val="bg1">
                      <a:lumMod val="65000"/>
                    </a:schemeClr>
                  </a:solidFill>
                  <a:latin typeface="Arial" panose="020B0604020202020204" pitchFamily="34" charset="0"/>
                  <a:ea typeface="思源黑体" panose="020B0500000000000000" pitchFamily="34" charset="-122"/>
                  <a:cs typeface="+mn-ea"/>
                  <a:sym typeface="+mn-lt"/>
                </a:endParaRPr>
              </a:p>
            </p:txBody>
          </p:sp>
        </p:grpSp>
        <p:sp>
          <p:nvSpPr>
            <p:cNvPr id="23" name="TextBox 22">
              <a:extLst>
                <a:ext uri="{FF2B5EF4-FFF2-40B4-BE49-F238E27FC236}">
                  <a16:creationId xmlns:a16="http://schemas.microsoft.com/office/drawing/2014/main" id="{0FFD51B7-FB91-1E69-187F-E59A4A476D48}"/>
                </a:ext>
              </a:extLst>
            </p:cNvPr>
            <p:cNvSpPr txBox="1"/>
            <p:nvPr/>
          </p:nvSpPr>
          <p:spPr>
            <a:xfrm>
              <a:off x="2027747" y="2368042"/>
              <a:ext cx="3600855" cy="1272080"/>
            </a:xfrm>
            <a:prstGeom prst="rect">
              <a:avLst/>
            </a:prstGeom>
            <a:noFill/>
          </p:spPr>
          <p:txBody>
            <a:bodyPr wrap="square" rtlCol="0">
              <a:spAutoFit/>
            </a:bodyPr>
            <a:lstStyle/>
            <a:p>
              <a:pPr marL="171450" indent="-171450">
                <a:lnSpc>
                  <a:spcPct val="130000"/>
                </a:lnSpc>
                <a:buFont typeface="Arial" panose="020B0604020202020204" pitchFamily="34" charset="0"/>
                <a:buChar char="•"/>
              </a:pPr>
              <a:r>
                <a:rPr lang="en-US" altLang="zh-CN" sz="1200" b="1" dirty="0">
                  <a:latin typeface="Arial" panose="020B0604020202020204" pitchFamily="34" charset="0"/>
                </a:rPr>
                <a:t>Economic Factors</a:t>
              </a:r>
            </a:p>
            <a:p>
              <a:pPr marL="171450" indent="-171450">
                <a:lnSpc>
                  <a:spcPct val="130000"/>
                </a:lnSpc>
                <a:buFont typeface="Arial" panose="020B0604020202020204" pitchFamily="34" charset="0"/>
                <a:buChar char="•"/>
              </a:pPr>
              <a:r>
                <a:rPr lang="en-US" altLang="zh-CN" sz="1200" b="1" dirty="0">
                  <a:latin typeface="Arial" panose="020B0604020202020204" pitchFamily="34" charset="0"/>
                </a:rPr>
                <a:t>Market Segmentation</a:t>
              </a:r>
            </a:p>
            <a:p>
              <a:pPr marL="171450" indent="-171450">
                <a:lnSpc>
                  <a:spcPct val="130000"/>
                </a:lnSpc>
                <a:buFont typeface="Arial" panose="020B0604020202020204" pitchFamily="34" charset="0"/>
                <a:buChar char="•"/>
              </a:pPr>
              <a:r>
                <a:rPr lang="en-US" altLang="zh-CN" sz="1200" b="1" dirty="0">
                  <a:latin typeface="Arial" panose="020B0604020202020204" pitchFamily="34" charset="0"/>
                </a:rPr>
                <a:t>Substitute product</a:t>
              </a:r>
            </a:p>
            <a:p>
              <a:pPr marL="171450" indent="-171450">
                <a:lnSpc>
                  <a:spcPct val="130000"/>
                </a:lnSpc>
                <a:buFont typeface="Arial" panose="020B0604020202020204" pitchFamily="34" charset="0"/>
                <a:buChar char="•"/>
              </a:pPr>
              <a:r>
                <a:rPr lang="en-US" altLang="zh-CN" sz="1200" b="1" dirty="0">
                  <a:latin typeface="Arial" panose="020B0604020202020204" pitchFamily="34" charset="0"/>
                </a:rPr>
                <a:t>Price Sensitivity</a:t>
              </a:r>
            </a:p>
            <a:p>
              <a:pPr marL="171450" indent="-171450">
                <a:lnSpc>
                  <a:spcPct val="130000"/>
                </a:lnSpc>
                <a:buFont typeface="Arial" panose="020B0604020202020204" pitchFamily="34" charset="0"/>
                <a:buChar char="•"/>
              </a:pPr>
              <a:r>
                <a:rPr lang="en-US" altLang="zh-CN" sz="1200" b="1" dirty="0">
                  <a:latin typeface="Arial" panose="020B0604020202020204" pitchFamily="34" charset="0"/>
                </a:rPr>
                <a:t>Consumer Preferences</a:t>
              </a:r>
              <a:endParaRPr lang="en-US" sz="1200" b="1" dirty="0">
                <a:solidFill>
                  <a:schemeClr val="tx1">
                    <a:lumMod val="50000"/>
                    <a:lumOff val="50000"/>
                  </a:schemeClr>
                </a:solidFill>
                <a:latin typeface="Arial" panose="020B0604020202020204" pitchFamily="34" charset="0"/>
                <a:ea typeface="思源黑体" panose="020B0500000000000000" pitchFamily="34" charset="-122"/>
                <a:cs typeface="+mn-ea"/>
                <a:sym typeface="+mn-lt"/>
              </a:endParaRPr>
            </a:p>
          </p:txBody>
        </p:sp>
        <p:sp>
          <p:nvSpPr>
            <p:cNvPr id="24" name="TextBox 23">
              <a:extLst>
                <a:ext uri="{FF2B5EF4-FFF2-40B4-BE49-F238E27FC236}">
                  <a16:creationId xmlns:a16="http://schemas.microsoft.com/office/drawing/2014/main" id="{2FE051FE-F9A7-4354-EC00-1A40367593D4}"/>
                </a:ext>
              </a:extLst>
            </p:cNvPr>
            <p:cNvSpPr txBox="1"/>
            <p:nvPr/>
          </p:nvSpPr>
          <p:spPr>
            <a:xfrm>
              <a:off x="1874457" y="1894925"/>
              <a:ext cx="3035275" cy="509783"/>
            </a:xfrm>
            <a:prstGeom prst="rect">
              <a:avLst/>
            </a:prstGeom>
            <a:noFill/>
          </p:spPr>
          <p:txBody>
            <a:bodyPr wrap="square" lIns="182843" tIns="91422" rIns="182843" bIns="91422" rtlCol="0">
              <a:spAutoFit/>
            </a:bodyPr>
            <a:lstStyle/>
            <a:p>
              <a:pPr>
                <a:lnSpc>
                  <a:spcPct val="130000"/>
                </a:lnSpc>
              </a:pPr>
              <a:r>
                <a:rPr lang="en-US" altLang="zh-CN" b="1" dirty="0">
                  <a:latin typeface="Arial" panose="020B0604020202020204" pitchFamily="34" charset="0"/>
                </a:rPr>
                <a:t>Demand-Side Analysis</a:t>
              </a:r>
              <a:endParaRPr lang="zh-CN" altLang="en-US" dirty="0">
                <a:solidFill>
                  <a:schemeClr val="tx1">
                    <a:lumMod val="85000"/>
                    <a:lumOff val="15000"/>
                  </a:schemeClr>
                </a:solidFill>
                <a:latin typeface="Arial" panose="020B0604020202020204" pitchFamily="34" charset="0"/>
                <a:ea typeface="思源黑体" panose="020B0500000000000000" pitchFamily="34" charset="-122"/>
                <a:cs typeface="+mn-ea"/>
                <a:sym typeface="+mn-lt"/>
              </a:endParaRPr>
            </a:p>
          </p:txBody>
        </p:sp>
      </p:grpSp>
      <p:sp>
        <p:nvSpPr>
          <p:cNvPr id="29" name="矩形 28">
            <a:extLst>
              <a:ext uri="{FF2B5EF4-FFF2-40B4-BE49-F238E27FC236}">
                <a16:creationId xmlns:a16="http://schemas.microsoft.com/office/drawing/2014/main" id="{02B622CF-7C3D-6662-A599-C5973AED2782}"/>
              </a:ext>
            </a:extLst>
          </p:cNvPr>
          <p:cNvSpPr/>
          <p:nvPr/>
        </p:nvSpPr>
        <p:spPr>
          <a:xfrm>
            <a:off x="1244421" y="341781"/>
            <a:ext cx="2867228" cy="496996"/>
          </a:xfrm>
          <a:prstGeom prst="rect">
            <a:avLst/>
          </a:prstGeom>
        </p:spPr>
        <p:txBody>
          <a:bodyPr wrap="square">
            <a:spAutoFit/>
          </a:bodyPr>
          <a:lstStyle/>
          <a:p>
            <a:pPr marL="0" lvl="1">
              <a:lnSpc>
                <a:spcPct val="150000"/>
              </a:lnSpc>
            </a:pPr>
            <a:r>
              <a:rPr lang="en-US" altLang="zh-CN" sz="2000" b="1" dirty="0">
                <a:solidFill>
                  <a:schemeClr val="tx1">
                    <a:lumMod val="85000"/>
                    <a:lumOff val="15000"/>
                  </a:schemeClr>
                </a:solidFill>
                <a:latin typeface="Arial" panose="020B0604020202020204" pitchFamily="34" charset="0"/>
                <a:ea typeface="思源黑体" panose="020B0500000000000000" pitchFamily="34" charset="-122"/>
              </a:rPr>
              <a:t>Problem Statement</a:t>
            </a:r>
            <a:endParaRPr lang="zh-CN" altLang="en-US" sz="2400" b="1" dirty="0">
              <a:solidFill>
                <a:schemeClr val="tx1">
                  <a:lumMod val="85000"/>
                  <a:lumOff val="15000"/>
                </a:schemeClr>
              </a:solidFill>
              <a:latin typeface="Arial" panose="020B0604020202020204" pitchFamily="34" charset="0"/>
              <a:ea typeface="思源黑体" panose="020B0500000000000000" pitchFamily="34" charset="-122"/>
            </a:endParaRPr>
          </a:p>
        </p:txBody>
      </p:sp>
      <p:grpSp>
        <p:nvGrpSpPr>
          <p:cNvPr id="3" name="组合 2">
            <a:extLst>
              <a:ext uri="{FF2B5EF4-FFF2-40B4-BE49-F238E27FC236}">
                <a16:creationId xmlns:a16="http://schemas.microsoft.com/office/drawing/2014/main" id="{0842D74B-BC27-0757-6CE8-DB9F60C28051}"/>
              </a:ext>
            </a:extLst>
          </p:cNvPr>
          <p:cNvGrpSpPr/>
          <p:nvPr/>
        </p:nvGrpSpPr>
        <p:grpSpPr>
          <a:xfrm>
            <a:off x="662989" y="1410919"/>
            <a:ext cx="4444590" cy="3611781"/>
            <a:chOff x="676052" y="1926027"/>
            <a:chExt cx="4444590" cy="3611781"/>
          </a:xfrm>
        </p:grpSpPr>
        <p:sp>
          <p:nvSpPr>
            <p:cNvPr id="11" name="Rectangle 23">
              <a:extLst>
                <a:ext uri="{FF2B5EF4-FFF2-40B4-BE49-F238E27FC236}">
                  <a16:creationId xmlns:a16="http://schemas.microsoft.com/office/drawing/2014/main" id="{DFDF796C-F76D-9EC3-7575-083F459A9DE1}"/>
                </a:ext>
              </a:extLst>
            </p:cNvPr>
            <p:cNvSpPr/>
            <p:nvPr/>
          </p:nvSpPr>
          <p:spPr>
            <a:xfrm>
              <a:off x="1329889" y="2393985"/>
              <a:ext cx="3180372" cy="2016428"/>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dirty="0">
                <a:solidFill>
                  <a:prstClr val="white"/>
                </a:solidFill>
                <a:latin typeface="Arial" panose="020B0604020202020204" pitchFamily="34" charset="0"/>
                <a:ea typeface="思源黑体" panose="020B0500000000000000" pitchFamily="34" charset="-122"/>
                <a:cs typeface="+mn-ea"/>
                <a:sym typeface="+mn-lt"/>
              </a:endParaRPr>
            </a:p>
          </p:txBody>
        </p:sp>
        <p:pic>
          <p:nvPicPr>
            <p:cNvPr id="2" name="图片 1">
              <a:extLst>
                <a:ext uri="{FF2B5EF4-FFF2-40B4-BE49-F238E27FC236}">
                  <a16:creationId xmlns:a16="http://schemas.microsoft.com/office/drawing/2014/main" id="{3C930FAD-8A6E-CEE5-5E1C-08C9AE1EF4A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2"/>
            <a:stretch/>
          </p:blipFill>
          <p:spPr>
            <a:xfrm>
              <a:off x="676052" y="1926027"/>
              <a:ext cx="4444590" cy="3611781"/>
            </a:xfrm>
            <a:prstGeom prst="rect">
              <a:avLst/>
            </a:prstGeom>
          </p:spPr>
        </p:pic>
      </p:grpSp>
      <p:grpSp>
        <p:nvGrpSpPr>
          <p:cNvPr id="15" name="组合 14">
            <a:extLst>
              <a:ext uri="{FF2B5EF4-FFF2-40B4-BE49-F238E27FC236}">
                <a16:creationId xmlns:a16="http://schemas.microsoft.com/office/drawing/2014/main" id="{3EFAC196-78D8-C3DD-5BD7-CBFA7187E957}"/>
              </a:ext>
            </a:extLst>
          </p:cNvPr>
          <p:cNvGrpSpPr/>
          <p:nvPr/>
        </p:nvGrpSpPr>
        <p:grpSpPr>
          <a:xfrm>
            <a:off x="1756704" y="4571155"/>
            <a:ext cx="4195280" cy="1274152"/>
            <a:chOff x="1361910" y="1894925"/>
            <a:chExt cx="4195280" cy="1274152"/>
          </a:xfrm>
        </p:grpSpPr>
        <p:grpSp>
          <p:nvGrpSpPr>
            <p:cNvPr id="16" name="Group 332">
              <a:extLst>
                <a:ext uri="{FF2B5EF4-FFF2-40B4-BE49-F238E27FC236}">
                  <a16:creationId xmlns:a16="http://schemas.microsoft.com/office/drawing/2014/main" id="{28E27B82-5C18-3EC8-DBCA-05A6D67E09DE}"/>
                </a:ext>
              </a:extLst>
            </p:cNvPr>
            <p:cNvGrpSpPr>
              <a:grpSpLocks noChangeAspect="1"/>
            </p:cNvGrpSpPr>
            <p:nvPr/>
          </p:nvGrpSpPr>
          <p:grpSpPr>
            <a:xfrm>
              <a:off x="1361910" y="2154848"/>
              <a:ext cx="540000" cy="540000"/>
              <a:chOff x="4643438" y="2786064"/>
              <a:chExt cx="288476" cy="288476"/>
            </a:xfrm>
          </p:grpSpPr>
          <p:sp>
            <p:nvSpPr>
              <p:cNvPr id="19" name="Oval 59">
                <a:extLst>
                  <a:ext uri="{FF2B5EF4-FFF2-40B4-BE49-F238E27FC236}">
                    <a16:creationId xmlns:a16="http://schemas.microsoft.com/office/drawing/2014/main" id="{178AB807-A06F-4A54-5478-E71136A6633D}"/>
                  </a:ext>
                </a:extLst>
              </p:cNvPr>
              <p:cNvSpPr/>
              <p:nvPr/>
            </p:nvSpPr>
            <p:spPr>
              <a:xfrm>
                <a:off x="4643438" y="2786064"/>
                <a:ext cx="288476" cy="288476"/>
              </a:xfrm>
              <a:prstGeom prst="ellipse">
                <a:avLst/>
              </a:prstGeom>
              <a:solidFill>
                <a:srgbClr val="A78D6C"/>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solidFill>
                    <a:schemeClr val="bg1">
                      <a:lumMod val="65000"/>
                    </a:schemeClr>
                  </a:solidFill>
                  <a:latin typeface="Arial" panose="020B0604020202020204" pitchFamily="34" charset="0"/>
                  <a:ea typeface="思源黑体" panose="020B0500000000000000" pitchFamily="34" charset="-122"/>
                  <a:cs typeface="+mn-ea"/>
                  <a:sym typeface="+mn-lt"/>
                </a:endParaRPr>
              </a:p>
            </p:txBody>
          </p:sp>
          <p:sp>
            <p:nvSpPr>
              <p:cNvPr id="20" name="Freeform 26">
                <a:extLst>
                  <a:ext uri="{FF2B5EF4-FFF2-40B4-BE49-F238E27FC236}">
                    <a16:creationId xmlns:a16="http://schemas.microsoft.com/office/drawing/2014/main" id="{E2B877E8-9A8E-79DB-C311-5E7769A31A3F}"/>
                  </a:ext>
                </a:extLst>
              </p:cNvPr>
              <p:cNvSpPr>
                <a:spLocks/>
              </p:cNvSpPr>
              <p:nvPr/>
            </p:nvSpPr>
            <p:spPr bwMode="auto">
              <a:xfrm>
                <a:off x="4735506" y="2871746"/>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30000"/>
                  </a:lnSpc>
                </a:pPr>
                <a:endParaRPr lang="en-US" sz="1400" dirty="0">
                  <a:solidFill>
                    <a:schemeClr val="bg1">
                      <a:lumMod val="65000"/>
                    </a:schemeClr>
                  </a:solidFill>
                  <a:latin typeface="Arial" panose="020B0604020202020204" pitchFamily="34" charset="0"/>
                  <a:ea typeface="思源黑体" panose="020B0500000000000000" pitchFamily="34" charset="-122"/>
                  <a:cs typeface="+mn-ea"/>
                  <a:sym typeface="+mn-lt"/>
                </a:endParaRPr>
              </a:p>
            </p:txBody>
          </p:sp>
        </p:grpSp>
        <p:sp>
          <p:nvSpPr>
            <p:cNvPr id="17" name="TextBox 16">
              <a:extLst>
                <a:ext uri="{FF2B5EF4-FFF2-40B4-BE49-F238E27FC236}">
                  <a16:creationId xmlns:a16="http://schemas.microsoft.com/office/drawing/2014/main" id="{8C47720C-7DA1-15E5-A26E-DD42BD3045DA}"/>
                </a:ext>
              </a:extLst>
            </p:cNvPr>
            <p:cNvSpPr txBox="1"/>
            <p:nvPr/>
          </p:nvSpPr>
          <p:spPr>
            <a:xfrm>
              <a:off x="1956335" y="2381489"/>
              <a:ext cx="3600855" cy="787588"/>
            </a:xfrm>
            <a:prstGeom prst="rect">
              <a:avLst/>
            </a:prstGeom>
            <a:noFill/>
          </p:spPr>
          <p:txBody>
            <a:bodyPr wrap="square" rtlCol="0">
              <a:spAutoFit/>
            </a:bodyPr>
            <a:lstStyle/>
            <a:p>
              <a:pPr marL="171450" indent="-171450">
                <a:lnSpc>
                  <a:spcPct val="130000"/>
                </a:lnSpc>
                <a:buFont typeface="Arial" panose="020B0604020202020204" pitchFamily="34" charset="0"/>
                <a:buChar char="•"/>
              </a:pPr>
              <a:r>
                <a:rPr lang="en-US" altLang="zh-CN" sz="1200" b="1" dirty="0">
                  <a:latin typeface="Arial" panose="020B0604020202020204" pitchFamily="34" charset="0"/>
                </a:rPr>
                <a:t>Government Policy</a:t>
              </a:r>
            </a:p>
            <a:p>
              <a:pPr marL="171450" indent="-171450">
                <a:lnSpc>
                  <a:spcPct val="130000"/>
                </a:lnSpc>
                <a:buFont typeface="Arial" panose="020B0604020202020204" pitchFamily="34" charset="0"/>
                <a:buChar char="•"/>
              </a:pPr>
              <a:r>
                <a:rPr lang="en-US" altLang="zh-CN" sz="1200" b="1" dirty="0">
                  <a:latin typeface="Arial" panose="020B0604020202020204" pitchFamily="34" charset="0"/>
                </a:rPr>
                <a:t>Market Competition</a:t>
              </a:r>
            </a:p>
            <a:p>
              <a:pPr marL="171450" indent="-171450">
                <a:lnSpc>
                  <a:spcPct val="130000"/>
                </a:lnSpc>
                <a:buFont typeface="Arial" panose="020B0604020202020204" pitchFamily="34" charset="0"/>
                <a:buChar char="•"/>
              </a:pPr>
              <a:r>
                <a:rPr lang="en-US" altLang="zh-CN" sz="1200" b="1" dirty="0">
                  <a:latin typeface="Arial" panose="020B0604020202020204" pitchFamily="34" charset="0"/>
                </a:rPr>
                <a:t>Production Capacity</a:t>
              </a:r>
              <a:endParaRPr lang="en-US" sz="1200" b="1" dirty="0">
                <a:solidFill>
                  <a:schemeClr val="tx1">
                    <a:lumMod val="50000"/>
                    <a:lumOff val="50000"/>
                  </a:schemeClr>
                </a:solidFill>
                <a:latin typeface="Arial" panose="020B0604020202020204" pitchFamily="34" charset="0"/>
                <a:ea typeface="思源黑体" panose="020B0500000000000000" pitchFamily="34" charset="-122"/>
                <a:cs typeface="+mn-ea"/>
                <a:sym typeface="+mn-lt"/>
              </a:endParaRPr>
            </a:p>
          </p:txBody>
        </p:sp>
        <p:sp>
          <p:nvSpPr>
            <p:cNvPr id="18" name="TextBox 17">
              <a:extLst>
                <a:ext uri="{FF2B5EF4-FFF2-40B4-BE49-F238E27FC236}">
                  <a16:creationId xmlns:a16="http://schemas.microsoft.com/office/drawing/2014/main" id="{D7A38F28-1260-D1C4-4B9C-F232DA595139}"/>
                </a:ext>
              </a:extLst>
            </p:cNvPr>
            <p:cNvSpPr txBox="1"/>
            <p:nvPr/>
          </p:nvSpPr>
          <p:spPr>
            <a:xfrm>
              <a:off x="1874457" y="1894925"/>
              <a:ext cx="2838328" cy="513822"/>
            </a:xfrm>
            <a:prstGeom prst="rect">
              <a:avLst/>
            </a:prstGeom>
            <a:noFill/>
          </p:spPr>
          <p:txBody>
            <a:bodyPr wrap="square" lIns="182843" tIns="91422" rIns="182843" bIns="91422" rtlCol="0">
              <a:spAutoFit/>
            </a:bodyPr>
            <a:lstStyle/>
            <a:p>
              <a:pPr>
                <a:lnSpc>
                  <a:spcPct val="130000"/>
                </a:lnSpc>
              </a:pPr>
              <a:r>
                <a:rPr lang="en-US" altLang="zh-CN" b="1" dirty="0">
                  <a:latin typeface="Arial" panose="020B0604020202020204" pitchFamily="34" charset="0"/>
                </a:rPr>
                <a:t>Supply-Side Analysis</a:t>
              </a:r>
              <a:endParaRPr lang="zh-CN" altLang="en-US" dirty="0">
                <a:solidFill>
                  <a:schemeClr val="tx1">
                    <a:lumMod val="85000"/>
                    <a:lumOff val="15000"/>
                  </a:schemeClr>
                </a:solidFill>
                <a:latin typeface="Arial" panose="020B0604020202020204" pitchFamily="34" charset="0"/>
                <a:ea typeface="思源黑体" panose="020B0500000000000000" pitchFamily="34" charset="-122"/>
                <a:cs typeface="+mn-ea"/>
                <a:sym typeface="+mn-lt"/>
              </a:endParaRPr>
            </a:p>
          </p:txBody>
        </p:sp>
      </p:grpSp>
      <p:pic>
        <p:nvPicPr>
          <p:cNvPr id="5" name="图片 4">
            <a:extLst>
              <a:ext uri="{FF2B5EF4-FFF2-40B4-BE49-F238E27FC236}">
                <a16:creationId xmlns:a16="http://schemas.microsoft.com/office/drawing/2014/main" id="{04524795-F4D7-907E-0614-ACC59EB71A61}"/>
              </a:ext>
            </a:extLst>
          </p:cNvPr>
          <p:cNvPicPr>
            <a:picLocks noChangeAspect="1"/>
          </p:cNvPicPr>
          <p:nvPr/>
        </p:nvPicPr>
        <p:blipFill>
          <a:blip r:embed="rId5"/>
          <a:stretch>
            <a:fillRect/>
          </a:stretch>
        </p:blipFill>
        <p:spPr>
          <a:xfrm>
            <a:off x="9467850" y="143355"/>
            <a:ext cx="2594309" cy="695422"/>
          </a:xfrm>
          <a:prstGeom prst="rect">
            <a:avLst/>
          </a:prstGeom>
        </p:spPr>
      </p:pic>
    </p:spTree>
    <p:extLst>
      <p:ext uri="{BB962C8B-B14F-4D97-AF65-F5344CB8AC3E}">
        <p14:creationId xmlns:p14="http://schemas.microsoft.com/office/powerpoint/2010/main" val="3079972497"/>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750"/>
                                        <p:tgtEl>
                                          <p:spTgt spid="7"/>
                                        </p:tgtEl>
                                      </p:cBhvr>
                                    </p:animEffect>
                                  </p:childTnLst>
                                </p:cTn>
                              </p:par>
                              <p:par>
                                <p:cTn id="8" presetID="42"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childTnLst>
                          </p:cTn>
                        </p:par>
                        <p:par>
                          <p:cTn id="13" fill="hold">
                            <p:stCondLst>
                              <p:cond delay="1250"/>
                            </p:stCondLst>
                            <p:childTnLst>
                              <p:par>
                                <p:cTn id="14" presetID="2" presetClass="entr" presetSubtype="4"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1000" fill="hold"/>
                                        <p:tgtEl>
                                          <p:spTgt spid="14"/>
                                        </p:tgtEl>
                                        <p:attrNameLst>
                                          <p:attrName>ppt_x</p:attrName>
                                        </p:attrNameLst>
                                      </p:cBhvr>
                                      <p:tavLst>
                                        <p:tav tm="0">
                                          <p:val>
                                            <p:strVal val="#ppt_x"/>
                                          </p:val>
                                        </p:tav>
                                        <p:tav tm="100000">
                                          <p:val>
                                            <p:strVal val="#ppt_x"/>
                                          </p:val>
                                        </p:tav>
                                      </p:tavLst>
                                    </p:anim>
                                    <p:anim calcmode="lin" valueType="num">
                                      <p:cBhvr additive="base">
                                        <p:cTn id="17" dur="1000" fill="hold"/>
                                        <p:tgtEl>
                                          <p:spTgt spid="14"/>
                                        </p:tgtEl>
                                        <p:attrNameLst>
                                          <p:attrName>ppt_y</p:attrName>
                                        </p:attrNameLst>
                                      </p:cBhvr>
                                      <p:tavLst>
                                        <p:tav tm="0">
                                          <p:val>
                                            <p:strVal val="1+#ppt_h/2"/>
                                          </p:val>
                                        </p:tav>
                                        <p:tav tm="100000">
                                          <p:val>
                                            <p:strVal val="#ppt_y"/>
                                          </p:val>
                                        </p:tav>
                                      </p:tavLst>
                                    </p:anim>
                                  </p:childTnLst>
                                </p:cTn>
                              </p:par>
                            </p:childTnLst>
                          </p:cTn>
                        </p:par>
                        <p:par>
                          <p:cTn id="18" fill="hold">
                            <p:stCondLst>
                              <p:cond delay="2250"/>
                            </p:stCondLst>
                            <p:childTnLst>
                              <p:par>
                                <p:cTn id="19" presetID="42" presetClass="entr" presetSubtype="0"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750"/>
                                        <p:tgtEl>
                                          <p:spTgt spid="15"/>
                                        </p:tgtEl>
                                      </p:cBhvr>
                                    </p:animEffect>
                                    <p:anim calcmode="lin" valueType="num">
                                      <p:cBhvr>
                                        <p:cTn id="22" dur="750" fill="hold"/>
                                        <p:tgtEl>
                                          <p:spTgt spid="15"/>
                                        </p:tgtEl>
                                        <p:attrNameLst>
                                          <p:attrName>ppt_x</p:attrName>
                                        </p:attrNameLst>
                                      </p:cBhvr>
                                      <p:tavLst>
                                        <p:tav tm="0">
                                          <p:val>
                                            <p:strVal val="#ppt_x"/>
                                          </p:val>
                                        </p:tav>
                                        <p:tav tm="100000">
                                          <p:val>
                                            <p:strVal val="#ppt_x"/>
                                          </p:val>
                                        </p:tav>
                                      </p:tavLst>
                                    </p:anim>
                                    <p:anim calcmode="lin" valueType="num">
                                      <p:cBhvr>
                                        <p:cTn id="23" dur="750" fill="hold"/>
                                        <p:tgtEl>
                                          <p:spTgt spid="15"/>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42" presetClass="entr" presetSubtype="0"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750"/>
                                        <p:tgtEl>
                                          <p:spTgt spid="21"/>
                                        </p:tgtEl>
                                      </p:cBhvr>
                                    </p:animEffect>
                                    <p:anim calcmode="lin" valueType="num">
                                      <p:cBhvr>
                                        <p:cTn id="28" dur="750" fill="hold"/>
                                        <p:tgtEl>
                                          <p:spTgt spid="21"/>
                                        </p:tgtEl>
                                        <p:attrNameLst>
                                          <p:attrName>ppt_x</p:attrName>
                                        </p:attrNameLst>
                                      </p:cBhvr>
                                      <p:tavLst>
                                        <p:tav tm="0">
                                          <p:val>
                                            <p:strVal val="#ppt_x"/>
                                          </p:val>
                                        </p:tav>
                                        <p:tav tm="100000">
                                          <p:val>
                                            <p:strVal val="#ppt_x"/>
                                          </p:val>
                                        </p:tav>
                                      </p:tavLst>
                                    </p:anim>
                                    <p:anim calcmode="lin" valueType="num">
                                      <p:cBhvr>
                                        <p:cTn id="29" dur="75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C2F75-4501-8159-C052-E7A6B0819C1C}"/>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1CBE5B36-1B57-C639-6C53-99A3C816280A}"/>
              </a:ext>
            </a:extLst>
          </p:cNvPr>
          <p:cNvGrpSpPr/>
          <p:nvPr/>
        </p:nvGrpSpPr>
        <p:grpSpPr>
          <a:xfrm>
            <a:off x="4877823" y="1714845"/>
            <a:ext cx="2376264" cy="480337"/>
            <a:chOff x="4673997" y="1974356"/>
            <a:chExt cx="2100151" cy="388843"/>
          </a:xfrm>
          <a:effectLst>
            <a:outerShdw blurRad="254000" dist="63500" dir="2700000" algn="tl" rotWithShape="0">
              <a:prstClr val="black">
                <a:alpha val="30000"/>
              </a:prstClr>
            </a:outerShdw>
          </a:effectLst>
        </p:grpSpPr>
        <p:sp>
          <p:nvSpPr>
            <p:cNvPr id="8" name="Round Same Side Corner Rectangle 48">
              <a:extLst>
                <a:ext uri="{FF2B5EF4-FFF2-40B4-BE49-F238E27FC236}">
                  <a16:creationId xmlns:a16="http://schemas.microsoft.com/office/drawing/2014/main" id="{EDEB2759-E8C2-787A-FDF4-FB872356E04C}"/>
                </a:ext>
              </a:extLst>
            </p:cNvPr>
            <p:cNvSpPr/>
            <p:nvPr/>
          </p:nvSpPr>
          <p:spPr>
            <a:xfrm rot="5400000">
              <a:off x="5549770" y="1138820"/>
              <a:ext cx="348606" cy="2100151"/>
            </a:xfrm>
            <a:prstGeom prst="round2SameRect">
              <a:avLst>
                <a:gd name="adj1" fmla="val 50000"/>
                <a:gd name="adj2" fmla="val 50000"/>
              </a:avLst>
            </a:prstGeom>
            <a:solidFill>
              <a:srgbClr val="1C26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bg-BG" dirty="0">
                <a:latin typeface="Arial" panose="020B0604020202020204" pitchFamily="34" charset="0"/>
                <a:ea typeface="思源黑体" panose="020B0500000000000000" pitchFamily="34" charset="-122"/>
                <a:cs typeface="+mn-ea"/>
                <a:sym typeface="+mn-lt"/>
              </a:endParaRPr>
            </a:p>
          </p:txBody>
        </p:sp>
        <p:sp>
          <p:nvSpPr>
            <p:cNvPr id="9" name="Rectangle 49">
              <a:extLst>
                <a:ext uri="{FF2B5EF4-FFF2-40B4-BE49-F238E27FC236}">
                  <a16:creationId xmlns:a16="http://schemas.microsoft.com/office/drawing/2014/main" id="{723B60A9-F670-CF78-B8A9-09ADA88456AE}"/>
                </a:ext>
              </a:extLst>
            </p:cNvPr>
            <p:cNvSpPr/>
            <p:nvPr/>
          </p:nvSpPr>
          <p:spPr>
            <a:xfrm>
              <a:off x="5030436" y="1974356"/>
              <a:ext cx="1387272" cy="367083"/>
            </a:xfrm>
            <a:prstGeom prst="rect">
              <a:avLst/>
            </a:prstGeom>
          </p:spPr>
          <p:txBody>
            <a:bodyPr wrap="none">
              <a:spAutoFit/>
            </a:bodyPr>
            <a:lstStyle/>
            <a:p>
              <a:pPr algn="ctr">
                <a:lnSpc>
                  <a:spcPct val="130000"/>
                </a:lnSpc>
              </a:pPr>
              <a:r>
                <a:rPr lang="en-US" altLang="zh-CN" sz="2000" dirty="0">
                  <a:solidFill>
                    <a:schemeClr val="bg1"/>
                  </a:solidFill>
                  <a:latin typeface="思源黑体" panose="020B0500000000000000" pitchFamily="34" charset="-122"/>
                  <a:ea typeface="思源黑体" panose="020B0500000000000000" pitchFamily="34" charset="-122"/>
                  <a:cs typeface="+mn-ea"/>
                  <a:sym typeface="+mn-lt"/>
                </a:rPr>
                <a:t>Suggestion</a:t>
              </a:r>
              <a:endParaRPr lang="zh-CN" altLang="en-US" sz="2000" dirty="0">
                <a:solidFill>
                  <a:schemeClr val="bg1"/>
                </a:solidFill>
                <a:latin typeface="思源黑体" panose="020B0500000000000000" pitchFamily="34" charset="-122"/>
                <a:ea typeface="思源黑体" panose="020B0500000000000000" pitchFamily="34" charset="-122"/>
                <a:cs typeface="+mn-ea"/>
                <a:sym typeface="+mn-lt"/>
              </a:endParaRPr>
            </a:p>
          </p:txBody>
        </p:sp>
      </p:grpSp>
      <p:sp>
        <p:nvSpPr>
          <p:cNvPr id="11" name="Teardrop 9">
            <a:extLst>
              <a:ext uri="{FF2B5EF4-FFF2-40B4-BE49-F238E27FC236}">
                <a16:creationId xmlns:a16="http://schemas.microsoft.com/office/drawing/2014/main" id="{3E081271-5CF5-054A-86E0-E3DF16127138}"/>
              </a:ext>
            </a:extLst>
          </p:cNvPr>
          <p:cNvSpPr/>
          <p:nvPr/>
        </p:nvSpPr>
        <p:spPr>
          <a:xfrm>
            <a:off x="577920" y="2594295"/>
            <a:ext cx="2051649" cy="920750"/>
          </a:xfrm>
          <a:prstGeom prst="teardrop">
            <a:avLst/>
          </a:prstGeom>
          <a:solidFill>
            <a:schemeClr val="bg1"/>
          </a:solidFill>
          <a:ln w="63500">
            <a:solidFill>
              <a:srgbClr val="1C2632"/>
            </a:solid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chemeClr val="tx1"/>
                </a:solidFill>
                <a:latin typeface="Arial" panose="020B0604020202020204" pitchFamily="34" charset="0"/>
                <a:ea typeface="思源黑体" panose="020B0500000000000000" pitchFamily="34" charset="-122"/>
                <a:cs typeface="Arial" panose="020B0604020202020204" pitchFamily="34" charset="0"/>
                <a:sym typeface="+mn-lt"/>
              </a:rPr>
              <a:t>customer segmentation</a:t>
            </a:r>
            <a:endParaRPr lang="en-US" dirty="0">
              <a:solidFill>
                <a:schemeClr val="tx1"/>
              </a:solidFill>
              <a:latin typeface="思源黑体" panose="020B0500000000000000" pitchFamily="34" charset="-122"/>
              <a:ea typeface="思源黑体" panose="020B0500000000000000" pitchFamily="34" charset="-122"/>
              <a:cs typeface="+mn-ea"/>
              <a:sym typeface="+mn-lt"/>
            </a:endParaRPr>
          </a:p>
        </p:txBody>
      </p:sp>
      <p:sp>
        <p:nvSpPr>
          <p:cNvPr id="14" name="Shape 54">
            <a:extLst>
              <a:ext uri="{FF2B5EF4-FFF2-40B4-BE49-F238E27FC236}">
                <a16:creationId xmlns:a16="http://schemas.microsoft.com/office/drawing/2014/main" id="{DD8B1E7D-1842-5AA1-D776-DB26A6B0E6DE}"/>
              </a:ext>
            </a:extLst>
          </p:cNvPr>
          <p:cNvSpPr txBox="1">
            <a:spLocks/>
          </p:cNvSpPr>
          <p:nvPr/>
        </p:nvSpPr>
        <p:spPr>
          <a:xfrm>
            <a:off x="2538884" y="2722957"/>
            <a:ext cx="576064" cy="376621"/>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30000"/>
              </a:lnSpc>
              <a:defRPr sz="1800">
                <a:solidFill>
                  <a:srgbClr val="000000"/>
                </a:solidFill>
              </a:defRPr>
            </a:pPr>
            <a:r>
              <a:rPr lang="en-US" altLang="zh-CN" sz="280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a:t>
            </a:r>
            <a:endParaRPr lang="en-US" sz="280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endParaRPr>
          </a:p>
        </p:txBody>
      </p:sp>
      <p:sp>
        <p:nvSpPr>
          <p:cNvPr id="17" name="Teardrop 9">
            <a:extLst>
              <a:ext uri="{FF2B5EF4-FFF2-40B4-BE49-F238E27FC236}">
                <a16:creationId xmlns:a16="http://schemas.microsoft.com/office/drawing/2014/main" id="{32FE5AE3-9029-1258-A1C5-9CBE40E42463}"/>
              </a:ext>
            </a:extLst>
          </p:cNvPr>
          <p:cNvSpPr/>
          <p:nvPr/>
        </p:nvSpPr>
        <p:spPr>
          <a:xfrm>
            <a:off x="3027554" y="2619053"/>
            <a:ext cx="2376264" cy="920750"/>
          </a:xfrm>
          <a:prstGeom prst="teardrop">
            <a:avLst/>
          </a:prstGeom>
          <a:solidFill>
            <a:schemeClr val="bg1"/>
          </a:solidFill>
          <a:ln w="63500">
            <a:solidFill>
              <a:srgbClr val="A78D6C"/>
            </a:solid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chemeClr val="tx1"/>
                </a:solidFill>
                <a:latin typeface="Arial" panose="020B0604020202020204" pitchFamily="34" charset="0"/>
                <a:ea typeface="思源黑体" panose="020B0500000000000000" pitchFamily="34" charset="-122"/>
                <a:cs typeface="Arial" panose="020B0604020202020204" pitchFamily="34" charset="0"/>
                <a:sym typeface="+mn-lt"/>
              </a:rPr>
              <a:t>personalized communication</a:t>
            </a:r>
            <a:endParaRPr lang="en-US" altLang="zh-CN" dirty="0">
              <a:solidFill>
                <a:schemeClr val="tx1"/>
              </a:solidFill>
              <a:latin typeface="思源黑体" panose="020B0500000000000000" pitchFamily="34" charset="-122"/>
              <a:ea typeface="思源黑体" panose="020B0500000000000000" pitchFamily="34" charset="-122"/>
              <a:cs typeface="+mn-ea"/>
              <a:sym typeface="+mn-lt"/>
            </a:endParaRPr>
          </a:p>
        </p:txBody>
      </p:sp>
      <p:sp>
        <p:nvSpPr>
          <p:cNvPr id="18" name="Shape 54">
            <a:extLst>
              <a:ext uri="{FF2B5EF4-FFF2-40B4-BE49-F238E27FC236}">
                <a16:creationId xmlns:a16="http://schemas.microsoft.com/office/drawing/2014/main" id="{7CBA72DA-AD2A-389C-515E-F2DEF2A38D64}"/>
              </a:ext>
            </a:extLst>
          </p:cNvPr>
          <p:cNvSpPr txBox="1">
            <a:spLocks/>
          </p:cNvSpPr>
          <p:nvPr/>
        </p:nvSpPr>
        <p:spPr>
          <a:xfrm>
            <a:off x="5298688" y="2722958"/>
            <a:ext cx="576064" cy="376621"/>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30000"/>
              </a:lnSpc>
              <a:defRPr sz="1800">
                <a:solidFill>
                  <a:srgbClr val="000000"/>
                </a:solidFill>
              </a:defRPr>
            </a:pPr>
            <a:r>
              <a:rPr lang="en-US" altLang="zh-CN" sz="280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a:t>
            </a:r>
            <a:endParaRPr lang="en-US" sz="280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endParaRPr>
          </a:p>
        </p:txBody>
      </p:sp>
      <p:grpSp>
        <p:nvGrpSpPr>
          <p:cNvPr id="24" name="组合 23">
            <a:extLst>
              <a:ext uri="{FF2B5EF4-FFF2-40B4-BE49-F238E27FC236}">
                <a16:creationId xmlns:a16="http://schemas.microsoft.com/office/drawing/2014/main" id="{9EF1226F-85F5-E286-9D1A-6CAC5DF69085}"/>
              </a:ext>
            </a:extLst>
          </p:cNvPr>
          <p:cNvGrpSpPr/>
          <p:nvPr/>
        </p:nvGrpSpPr>
        <p:grpSpPr>
          <a:xfrm>
            <a:off x="5015881" y="3886022"/>
            <a:ext cx="2100151" cy="453457"/>
            <a:chOff x="4673997" y="1947275"/>
            <a:chExt cx="2100151" cy="453457"/>
          </a:xfrm>
          <a:effectLst>
            <a:outerShdw blurRad="254000" dist="63500" dir="2700000" algn="tl" rotWithShape="0">
              <a:prstClr val="black">
                <a:alpha val="30000"/>
              </a:prstClr>
            </a:outerShdw>
          </a:effectLst>
        </p:grpSpPr>
        <p:sp>
          <p:nvSpPr>
            <p:cNvPr id="25" name="Round Same Side Corner Rectangle 48">
              <a:extLst>
                <a:ext uri="{FF2B5EF4-FFF2-40B4-BE49-F238E27FC236}">
                  <a16:creationId xmlns:a16="http://schemas.microsoft.com/office/drawing/2014/main" id="{25B8B146-555E-40C1-E1F7-2FABA2573533}"/>
                </a:ext>
              </a:extLst>
            </p:cNvPr>
            <p:cNvSpPr/>
            <p:nvPr/>
          </p:nvSpPr>
          <p:spPr>
            <a:xfrm rot="5400000">
              <a:off x="5549770" y="1138820"/>
              <a:ext cx="348606" cy="2100151"/>
            </a:xfrm>
            <a:prstGeom prst="round2SameRect">
              <a:avLst>
                <a:gd name="adj1" fmla="val 50000"/>
                <a:gd name="adj2" fmla="val 50000"/>
              </a:avLst>
            </a:prstGeom>
            <a:solidFill>
              <a:srgbClr val="A78D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bg-BG" dirty="0">
                <a:latin typeface="Arial" panose="020B0604020202020204" pitchFamily="34" charset="0"/>
                <a:ea typeface="思源黑体" panose="020B0500000000000000" pitchFamily="34" charset="-122"/>
                <a:cs typeface="+mn-ea"/>
                <a:sym typeface="+mn-lt"/>
              </a:endParaRPr>
            </a:p>
          </p:txBody>
        </p:sp>
        <p:sp>
          <p:nvSpPr>
            <p:cNvPr id="26" name="Rectangle 49">
              <a:extLst>
                <a:ext uri="{FF2B5EF4-FFF2-40B4-BE49-F238E27FC236}">
                  <a16:creationId xmlns:a16="http://schemas.microsoft.com/office/drawing/2014/main" id="{2766F94D-517C-133F-7A9D-67EB542BC31B}"/>
                </a:ext>
              </a:extLst>
            </p:cNvPr>
            <p:cNvSpPr/>
            <p:nvPr/>
          </p:nvSpPr>
          <p:spPr>
            <a:xfrm>
              <a:off x="4952069" y="1947275"/>
              <a:ext cx="1544013" cy="453457"/>
            </a:xfrm>
            <a:prstGeom prst="rect">
              <a:avLst/>
            </a:prstGeom>
          </p:spPr>
          <p:txBody>
            <a:bodyPr wrap="none">
              <a:spAutoFit/>
            </a:bodyPr>
            <a:lstStyle/>
            <a:p>
              <a:pPr algn="ctr">
                <a:lnSpc>
                  <a:spcPct val="130000"/>
                </a:lnSpc>
              </a:pPr>
              <a:r>
                <a:rPr lang="en-US" altLang="zh-CN" sz="2000" dirty="0">
                  <a:solidFill>
                    <a:schemeClr val="bg1"/>
                  </a:solidFill>
                  <a:latin typeface="思源黑体" panose="020B0500000000000000" pitchFamily="34" charset="-122"/>
                  <a:ea typeface="思源黑体" panose="020B0500000000000000" pitchFamily="34" charset="-122"/>
                  <a:cs typeface="+mn-ea"/>
                  <a:sym typeface="+mn-lt"/>
                </a:rPr>
                <a:t>Conclusion</a:t>
              </a:r>
              <a:endParaRPr lang="zh-CN" altLang="en-US" sz="2000" dirty="0">
                <a:solidFill>
                  <a:schemeClr val="bg1"/>
                </a:solidFill>
                <a:latin typeface="思源黑体" panose="020B0500000000000000" pitchFamily="34" charset="-122"/>
                <a:ea typeface="思源黑体" panose="020B0500000000000000" pitchFamily="34" charset="-122"/>
                <a:cs typeface="+mn-ea"/>
                <a:sym typeface="+mn-lt"/>
              </a:endParaRPr>
            </a:p>
          </p:txBody>
        </p:sp>
      </p:grpSp>
      <p:sp>
        <p:nvSpPr>
          <p:cNvPr id="28" name="TextBox 27">
            <a:extLst>
              <a:ext uri="{FF2B5EF4-FFF2-40B4-BE49-F238E27FC236}">
                <a16:creationId xmlns:a16="http://schemas.microsoft.com/office/drawing/2014/main" id="{05208354-AD14-1E4C-AA18-7FBC7B2B94FE}"/>
              </a:ext>
            </a:extLst>
          </p:cNvPr>
          <p:cNvSpPr txBox="1"/>
          <p:nvPr/>
        </p:nvSpPr>
        <p:spPr>
          <a:xfrm>
            <a:off x="1487488" y="4406796"/>
            <a:ext cx="9217024" cy="2184701"/>
          </a:xfrm>
          <a:prstGeom prst="rect">
            <a:avLst/>
          </a:prstGeom>
          <a:noFill/>
        </p:spPr>
        <p:txBody>
          <a:bodyPr wrap="square" lIns="0" tIns="0" rIns="0" bIns="0" rtlCol="0">
            <a:spAutoFit/>
          </a:bodyPr>
          <a:lstStyle/>
          <a:p>
            <a:pPr algn="ctr">
              <a:lnSpc>
                <a:spcPct val="130000"/>
              </a:lnSpc>
              <a:spcBef>
                <a:spcPct val="0"/>
              </a:spcBef>
            </a:pPr>
            <a:r>
              <a:rPr lang="en-US" altLang="zh-CN" sz="2800" dirty="0">
                <a:latin typeface="Arial" panose="020B0604020202020204" pitchFamily="34" charset="0"/>
                <a:ea typeface="思源黑体" panose="020B0500000000000000" pitchFamily="34" charset="-122"/>
                <a:cs typeface="Arial" panose="020B0604020202020204" pitchFamily="34" charset="0"/>
                <a:sym typeface="+mn-lt"/>
              </a:rPr>
              <a:t>Business strategies should prioritize </a:t>
            </a:r>
            <a:r>
              <a:rPr lang="en-US" altLang="zh-CN" sz="2800" dirty="0">
                <a:solidFill>
                  <a:srgbClr val="C00000"/>
                </a:solidFill>
                <a:latin typeface="Arial" panose="020B0604020202020204" pitchFamily="34" charset="0"/>
                <a:ea typeface="思源黑体" panose="020B0500000000000000" pitchFamily="34" charset="-122"/>
                <a:cs typeface="Arial" panose="020B0604020202020204" pitchFamily="34" charset="0"/>
                <a:sym typeface="+mn-lt"/>
              </a:rPr>
              <a:t>customer segmentation</a:t>
            </a:r>
            <a:r>
              <a:rPr lang="en-US" altLang="zh-CN" sz="2800" dirty="0">
                <a:latin typeface="Arial" panose="020B0604020202020204" pitchFamily="34" charset="0"/>
                <a:ea typeface="思源黑体" panose="020B0500000000000000" pitchFamily="34" charset="-122"/>
                <a:cs typeface="Arial" panose="020B0604020202020204" pitchFamily="34" charset="0"/>
                <a:sym typeface="+mn-lt"/>
              </a:rPr>
              <a:t>, </a:t>
            </a:r>
            <a:r>
              <a:rPr lang="en-US" altLang="zh-CN" sz="2800" dirty="0">
                <a:solidFill>
                  <a:srgbClr val="C00000"/>
                </a:solidFill>
                <a:latin typeface="Arial" panose="020B0604020202020204" pitchFamily="34" charset="0"/>
                <a:ea typeface="思源黑体" panose="020B0500000000000000" pitchFamily="34" charset="-122"/>
                <a:cs typeface="Arial" panose="020B0604020202020204" pitchFamily="34" charset="0"/>
                <a:sym typeface="+mn-lt"/>
              </a:rPr>
              <a:t>personalized communication</a:t>
            </a:r>
            <a:r>
              <a:rPr lang="en-US" altLang="zh-CN" sz="2800" dirty="0">
                <a:latin typeface="Arial" panose="020B0604020202020204" pitchFamily="34" charset="0"/>
                <a:ea typeface="思源黑体" panose="020B0500000000000000" pitchFamily="34" charset="-122"/>
                <a:cs typeface="Arial" panose="020B0604020202020204" pitchFamily="34" charset="0"/>
                <a:sym typeface="+mn-lt"/>
              </a:rPr>
              <a:t>, and </a:t>
            </a:r>
            <a:r>
              <a:rPr lang="en-US" altLang="zh-CN" sz="2800" dirty="0">
                <a:solidFill>
                  <a:srgbClr val="C00000"/>
                </a:solidFill>
                <a:latin typeface="Arial" panose="020B0604020202020204" pitchFamily="34" charset="0"/>
                <a:ea typeface="思源黑体" panose="020B0500000000000000" pitchFamily="34" charset="-122"/>
                <a:cs typeface="Arial" panose="020B0604020202020204" pitchFamily="34" charset="0"/>
                <a:sym typeface="+mn-lt"/>
              </a:rPr>
              <a:t>long-term customer engagement</a:t>
            </a:r>
            <a:r>
              <a:rPr lang="en-US" altLang="zh-CN" sz="2800" dirty="0">
                <a:latin typeface="Arial" panose="020B0604020202020204" pitchFamily="34" charset="0"/>
                <a:ea typeface="思源黑体" panose="020B0500000000000000" pitchFamily="34" charset="-122"/>
                <a:cs typeface="Arial" panose="020B0604020202020204" pitchFamily="34" charset="0"/>
                <a:sym typeface="+mn-lt"/>
              </a:rPr>
              <a:t>, while also optimizing </a:t>
            </a:r>
            <a:r>
              <a:rPr lang="en-US" altLang="zh-CN" sz="2800" dirty="0">
                <a:solidFill>
                  <a:srgbClr val="C00000"/>
                </a:solidFill>
                <a:latin typeface="Arial" panose="020B0604020202020204" pitchFamily="34" charset="0"/>
                <a:ea typeface="思源黑体" panose="020B0500000000000000" pitchFamily="34" charset="-122"/>
                <a:cs typeface="Arial" panose="020B0604020202020204" pitchFamily="34" charset="0"/>
                <a:sym typeface="+mn-lt"/>
              </a:rPr>
              <a:t>operational efficiency in campaigns and call centers.</a:t>
            </a:r>
            <a:endParaRPr lang="zh-CN" altLang="en-US" sz="2800" dirty="0">
              <a:solidFill>
                <a:srgbClr val="C00000"/>
              </a:solidFill>
              <a:latin typeface="Arial" panose="020B0604020202020204" pitchFamily="34" charset="0"/>
              <a:ea typeface="思源黑体" panose="020B0500000000000000" pitchFamily="34" charset="-122"/>
              <a:cs typeface="Arial" panose="020B0604020202020204" pitchFamily="34" charset="0"/>
              <a:sym typeface="+mn-lt"/>
            </a:endParaRPr>
          </a:p>
        </p:txBody>
      </p:sp>
      <p:sp>
        <p:nvSpPr>
          <p:cNvPr id="37" name="文本框 36">
            <a:extLst>
              <a:ext uri="{FF2B5EF4-FFF2-40B4-BE49-F238E27FC236}">
                <a16:creationId xmlns:a16="http://schemas.microsoft.com/office/drawing/2014/main" id="{3A777B74-0DB7-677B-8948-5160A73D9823}"/>
              </a:ext>
            </a:extLst>
          </p:cNvPr>
          <p:cNvSpPr txBox="1"/>
          <p:nvPr/>
        </p:nvSpPr>
        <p:spPr>
          <a:xfrm>
            <a:off x="1221277" y="165529"/>
            <a:ext cx="184731" cy="598177"/>
          </a:xfrm>
          <a:prstGeom prst="rect">
            <a:avLst/>
          </a:prstGeom>
          <a:noFill/>
        </p:spPr>
        <p:txBody>
          <a:bodyPr wrap="none" rtlCol="0">
            <a:spAutoFit/>
          </a:bodyPr>
          <a:lstStyle/>
          <a:p>
            <a:pPr fontAlgn="auto">
              <a:lnSpc>
                <a:spcPct val="130000"/>
              </a:lnSpc>
              <a:defRPr/>
            </a:pPr>
            <a:endParaRPr lang="zh-CN" altLang="en-US" sz="2800" b="1" dirty="0">
              <a:solidFill>
                <a:srgbClr val="554B4F"/>
              </a:solidFill>
              <a:latin typeface="思源黑体" panose="020B0500000000000000" pitchFamily="34" charset="-122"/>
              <a:ea typeface="思源黑体" panose="020B0500000000000000" pitchFamily="34" charset="-122"/>
              <a:cs typeface="+mn-ea"/>
              <a:sym typeface="+mn-lt"/>
            </a:endParaRPr>
          </a:p>
        </p:txBody>
      </p:sp>
      <p:sp>
        <p:nvSpPr>
          <p:cNvPr id="3" name="矩形 2">
            <a:extLst>
              <a:ext uri="{FF2B5EF4-FFF2-40B4-BE49-F238E27FC236}">
                <a16:creationId xmlns:a16="http://schemas.microsoft.com/office/drawing/2014/main" id="{40F19E2B-933A-7CCB-5A68-669E113E4A38}"/>
              </a:ext>
            </a:extLst>
          </p:cNvPr>
          <p:cNvSpPr/>
          <p:nvPr/>
        </p:nvSpPr>
        <p:spPr>
          <a:xfrm>
            <a:off x="1244421" y="341781"/>
            <a:ext cx="2867228" cy="430567"/>
          </a:xfrm>
          <a:prstGeom prst="rect">
            <a:avLst/>
          </a:prstGeom>
        </p:spPr>
        <p:txBody>
          <a:bodyPr wrap="square">
            <a:spAutoFit/>
          </a:bodyPr>
          <a:lstStyle/>
          <a:p>
            <a:pPr>
              <a:lnSpc>
                <a:spcPct val="120000"/>
              </a:lnSpc>
            </a:pPr>
            <a:r>
              <a:rPr lang="en-US" altLang="zh-CN" sz="2000" b="1"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Business </a:t>
            </a:r>
            <a:r>
              <a:rPr lang="en-US" altLang="zh-CN" sz="2000" b="1" dirty="0" err="1">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Sugesstion</a:t>
            </a:r>
            <a:endParaRPr lang="zh-CN" altLang="en-US" sz="2000" b="1"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endParaRPr>
          </a:p>
        </p:txBody>
      </p:sp>
      <p:sp>
        <p:nvSpPr>
          <p:cNvPr id="4" name="Teardrop 9">
            <a:extLst>
              <a:ext uri="{FF2B5EF4-FFF2-40B4-BE49-F238E27FC236}">
                <a16:creationId xmlns:a16="http://schemas.microsoft.com/office/drawing/2014/main" id="{C5E136C8-1A33-D251-79D5-AA48A550FBCB}"/>
              </a:ext>
            </a:extLst>
          </p:cNvPr>
          <p:cNvSpPr/>
          <p:nvPr/>
        </p:nvSpPr>
        <p:spPr>
          <a:xfrm>
            <a:off x="5739982" y="2578941"/>
            <a:ext cx="2051649" cy="920750"/>
          </a:xfrm>
          <a:prstGeom prst="teardrop">
            <a:avLst/>
          </a:prstGeom>
          <a:solidFill>
            <a:schemeClr val="bg1"/>
          </a:solidFill>
          <a:ln w="63500">
            <a:solidFill>
              <a:srgbClr val="1C2632"/>
            </a:solid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chemeClr val="tx1"/>
                </a:solidFill>
                <a:latin typeface="Arial" panose="020B0604020202020204" pitchFamily="34" charset="0"/>
                <a:ea typeface="思源黑体" panose="020B0500000000000000" pitchFamily="34" charset="-122"/>
                <a:cs typeface="Arial" panose="020B0604020202020204" pitchFamily="34" charset="0"/>
                <a:sym typeface="+mn-lt"/>
              </a:rPr>
              <a:t>long-term customer engagement</a:t>
            </a:r>
            <a:endParaRPr lang="en-US" dirty="0">
              <a:solidFill>
                <a:schemeClr val="tx1"/>
              </a:solidFill>
              <a:latin typeface="思源黑体" panose="020B0500000000000000" pitchFamily="34" charset="-122"/>
              <a:ea typeface="思源黑体" panose="020B0500000000000000" pitchFamily="34" charset="-122"/>
              <a:cs typeface="+mn-ea"/>
              <a:sym typeface="+mn-lt"/>
            </a:endParaRPr>
          </a:p>
        </p:txBody>
      </p:sp>
      <p:sp>
        <p:nvSpPr>
          <p:cNvPr id="5" name="Teardrop 9">
            <a:extLst>
              <a:ext uri="{FF2B5EF4-FFF2-40B4-BE49-F238E27FC236}">
                <a16:creationId xmlns:a16="http://schemas.microsoft.com/office/drawing/2014/main" id="{F499DDE1-B67A-B37F-F05E-D6ED62967DB7}"/>
              </a:ext>
            </a:extLst>
          </p:cNvPr>
          <p:cNvSpPr/>
          <p:nvPr/>
        </p:nvSpPr>
        <p:spPr>
          <a:xfrm>
            <a:off x="8164904" y="2578941"/>
            <a:ext cx="3376856" cy="920750"/>
          </a:xfrm>
          <a:prstGeom prst="teardrop">
            <a:avLst/>
          </a:prstGeom>
          <a:solidFill>
            <a:schemeClr val="bg1"/>
          </a:solidFill>
          <a:ln w="63500">
            <a:solidFill>
              <a:srgbClr val="A78D6C"/>
            </a:solid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chemeClr val="tx1"/>
                </a:solidFill>
                <a:latin typeface="Arial" panose="020B0604020202020204" pitchFamily="34" charset="0"/>
                <a:ea typeface="思源黑体" panose="020B0500000000000000" pitchFamily="34" charset="-122"/>
                <a:cs typeface="Arial" panose="020B0604020202020204" pitchFamily="34" charset="0"/>
                <a:sym typeface="+mn-lt"/>
              </a:rPr>
              <a:t>operational efficiency in campaigns and call centers.</a:t>
            </a:r>
            <a:endParaRPr lang="en-US" altLang="zh-CN" dirty="0">
              <a:solidFill>
                <a:schemeClr val="tx1"/>
              </a:solidFill>
              <a:latin typeface="思源黑体" panose="020B0500000000000000" pitchFamily="34" charset="-122"/>
              <a:ea typeface="思源黑体" panose="020B0500000000000000" pitchFamily="34" charset="-122"/>
              <a:cs typeface="+mn-ea"/>
              <a:sym typeface="+mn-lt"/>
            </a:endParaRPr>
          </a:p>
        </p:txBody>
      </p:sp>
      <p:sp>
        <p:nvSpPr>
          <p:cNvPr id="6" name="Shape 54">
            <a:extLst>
              <a:ext uri="{FF2B5EF4-FFF2-40B4-BE49-F238E27FC236}">
                <a16:creationId xmlns:a16="http://schemas.microsoft.com/office/drawing/2014/main" id="{0AC53E45-5BB3-47B3-D2E4-74175610602B}"/>
              </a:ext>
            </a:extLst>
          </p:cNvPr>
          <p:cNvSpPr txBox="1">
            <a:spLocks/>
          </p:cNvSpPr>
          <p:nvPr/>
        </p:nvSpPr>
        <p:spPr>
          <a:xfrm>
            <a:off x="7686288" y="2733118"/>
            <a:ext cx="576064" cy="376621"/>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30000"/>
              </a:lnSpc>
              <a:defRPr sz="1800">
                <a:solidFill>
                  <a:srgbClr val="000000"/>
                </a:solidFill>
              </a:defRPr>
            </a:pPr>
            <a:r>
              <a:rPr lang="en-US" altLang="zh-CN" sz="280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rPr>
              <a:t>+</a:t>
            </a:r>
            <a:endParaRPr lang="en-US" sz="280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mn-lt"/>
            </a:endParaRPr>
          </a:p>
        </p:txBody>
      </p:sp>
      <p:pic>
        <p:nvPicPr>
          <p:cNvPr id="2" name="图片 1">
            <a:extLst>
              <a:ext uri="{FF2B5EF4-FFF2-40B4-BE49-F238E27FC236}">
                <a16:creationId xmlns:a16="http://schemas.microsoft.com/office/drawing/2014/main" id="{E7EB10B0-B05A-4DCD-8FB3-9FBB661FAC58}"/>
              </a:ext>
            </a:extLst>
          </p:cNvPr>
          <p:cNvPicPr>
            <a:picLocks noChangeAspect="1"/>
          </p:cNvPicPr>
          <p:nvPr/>
        </p:nvPicPr>
        <p:blipFill>
          <a:blip r:embed="rId3"/>
          <a:stretch>
            <a:fillRect/>
          </a:stretch>
        </p:blipFill>
        <p:spPr>
          <a:xfrm>
            <a:off x="9467850" y="143355"/>
            <a:ext cx="2594309" cy="695422"/>
          </a:xfrm>
          <a:prstGeom prst="rect">
            <a:avLst/>
          </a:prstGeom>
        </p:spPr>
      </p:pic>
    </p:spTree>
    <p:extLst>
      <p:ext uri="{BB962C8B-B14F-4D97-AF65-F5344CB8AC3E}">
        <p14:creationId xmlns:p14="http://schemas.microsoft.com/office/powerpoint/2010/main" val="2041182410"/>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500"/>
                            </p:stCondLst>
                            <p:childTnLst>
                              <p:par>
                                <p:cTn id="21" presetID="42" presetClass="entr" presetSubtype="0"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1000"/>
                                        <p:tgtEl>
                                          <p:spTgt spid="17"/>
                                        </p:tgtEl>
                                      </p:cBhvr>
                                    </p:animEffect>
                                    <p:anim calcmode="lin" valueType="num">
                                      <p:cBhvr>
                                        <p:cTn id="24" dur="1000" fill="hold"/>
                                        <p:tgtEl>
                                          <p:spTgt spid="17"/>
                                        </p:tgtEl>
                                        <p:attrNameLst>
                                          <p:attrName>ppt_x</p:attrName>
                                        </p:attrNameLst>
                                      </p:cBhvr>
                                      <p:tavLst>
                                        <p:tav tm="0">
                                          <p:val>
                                            <p:strVal val="#ppt_x"/>
                                          </p:val>
                                        </p:tav>
                                        <p:tav tm="100000">
                                          <p:val>
                                            <p:strVal val="#ppt_x"/>
                                          </p:val>
                                        </p:tav>
                                      </p:tavLst>
                                    </p:anim>
                                    <p:anim calcmode="lin" valueType="num">
                                      <p:cBhvr>
                                        <p:cTn id="25" dur="1000" fill="hold"/>
                                        <p:tgtEl>
                                          <p:spTgt spid="17"/>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10" presetClass="entr" presetSubtype="0"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par>
                          <p:cTn id="30" fill="hold">
                            <p:stCondLst>
                              <p:cond delay="4000"/>
                            </p:stCondLst>
                            <p:childTnLst>
                              <p:par>
                                <p:cTn id="31" presetID="42" presetClass="entr" presetSubtype="0" fill="hold" nodeType="after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1000"/>
                                        <p:tgtEl>
                                          <p:spTgt spid="24"/>
                                        </p:tgtEl>
                                      </p:cBhvr>
                                    </p:animEffect>
                                    <p:anim calcmode="lin" valueType="num">
                                      <p:cBhvr>
                                        <p:cTn id="34" dur="1000" fill="hold"/>
                                        <p:tgtEl>
                                          <p:spTgt spid="24"/>
                                        </p:tgtEl>
                                        <p:attrNameLst>
                                          <p:attrName>ppt_x</p:attrName>
                                        </p:attrNameLst>
                                      </p:cBhvr>
                                      <p:tavLst>
                                        <p:tav tm="0">
                                          <p:val>
                                            <p:strVal val="#ppt_x"/>
                                          </p:val>
                                        </p:tav>
                                        <p:tav tm="100000">
                                          <p:val>
                                            <p:strVal val="#ppt_x"/>
                                          </p:val>
                                        </p:tav>
                                      </p:tavLst>
                                    </p:anim>
                                    <p:anim calcmode="lin" valueType="num">
                                      <p:cBhvr>
                                        <p:cTn id="35" dur="1000" fill="hold"/>
                                        <p:tgtEl>
                                          <p:spTgt spid="24"/>
                                        </p:tgtEl>
                                        <p:attrNameLst>
                                          <p:attrName>ppt_y</p:attrName>
                                        </p:attrNameLst>
                                      </p:cBhvr>
                                      <p:tavLst>
                                        <p:tav tm="0">
                                          <p:val>
                                            <p:strVal val="#ppt_y+.1"/>
                                          </p:val>
                                        </p:tav>
                                        <p:tav tm="100000">
                                          <p:val>
                                            <p:strVal val="#ppt_y"/>
                                          </p:val>
                                        </p:tav>
                                      </p:tavLst>
                                    </p:anim>
                                  </p:childTnLst>
                                </p:cTn>
                              </p:par>
                            </p:childTnLst>
                          </p:cTn>
                        </p:par>
                        <p:par>
                          <p:cTn id="36" fill="hold">
                            <p:stCondLst>
                              <p:cond delay="5000"/>
                            </p:stCondLst>
                            <p:childTnLst>
                              <p:par>
                                <p:cTn id="37" presetID="42" presetClass="entr" presetSubtype="0"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1000"/>
                                        <p:tgtEl>
                                          <p:spTgt spid="4"/>
                                        </p:tgtEl>
                                      </p:cBhvr>
                                    </p:animEffect>
                                    <p:anim calcmode="lin" valueType="num">
                                      <p:cBhvr>
                                        <p:cTn id="40" dur="1000" fill="hold"/>
                                        <p:tgtEl>
                                          <p:spTgt spid="4"/>
                                        </p:tgtEl>
                                        <p:attrNameLst>
                                          <p:attrName>ppt_x</p:attrName>
                                        </p:attrNameLst>
                                      </p:cBhvr>
                                      <p:tavLst>
                                        <p:tav tm="0">
                                          <p:val>
                                            <p:strVal val="#ppt_x"/>
                                          </p:val>
                                        </p:tav>
                                        <p:tav tm="100000">
                                          <p:val>
                                            <p:strVal val="#ppt_x"/>
                                          </p:val>
                                        </p:tav>
                                      </p:tavLst>
                                    </p:anim>
                                    <p:anim calcmode="lin" valueType="num">
                                      <p:cBhvr>
                                        <p:cTn id="41" dur="1000" fill="hold"/>
                                        <p:tgtEl>
                                          <p:spTgt spid="4"/>
                                        </p:tgtEl>
                                        <p:attrNameLst>
                                          <p:attrName>ppt_y</p:attrName>
                                        </p:attrNameLst>
                                      </p:cBhvr>
                                      <p:tavLst>
                                        <p:tav tm="0">
                                          <p:val>
                                            <p:strVal val="#ppt_y+.1"/>
                                          </p:val>
                                        </p:tav>
                                        <p:tav tm="100000">
                                          <p:val>
                                            <p:strVal val="#ppt_y"/>
                                          </p:val>
                                        </p:tav>
                                      </p:tavLst>
                                    </p:anim>
                                  </p:childTnLst>
                                </p:cTn>
                              </p:par>
                            </p:childTnLst>
                          </p:cTn>
                        </p:par>
                        <p:par>
                          <p:cTn id="42" fill="hold">
                            <p:stCondLst>
                              <p:cond delay="6000"/>
                            </p:stCondLst>
                            <p:childTnLst>
                              <p:par>
                                <p:cTn id="43" presetID="42" presetClass="entr" presetSubtype="0" fill="hold" grpId="0" nodeType="after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1000"/>
                                        <p:tgtEl>
                                          <p:spTgt spid="5"/>
                                        </p:tgtEl>
                                      </p:cBhvr>
                                    </p:animEffect>
                                    <p:anim calcmode="lin" valueType="num">
                                      <p:cBhvr>
                                        <p:cTn id="46" dur="1000" fill="hold"/>
                                        <p:tgtEl>
                                          <p:spTgt spid="5"/>
                                        </p:tgtEl>
                                        <p:attrNameLst>
                                          <p:attrName>ppt_x</p:attrName>
                                        </p:attrNameLst>
                                      </p:cBhvr>
                                      <p:tavLst>
                                        <p:tav tm="0">
                                          <p:val>
                                            <p:strVal val="#ppt_x"/>
                                          </p:val>
                                        </p:tav>
                                        <p:tav tm="100000">
                                          <p:val>
                                            <p:strVal val="#ppt_x"/>
                                          </p:val>
                                        </p:tav>
                                      </p:tavLst>
                                    </p:anim>
                                    <p:anim calcmode="lin" valueType="num">
                                      <p:cBhvr>
                                        <p:cTn id="47" dur="1000" fill="hold"/>
                                        <p:tgtEl>
                                          <p:spTgt spid="5"/>
                                        </p:tgtEl>
                                        <p:attrNameLst>
                                          <p:attrName>ppt_y</p:attrName>
                                        </p:attrNameLst>
                                      </p:cBhvr>
                                      <p:tavLst>
                                        <p:tav tm="0">
                                          <p:val>
                                            <p:strVal val="#ppt_y+.1"/>
                                          </p:val>
                                        </p:tav>
                                        <p:tav tm="100000">
                                          <p:val>
                                            <p:strVal val="#ppt_y"/>
                                          </p:val>
                                        </p:tav>
                                      </p:tavLst>
                                    </p:anim>
                                  </p:childTnLst>
                                </p:cTn>
                              </p:par>
                            </p:childTnLst>
                          </p:cTn>
                        </p:par>
                        <p:par>
                          <p:cTn id="48" fill="hold">
                            <p:stCondLst>
                              <p:cond delay="7000"/>
                            </p:stCondLst>
                            <p:childTnLst>
                              <p:par>
                                <p:cTn id="49" presetID="10" presetClass="entr" presetSubtype="0" fill="hold" grpId="0" nodeType="after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p:bldP spid="17" grpId="0" animBg="1"/>
      <p:bldP spid="18" grpId="0"/>
      <p:bldP spid="4" grpId="0" animBg="1"/>
      <p:bldP spid="5" grpId="0" animBg="1"/>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1"/>
          <p:cNvSpPr/>
          <p:nvPr/>
        </p:nvSpPr>
        <p:spPr>
          <a:xfrm>
            <a:off x="5662478" y="1522958"/>
            <a:ext cx="8363765" cy="173660"/>
          </a:xfrm>
          <a:prstGeom prst="parallelogram">
            <a:avLst>
              <a:gd name="adj" fmla="val 167308"/>
            </a:avLst>
          </a:prstGeom>
          <a:solidFill>
            <a:schemeClr val="bg1">
              <a:lumMod val="85000"/>
            </a:schemeClr>
          </a:solidFill>
          <a:ln>
            <a:solidFill>
              <a:srgbClr val="F4F4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sp>
        <p:nvSpPr>
          <p:cNvPr id="49" name="矩形 48"/>
          <p:cNvSpPr/>
          <p:nvPr/>
        </p:nvSpPr>
        <p:spPr>
          <a:xfrm>
            <a:off x="1" y="1944498"/>
            <a:ext cx="12192000" cy="2977798"/>
          </a:xfrm>
          <a:prstGeom prst="rect">
            <a:avLst/>
          </a:prstGeom>
          <a:blipFill dpi="0" rotWithShape="1">
            <a:blip r:embed="rId3">
              <a:extLst>
                <a:ext uri="{28A0092B-C50C-407E-A947-70E740481C1C}">
                  <a14:useLocalDpi xmlns:a14="http://schemas.microsoft.com/office/drawing/2010/main" val="0"/>
                </a:ext>
              </a:extLst>
            </a:blip>
            <a:srcRect/>
            <a:stretch>
              <a:fillRect t="-86545" b="-86545"/>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sp>
        <p:nvSpPr>
          <p:cNvPr id="40" name="矩形 39"/>
          <p:cNvSpPr/>
          <p:nvPr/>
        </p:nvSpPr>
        <p:spPr>
          <a:xfrm>
            <a:off x="1" y="1938270"/>
            <a:ext cx="12192002" cy="2997219"/>
          </a:xfrm>
          <a:prstGeom prst="rect">
            <a:avLst/>
          </a:prstGeom>
          <a:solidFill>
            <a:srgbClr val="1C263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sp>
        <p:nvSpPr>
          <p:cNvPr id="26" name="文本框 25"/>
          <p:cNvSpPr txBox="1"/>
          <p:nvPr/>
        </p:nvSpPr>
        <p:spPr>
          <a:xfrm>
            <a:off x="605953" y="2832932"/>
            <a:ext cx="6136626" cy="1200329"/>
          </a:xfrm>
          <a:prstGeom prst="rect">
            <a:avLst/>
          </a:prstGeom>
          <a:noFill/>
        </p:spPr>
        <p:txBody>
          <a:bodyPr wrap="square" rtlCol="0">
            <a:spAutoFit/>
          </a:bodyPr>
          <a:lstStyle/>
          <a:p>
            <a:r>
              <a:rPr lang="en-US" altLang="zh-CN" sz="7200" b="1" dirty="0">
                <a:solidFill>
                  <a:schemeClr val="bg1"/>
                </a:solidFill>
                <a:effectLst>
                  <a:outerShdw blurRad="127000" dist="38100" dir="2700000" algn="tl">
                    <a:srgbClr val="000000">
                      <a:alpha val="20000"/>
                    </a:srgbClr>
                  </a:outerShdw>
                </a:effectLst>
                <a:latin typeface="Arial" panose="020B0604020202020204" pitchFamily="34" charset="0"/>
                <a:ea typeface="思源黑体" panose="020B0500000000000000" pitchFamily="34" charset="-122"/>
              </a:rPr>
              <a:t>THANK YOU</a:t>
            </a:r>
            <a:endParaRPr lang="zh-CN" altLang="en-US" sz="7200" b="1" dirty="0">
              <a:solidFill>
                <a:schemeClr val="bg1"/>
              </a:solidFill>
              <a:effectLst>
                <a:outerShdw blurRad="127000" dist="38100" dir="2700000" algn="tl">
                  <a:srgbClr val="000000">
                    <a:alpha val="20000"/>
                  </a:srgbClr>
                </a:outerShdw>
              </a:effectLst>
              <a:latin typeface="Arial" panose="020B0604020202020204" pitchFamily="34" charset="0"/>
              <a:ea typeface="思源黑体" panose="020B0500000000000000" pitchFamily="34" charset="-122"/>
            </a:endParaRPr>
          </a:p>
        </p:txBody>
      </p:sp>
      <p:sp>
        <p:nvSpPr>
          <p:cNvPr id="31" name="文本框 30"/>
          <p:cNvSpPr txBox="1"/>
          <p:nvPr/>
        </p:nvSpPr>
        <p:spPr>
          <a:xfrm>
            <a:off x="-4293730" y="4329732"/>
            <a:ext cx="646331" cy="646331"/>
          </a:xfrm>
          <a:prstGeom prst="rect">
            <a:avLst/>
          </a:prstGeom>
          <a:noFill/>
        </p:spPr>
        <p:txBody>
          <a:bodyPr wrap="none" rtlCol="0">
            <a:spAutoFit/>
          </a:bodyPr>
          <a:lstStyle/>
          <a:p>
            <a:r>
              <a:rPr lang="zh-CN" altLang="en-US" sz="3600" dirty="0">
                <a:solidFill>
                  <a:schemeClr val="bg1"/>
                </a:solidFill>
                <a:latin typeface="字魂35号-经典雅黑" panose="00000500000000000000" pitchFamily="2" charset="-122"/>
                <a:ea typeface="字魂35号-经典雅黑" panose="00000500000000000000" pitchFamily="2" charset="-122"/>
              </a:rPr>
              <a:t>￥</a:t>
            </a:r>
          </a:p>
        </p:txBody>
      </p:sp>
      <p:sp>
        <p:nvSpPr>
          <p:cNvPr id="28" name="平行四边形 27"/>
          <p:cNvSpPr/>
          <p:nvPr/>
        </p:nvSpPr>
        <p:spPr>
          <a:xfrm>
            <a:off x="4470492" y="1136902"/>
            <a:ext cx="8363765" cy="173660"/>
          </a:xfrm>
          <a:prstGeom prst="parallelogram">
            <a:avLst>
              <a:gd name="adj" fmla="val 167308"/>
            </a:avLst>
          </a:prstGeom>
          <a:solidFill>
            <a:srgbClr val="F4F4F4"/>
          </a:solidFill>
          <a:ln>
            <a:solidFill>
              <a:srgbClr val="F4F4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pic>
        <p:nvPicPr>
          <p:cNvPr id="18" name="图片 17"/>
          <p:cNvPicPr>
            <a:picLocks noChangeAspect="1"/>
          </p:cNvPicPr>
          <p:nvPr/>
        </p:nvPicPr>
        <p:blipFill>
          <a:blip r:embed="rId4"/>
          <a:stretch>
            <a:fillRect/>
          </a:stretch>
        </p:blipFill>
        <p:spPr>
          <a:xfrm>
            <a:off x="5911622" y="-817980"/>
            <a:ext cx="9598272" cy="9160326"/>
          </a:xfrm>
          <a:prstGeom prst="rect">
            <a:avLst/>
          </a:prstGeom>
        </p:spPr>
      </p:pic>
    </p:spTree>
    <p:extLst>
      <p:ext uri="{BB962C8B-B14F-4D97-AF65-F5344CB8AC3E}">
        <p14:creationId xmlns:p14="http://schemas.microsoft.com/office/powerpoint/2010/main" val="2001913992"/>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left)">
                                      <p:cBhvr>
                                        <p:cTn id="12" dur="500"/>
                                        <p:tgtEl>
                                          <p:spTgt spid="40"/>
                                        </p:tgtEl>
                                      </p:cBhvr>
                                    </p:animEffect>
                                  </p:childTnLst>
                                </p:cTn>
                              </p:par>
                              <p:par>
                                <p:cTn id="13" presetID="18" presetClass="entr" presetSubtype="12"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strips(downLeft)">
                                      <p:cBhvr>
                                        <p:cTn id="15" dur="500"/>
                                        <p:tgtEl>
                                          <p:spTgt spid="49"/>
                                        </p:tgtEl>
                                      </p:cBhvr>
                                    </p:animEffect>
                                  </p:childTnLst>
                                </p:cTn>
                              </p:par>
                              <p:par>
                                <p:cTn id="16" presetID="2" presetClass="entr" presetSubtype="2"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1+#ppt_w/2"/>
                                          </p:val>
                                        </p:tav>
                                        <p:tav tm="100000">
                                          <p:val>
                                            <p:strVal val="#ppt_x"/>
                                          </p:val>
                                        </p:tav>
                                      </p:tavLst>
                                    </p:anim>
                                    <p:anim calcmode="lin" valueType="num">
                                      <p:cBhvr additive="base">
                                        <p:cTn id="19" dur="500" fill="hold"/>
                                        <p:tgtEl>
                                          <p:spTgt spid="2"/>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500" fill="hold"/>
                                        <p:tgtEl>
                                          <p:spTgt spid="28"/>
                                        </p:tgtEl>
                                        <p:attrNameLst>
                                          <p:attrName>ppt_x</p:attrName>
                                        </p:attrNameLst>
                                      </p:cBhvr>
                                      <p:tavLst>
                                        <p:tav tm="0">
                                          <p:val>
                                            <p:strVal val="1+#ppt_w/2"/>
                                          </p:val>
                                        </p:tav>
                                        <p:tav tm="100000">
                                          <p:val>
                                            <p:strVal val="#ppt_x"/>
                                          </p:val>
                                        </p:tav>
                                      </p:tavLst>
                                    </p:anim>
                                    <p:anim calcmode="lin" valueType="num">
                                      <p:cBhvr additive="base">
                                        <p:cTn id="23" dur="500" fill="hold"/>
                                        <p:tgtEl>
                                          <p:spTgt spid="28"/>
                                        </p:tgtEl>
                                        <p:attrNameLst>
                                          <p:attrName>ppt_y</p:attrName>
                                        </p:attrNameLst>
                                      </p:cBhvr>
                                      <p:tavLst>
                                        <p:tav tm="0">
                                          <p:val>
                                            <p:strVal val="#ppt_y"/>
                                          </p:val>
                                        </p:tav>
                                        <p:tav tm="100000">
                                          <p:val>
                                            <p:strVal val="#ppt_y"/>
                                          </p:val>
                                        </p:tav>
                                      </p:tavLst>
                                    </p:anim>
                                  </p:childTnLst>
                                </p:cTn>
                              </p:par>
                              <p:par>
                                <p:cTn id="24" presetID="12" presetClass="entr" presetSubtype="8" fill="hold" grpId="0" nodeType="withEffect">
                                  <p:stCondLst>
                                    <p:cond delay="125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500"/>
                                        <p:tgtEl>
                                          <p:spTgt spid="26"/>
                                        </p:tgtEl>
                                        <p:attrNameLst>
                                          <p:attrName>ppt_x</p:attrName>
                                        </p:attrNameLst>
                                      </p:cBhvr>
                                      <p:tavLst>
                                        <p:tav tm="0">
                                          <p:val>
                                            <p:strVal val="#ppt_x-#ppt_w*1.125000"/>
                                          </p:val>
                                        </p:tav>
                                        <p:tav tm="100000">
                                          <p:val>
                                            <p:strVal val="#ppt_x"/>
                                          </p:val>
                                        </p:tav>
                                      </p:tavLst>
                                    </p:anim>
                                    <p:animEffect transition="in" filter="wipe(right)">
                                      <p:cBhvr>
                                        <p:cTn id="27" dur="500"/>
                                        <p:tgtEl>
                                          <p:spTgt spid="26"/>
                                        </p:tgtEl>
                                      </p:cBhvr>
                                    </p:animEffect>
                                  </p:childTnLst>
                                </p:cTn>
                              </p:par>
                              <p:par>
                                <p:cTn id="28" presetID="14" presetClass="entr" presetSubtype="10" fill="hold" nodeType="withEffect">
                                  <p:stCondLst>
                                    <p:cond delay="250"/>
                                  </p:stCondLst>
                                  <p:childTnLst>
                                    <p:set>
                                      <p:cBhvr>
                                        <p:cTn id="29" dur="1" fill="hold">
                                          <p:stCondLst>
                                            <p:cond delay="0"/>
                                          </p:stCondLst>
                                        </p:cTn>
                                        <p:tgtEl>
                                          <p:spTgt spid="18"/>
                                        </p:tgtEl>
                                        <p:attrNameLst>
                                          <p:attrName>style.visibility</p:attrName>
                                        </p:attrNameLst>
                                      </p:cBhvr>
                                      <p:to>
                                        <p:strVal val="visible"/>
                                      </p:to>
                                    </p:set>
                                    <p:animEffect transition="in" filter="randombar(horizontal)">
                                      <p:cBhvr>
                                        <p:cTn id="3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9" grpId="0" animBg="1"/>
      <p:bldP spid="40" grpId="0" animBg="1"/>
      <p:bldP spid="26" grpId="0"/>
      <p:bldP spid="31" grpId="0"/>
      <p:bldP spid="2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3674533"/>
            <a:ext cx="12192000" cy="205669"/>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sp>
        <p:nvSpPr>
          <p:cNvPr id="30" name="文本框 29"/>
          <p:cNvSpPr txBox="1"/>
          <p:nvPr/>
        </p:nvSpPr>
        <p:spPr>
          <a:xfrm>
            <a:off x="3547797" y="3983023"/>
            <a:ext cx="5345605" cy="784830"/>
          </a:xfrm>
          <a:prstGeom prst="rect">
            <a:avLst/>
          </a:prstGeom>
          <a:noFill/>
        </p:spPr>
        <p:txBody>
          <a:bodyPr wrap="square" rtlCol="0">
            <a:spAutoFit/>
          </a:bodyPr>
          <a:lstStyle/>
          <a:p>
            <a:pPr>
              <a:lnSpc>
                <a:spcPct val="150000"/>
              </a:lnSpc>
            </a:pPr>
            <a:r>
              <a:rPr lang="en-US" altLang="zh-CN" sz="1000" dirty="0">
                <a:solidFill>
                  <a:schemeClr val="tx1">
                    <a:lumMod val="50000"/>
                    <a:lumOff val="50000"/>
                  </a:schemeClr>
                </a:solidFill>
                <a:effectLst>
                  <a:outerShdw blurRad="127000" dist="38100" dir="2700000" algn="tl">
                    <a:srgbClr val="000000">
                      <a:alpha val="20000"/>
                    </a:srgbClr>
                  </a:outerShdw>
                </a:effectLst>
                <a:latin typeface="Arial" panose="020B0604020202020204" pitchFamily="34" charset="0"/>
                <a:ea typeface="思源黑体" panose="020B0500000000000000" pitchFamily="34" charset="-122"/>
              </a:rPr>
              <a:t>Personnel Business Recruitment Talents raining Elite Management Training TemplaRecruiTraining anagening Template</a:t>
            </a:r>
            <a:endParaRPr lang="zh-CN" altLang="en-US" sz="1000" dirty="0">
              <a:solidFill>
                <a:schemeClr val="tx1">
                  <a:lumMod val="50000"/>
                  <a:lumOff val="50000"/>
                </a:schemeClr>
              </a:solidFill>
              <a:effectLst>
                <a:outerShdw blurRad="127000" dist="38100" dir="2700000" algn="tl">
                  <a:srgbClr val="000000">
                    <a:alpha val="20000"/>
                  </a:srgbClr>
                </a:outerShdw>
              </a:effectLst>
              <a:latin typeface="Arial" panose="020B0604020202020204" pitchFamily="34" charset="0"/>
              <a:ea typeface="思源黑体" panose="020B0500000000000000" pitchFamily="34" charset="-122"/>
            </a:endParaRPr>
          </a:p>
          <a:p>
            <a:pPr>
              <a:lnSpc>
                <a:spcPct val="150000"/>
              </a:lnSpc>
            </a:pPr>
            <a:endParaRPr lang="zh-CN" altLang="en-US" sz="1000" dirty="0">
              <a:solidFill>
                <a:schemeClr val="tx1">
                  <a:lumMod val="50000"/>
                  <a:lumOff val="50000"/>
                </a:schemeClr>
              </a:solidFill>
              <a:effectLst>
                <a:outerShdw blurRad="127000" dist="38100" dir="2700000" algn="tl">
                  <a:srgbClr val="000000">
                    <a:alpha val="20000"/>
                  </a:srgbClr>
                </a:outerShdw>
              </a:effectLst>
              <a:latin typeface="Arial" panose="020B0604020202020204" pitchFamily="34" charset="0"/>
              <a:ea typeface="思源黑体" panose="020B0500000000000000" pitchFamily="34" charset="-122"/>
            </a:endParaRPr>
          </a:p>
        </p:txBody>
      </p:sp>
      <p:sp>
        <p:nvSpPr>
          <p:cNvPr id="31" name="等腰三角形 30"/>
          <p:cNvSpPr/>
          <p:nvPr/>
        </p:nvSpPr>
        <p:spPr>
          <a:xfrm rot="16200000" flipH="1">
            <a:off x="11620482" y="193271"/>
            <a:ext cx="434867" cy="449451"/>
          </a:xfrm>
          <a:prstGeom prst="triangle">
            <a:avLst>
              <a:gd name="adj" fmla="val 0"/>
            </a:avLst>
          </a:prstGeom>
          <a:solidFill>
            <a:srgbClr val="1C26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cxnSp>
        <p:nvCxnSpPr>
          <p:cNvPr id="32" name="直接连接符 31"/>
          <p:cNvCxnSpPr/>
          <p:nvPr/>
        </p:nvCxnSpPr>
        <p:spPr>
          <a:xfrm>
            <a:off x="943144" y="2071647"/>
            <a:ext cx="872353" cy="0"/>
          </a:xfrm>
          <a:prstGeom prst="line">
            <a:avLst/>
          </a:prstGeom>
          <a:ln w="76200">
            <a:solidFill>
              <a:srgbClr val="A78D6C"/>
            </a:solidFill>
            <a:prstDash val="solid"/>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769535" y="2296717"/>
            <a:ext cx="6127586" cy="1069845"/>
          </a:xfrm>
          <a:prstGeom prst="rect">
            <a:avLst/>
          </a:prstGeom>
          <a:noFill/>
        </p:spPr>
        <p:txBody>
          <a:bodyPr wrap="square" rtlCol="0">
            <a:spAutoFit/>
          </a:bodyPr>
          <a:lstStyle/>
          <a:p>
            <a:pPr marL="0" lvl="1">
              <a:lnSpc>
                <a:spcPct val="150000"/>
              </a:lnSpc>
            </a:pPr>
            <a:r>
              <a:rPr lang="en-US" altLang="zh-CN" sz="4800" dirty="0">
                <a:solidFill>
                  <a:schemeClr val="tx1">
                    <a:lumMod val="85000"/>
                    <a:lumOff val="15000"/>
                  </a:schemeClr>
                </a:solidFill>
                <a:effectLst>
                  <a:outerShdw blurRad="25400" dist="25400" dir="2700000" algn="tl">
                    <a:srgbClr val="000000">
                      <a:alpha val="25000"/>
                    </a:srgbClr>
                  </a:outerShdw>
                </a:effectLst>
                <a:latin typeface="Arial" panose="020B0604020202020204" pitchFamily="34" charset="0"/>
                <a:ea typeface="思源黑体" panose="020B0500000000000000" pitchFamily="34" charset="-122"/>
              </a:rPr>
              <a:t>Introduction</a:t>
            </a:r>
            <a:endParaRPr lang="zh-CN" altLang="en-US" sz="4800" dirty="0">
              <a:solidFill>
                <a:schemeClr val="tx1">
                  <a:lumMod val="85000"/>
                  <a:lumOff val="15000"/>
                </a:schemeClr>
              </a:solidFill>
              <a:effectLst>
                <a:outerShdw blurRad="25400" dist="25400" dir="2700000" algn="tl">
                  <a:srgbClr val="000000">
                    <a:alpha val="25000"/>
                  </a:srgbClr>
                </a:outerShdw>
              </a:effectLst>
              <a:latin typeface="Arial" panose="020B0604020202020204" pitchFamily="34" charset="0"/>
              <a:ea typeface="思源黑体" panose="020B0500000000000000" pitchFamily="34" charset="-122"/>
            </a:endParaRPr>
          </a:p>
        </p:txBody>
      </p:sp>
      <p:sp>
        <p:nvSpPr>
          <p:cNvPr id="34" name="文本框 33"/>
          <p:cNvSpPr txBox="1"/>
          <p:nvPr/>
        </p:nvSpPr>
        <p:spPr>
          <a:xfrm>
            <a:off x="854186" y="1021837"/>
            <a:ext cx="4743759" cy="769441"/>
          </a:xfrm>
          <a:prstGeom prst="rect">
            <a:avLst/>
          </a:prstGeom>
          <a:noFill/>
        </p:spPr>
        <p:txBody>
          <a:bodyPr wrap="square" rtlCol="0">
            <a:spAutoFit/>
          </a:bodyPr>
          <a:lstStyle/>
          <a:p>
            <a:r>
              <a:rPr lang="en-US" altLang="zh-CN" sz="4400" b="1" dirty="0">
                <a:solidFill>
                  <a:srgbClr val="A78D6C"/>
                </a:solidFill>
                <a:effectLst>
                  <a:outerShdw blurRad="127000" dist="38100" dir="2700000" algn="tl">
                    <a:srgbClr val="000000">
                      <a:alpha val="20000"/>
                    </a:srgbClr>
                  </a:outerShdw>
                </a:effectLst>
                <a:latin typeface="Arial" panose="020B0604020202020204" pitchFamily="34" charset="0"/>
                <a:ea typeface="思源黑体" panose="020B0500000000000000" pitchFamily="34" charset="-122"/>
              </a:rPr>
              <a:t>PART 02</a:t>
            </a:r>
            <a:endParaRPr lang="zh-CN" altLang="en-US" sz="4400" b="1" dirty="0">
              <a:solidFill>
                <a:srgbClr val="A78D6C"/>
              </a:solidFill>
              <a:effectLst>
                <a:outerShdw blurRad="127000" dist="38100" dir="2700000" algn="tl">
                  <a:srgbClr val="000000">
                    <a:alpha val="20000"/>
                  </a:srgbClr>
                </a:outerShdw>
              </a:effectLst>
              <a:latin typeface="Arial" panose="020B0604020202020204" pitchFamily="34" charset="0"/>
              <a:ea typeface="思源黑体" panose="020B0500000000000000" pitchFamily="34" charset="-122"/>
            </a:endParaRPr>
          </a:p>
        </p:txBody>
      </p:sp>
      <p:sp>
        <p:nvSpPr>
          <p:cNvPr id="43" name="矩形 42"/>
          <p:cNvSpPr/>
          <p:nvPr/>
        </p:nvSpPr>
        <p:spPr>
          <a:xfrm>
            <a:off x="1" y="3880202"/>
            <a:ext cx="12192000" cy="2977798"/>
          </a:xfrm>
          <a:prstGeom prst="rect">
            <a:avLst/>
          </a:prstGeom>
          <a:blipFill dpi="0" rotWithShape="1">
            <a:blip r:embed="rId3">
              <a:extLst>
                <a:ext uri="{28A0092B-C50C-407E-A947-70E740481C1C}">
                  <a14:useLocalDpi xmlns:a14="http://schemas.microsoft.com/office/drawing/2010/main" val="0"/>
                </a:ext>
              </a:extLst>
            </a:blip>
            <a:srcRect/>
            <a:stretch>
              <a:fillRect t="-120096" b="-52994"/>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sp>
        <p:nvSpPr>
          <p:cNvPr id="44" name="矩形 43"/>
          <p:cNvSpPr/>
          <p:nvPr/>
        </p:nvSpPr>
        <p:spPr>
          <a:xfrm>
            <a:off x="1" y="3880202"/>
            <a:ext cx="12192002" cy="2997219"/>
          </a:xfrm>
          <a:prstGeom prst="rect">
            <a:avLst/>
          </a:prstGeom>
          <a:solidFill>
            <a:srgbClr val="1C263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pic>
        <p:nvPicPr>
          <p:cNvPr id="46" name="图片 45"/>
          <p:cNvPicPr>
            <a:picLocks noChangeAspect="1"/>
          </p:cNvPicPr>
          <p:nvPr/>
        </p:nvPicPr>
        <p:blipFill>
          <a:blip r:embed="rId4"/>
          <a:stretch>
            <a:fillRect/>
          </a:stretch>
        </p:blipFill>
        <p:spPr>
          <a:xfrm>
            <a:off x="8218021" y="3853567"/>
            <a:ext cx="3581794" cy="3418367"/>
          </a:xfrm>
          <a:prstGeom prst="rect">
            <a:avLst/>
          </a:prstGeom>
        </p:spPr>
      </p:pic>
    </p:spTree>
    <p:extLst>
      <p:ext uri="{BB962C8B-B14F-4D97-AF65-F5344CB8AC3E}">
        <p14:creationId xmlns:p14="http://schemas.microsoft.com/office/powerpoint/2010/main" val="2167699786"/>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par>
                                <p:cTn id="9" presetID="53" presetClass="entr" presetSubtype="16"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p:cTn id="11" dur="500" fill="hold"/>
                                        <p:tgtEl>
                                          <p:spTgt spid="46"/>
                                        </p:tgtEl>
                                        <p:attrNameLst>
                                          <p:attrName>ppt_w</p:attrName>
                                        </p:attrNameLst>
                                      </p:cBhvr>
                                      <p:tavLst>
                                        <p:tav tm="0">
                                          <p:val>
                                            <p:fltVal val="0"/>
                                          </p:val>
                                        </p:tav>
                                        <p:tav tm="100000">
                                          <p:val>
                                            <p:strVal val="#ppt_w"/>
                                          </p:val>
                                        </p:tav>
                                      </p:tavLst>
                                    </p:anim>
                                    <p:anim calcmode="lin" valueType="num">
                                      <p:cBhvr>
                                        <p:cTn id="12" dur="500" fill="hold"/>
                                        <p:tgtEl>
                                          <p:spTgt spid="46"/>
                                        </p:tgtEl>
                                        <p:attrNameLst>
                                          <p:attrName>ppt_h</p:attrName>
                                        </p:attrNameLst>
                                      </p:cBhvr>
                                      <p:tavLst>
                                        <p:tav tm="0">
                                          <p:val>
                                            <p:fltVal val="0"/>
                                          </p:val>
                                        </p:tav>
                                        <p:tav tm="100000">
                                          <p:val>
                                            <p:strVal val="#ppt_h"/>
                                          </p:val>
                                        </p:tav>
                                      </p:tavLst>
                                    </p:anim>
                                    <p:animEffect transition="in" filter="fade">
                                      <p:cBhvr>
                                        <p:cTn id="13" dur="500"/>
                                        <p:tgtEl>
                                          <p:spTgt spid="46"/>
                                        </p:tgtEl>
                                      </p:cBhvr>
                                    </p:animEffect>
                                  </p:childTnLst>
                                </p:cTn>
                              </p:par>
                              <p:par>
                                <p:cTn id="14" presetID="41" presetClass="entr" presetSubtype="0" fill="hold" grpId="0" nodeType="withEffect">
                                  <p:stCondLst>
                                    <p:cond delay="500"/>
                                  </p:stCondLst>
                                  <p:iterate type="lt">
                                    <p:tmPct val="10000"/>
                                  </p:iterate>
                                  <p:childTnLst>
                                    <p:set>
                                      <p:cBhvr>
                                        <p:cTn id="15" dur="1" fill="hold">
                                          <p:stCondLst>
                                            <p:cond delay="0"/>
                                          </p:stCondLst>
                                        </p:cTn>
                                        <p:tgtEl>
                                          <p:spTgt spid="33"/>
                                        </p:tgtEl>
                                        <p:attrNameLst>
                                          <p:attrName>style.visibility</p:attrName>
                                        </p:attrNameLst>
                                      </p:cBhvr>
                                      <p:to>
                                        <p:strVal val="visible"/>
                                      </p:to>
                                    </p:set>
                                    <p:anim calcmode="lin" valueType="num">
                                      <p:cBhvr>
                                        <p:cTn id="16"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3"/>
                                        </p:tgtEl>
                                        <p:attrNameLst>
                                          <p:attrName>ppt_y</p:attrName>
                                        </p:attrNameLst>
                                      </p:cBhvr>
                                      <p:tavLst>
                                        <p:tav tm="0">
                                          <p:val>
                                            <p:strVal val="#ppt_y"/>
                                          </p:val>
                                        </p:tav>
                                        <p:tav tm="100000">
                                          <p:val>
                                            <p:strVal val="#ppt_y"/>
                                          </p:val>
                                        </p:tav>
                                      </p:tavLst>
                                    </p:anim>
                                    <p:anim calcmode="lin" valueType="num">
                                      <p:cBhvr>
                                        <p:cTn id="18"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3"/>
                                        </p:tgtEl>
                                      </p:cBhvr>
                                    </p:animEffect>
                                  </p:childTnLst>
                                </p:cTn>
                              </p:par>
                              <p:par>
                                <p:cTn id="21" presetID="22" presetClass="entr" presetSubtype="8" fill="hold" nodeType="withEffect">
                                  <p:stCondLst>
                                    <p:cond delay="750"/>
                                  </p:stCondLst>
                                  <p:childTnLst>
                                    <p:set>
                                      <p:cBhvr>
                                        <p:cTn id="22" dur="1" fill="hold">
                                          <p:stCondLst>
                                            <p:cond delay="0"/>
                                          </p:stCondLst>
                                        </p:cTn>
                                        <p:tgtEl>
                                          <p:spTgt spid="32"/>
                                        </p:tgtEl>
                                        <p:attrNameLst>
                                          <p:attrName>style.visibility</p:attrName>
                                        </p:attrNameLst>
                                      </p:cBhvr>
                                      <p:to>
                                        <p:strVal val="visible"/>
                                      </p:to>
                                    </p:set>
                                    <p:animEffect transition="in" filter="wipe(left)">
                                      <p:cBhvr>
                                        <p:cTn id="23" dur="500"/>
                                        <p:tgtEl>
                                          <p:spTgt spid="32"/>
                                        </p:tgtEl>
                                      </p:cBhvr>
                                    </p:animEffect>
                                  </p:childTnLst>
                                </p:cTn>
                              </p:par>
                              <p:par>
                                <p:cTn id="24" presetID="22" presetClass="entr" presetSubtype="8" fill="hold" grpId="0" nodeType="withEffect">
                                  <p:stCondLst>
                                    <p:cond delay="1000"/>
                                  </p:stCondLst>
                                  <p:childTnLst>
                                    <p:set>
                                      <p:cBhvr>
                                        <p:cTn id="25" dur="1" fill="hold">
                                          <p:stCondLst>
                                            <p:cond delay="0"/>
                                          </p:stCondLst>
                                        </p:cTn>
                                        <p:tgtEl>
                                          <p:spTgt spid="30"/>
                                        </p:tgtEl>
                                        <p:attrNameLst>
                                          <p:attrName>style.visibility</p:attrName>
                                        </p:attrNameLst>
                                      </p:cBhvr>
                                      <p:to>
                                        <p:strVal val="visible"/>
                                      </p:to>
                                    </p:set>
                                    <p:animEffect transition="in" filter="wipe(left)">
                                      <p:cBhvr>
                                        <p:cTn id="26" dur="500"/>
                                        <p:tgtEl>
                                          <p:spTgt spid="30"/>
                                        </p:tgtEl>
                                      </p:cBhvr>
                                    </p:animEffect>
                                  </p:childTnLst>
                                </p:cTn>
                              </p:par>
                              <p:par>
                                <p:cTn id="27" presetID="12" presetClass="entr" presetSubtype="8" fill="hold" grpId="0" nodeType="withEffect">
                                  <p:stCondLst>
                                    <p:cond delay="1250"/>
                                  </p:stCondLst>
                                  <p:childTnLst>
                                    <p:set>
                                      <p:cBhvr>
                                        <p:cTn id="28" dur="1" fill="hold">
                                          <p:stCondLst>
                                            <p:cond delay="0"/>
                                          </p:stCondLst>
                                        </p:cTn>
                                        <p:tgtEl>
                                          <p:spTgt spid="34"/>
                                        </p:tgtEl>
                                        <p:attrNameLst>
                                          <p:attrName>style.visibility</p:attrName>
                                        </p:attrNameLst>
                                      </p:cBhvr>
                                      <p:to>
                                        <p:strVal val="visible"/>
                                      </p:to>
                                    </p:set>
                                    <p:anim calcmode="lin" valueType="num">
                                      <p:cBhvr additive="base">
                                        <p:cTn id="29" dur="500"/>
                                        <p:tgtEl>
                                          <p:spTgt spid="34"/>
                                        </p:tgtEl>
                                        <p:attrNameLst>
                                          <p:attrName>ppt_x</p:attrName>
                                        </p:attrNameLst>
                                      </p:cBhvr>
                                      <p:tavLst>
                                        <p:tav tm="0">
                                          <p:val>
                                            <p:strVal val="#ppt_x-#ppt_w*1.125000"/>
                                          </p:val>
                                        </p:tav>
                                        <p:tav tm="100000">
                                          <p:val>
                                            <p:strVal val="#ppt_x"/>
                                          </p:val>
                                        </p:tav>
                                      </p:tavLst>
                                    </p:anim>
                                    <p:animEffect transition="in" filter="wipe(right)">
                                      <p:cBhvr>
                                        <p:cTn id="30" dur="500"/>
                                        <p:tgtEl>
                                          <p:spTgt spid="34"/>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wipe(left)">
                                      <p:cBhvr>
                                        <p:cTn id="33" dur="500"/>
                                        <p:tgtEl>
                                          <p:spTgt spid="44"/>
                                        </p:tgtEl>
                                      </p:cBhvr>
                                    </p:animEffect>
                                  </p:childTnLst>
                                </p:cTn>
                              </p:par>
                              <p:par>
                                <p:cTn id="34" presetID="18" presetClass="entr" presetSubtype="12" fill="hold" grpId="0" nodeType="with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strips(downLeft)">
                                      <p:cBhvr>
                                        <p:cTn id="36" dur="500"/>
                                        <p:tgtEl>
                                          <p:spTgt spid="43"/>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left)">
                                      <p:cBhvr>
                                        <p:cTn id="3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0" grpId="0"/>
      <p:bldP spid="31" grpId="0" animBg="1"/>
      <p:bldP spid="33" grpId="0"/>
      <p:bldP spid="34" grpId="0"/>
      <p:bldP spid="43" grpId="0" animBg="1"/>
      <p:bldP spid="4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5C71354-1D09-5C76-1A1A-4B131C9FC341}"/>
            </a:ext>
          </a:extLst>
        </p:cNvPr>
        <p:cNvGrpSpPr/>
        <p:nvPr/>
      </p:nvGrpSpPr>
      <p:grpSpPr>
        <a:xfrm>
          <a:off x="0" y="0"/>
          <a:ext cx="0" cy="0"/>
          <a:chOff x="0" y="0"/>
          <a:chExt cx="0" cy="0"/>
        </a:xfrm>
      </p:grpSpPr>
      <p:sp>
        <p:nvSpPr>
          <p:cNvPr id="64" name="Rectangle 53">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3" name="图片 2" descr="街道上有店铺的人&#10;&#10;中度可信度描述已自动生成">
            <a:extLst>
              <a:ext uri="{FF2B5EF4-FFF2-40B4-BE49-F238E27FC236}">
                <a16:creationId xmlns:a16="http://schemas.microsoft.com/office/drawing/2014/main" id="{85D79DCC-2128-FF58-71AC-2315486872CB}"/>
              </a:ext>
            </a:extLst>
          </p:cNvPr>
          <p:cNvPicPr>
            <a:picLocks noChangeAspect="1"/>
          </p:cNvPicPr>
          <p:nvPr/>
        </p:nvPicPr>
        <p:blipFill>
          <a:blip r:embed="rId3" cstate="print">
            <a:alphaModFix/>
            <a:extLst>
              <a:ext uri="{28A0092B-C50C-407E-A947-70E740481C1C}">
                <a14:useLocalDpi xmlns:a14="http://schemas.microsoft.com/office/drawing/2010/main" val="0"/>
              </a:ext>
            </a:extLst>
          </a:blip>
          <a:srcRect t="3309" r="-1" b="369"/>
          <a:stretch/>
        </p:blipFill>
        <p:spPr>
          <a:xfrm>
            <a:off x="4547937" y="-5"/>
            <a:ext cx="7644062" cy="3681406"/>
          </a:xfrm>
          <a:prstGeom prst="rect">
            <a:avLst/>
          </a:prstGeom>
        </p:spPr>
      </p:pic>
      <p:sp>
        <p:nvSpPr>
          <p:cNvPr id="65" name="Rectangle 55">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29" name="矩形 28">
            <a:extLst>
              <a:ext uri="{FF2B5EF4-FFF2-40B4-BE49-F238E27FC236}">
                <a16:creationId xmlns:a16="http://schemas.microsoft.com/office/drawing/2014/main" id="{949FC9CE-DE02-EA67-541B-0FA5F00454B4}"/>
              </a:ext>
            </a:extLst>
          </p:cNvPr>
          <p:cNvSpPr/>
          <p:nvPr/>
        </p:nvSpPr>
        <p:spPr>
          <a:xfrm>
            <a:off x="838200" y="2569029"/>
            <a:ext cx="6186714" cy="93379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altLang="zh-CN" sz="5000" b="1" kern="1200" dirty="0">
                <a:solidFill>
                  <a:schemeClr val="bg1"/>
                </a:solidFill>
                <a:latin typeface="+mj-lt"/>
                <a:ea typeface="+mj-ea"/>
                <a:cs typeface="+mj-cs"/>
                <a:sym typeface="+mn-lt"/>
              </a:rPr>
              <a:t>Global Financial Crisis</a:t>
            </a:r>
          </a:p>
        </p:txBody>
      </p:sp>
      <p:cxnSp>
        <p:nvCxnSpPr>
          <p:cNvPr id="66" name="Straight Connector 57">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9" name="图片 18" descr="图形用户界面, 应用程序&#10;&#10;描述已自动生成">
            <a:extLst>
              <a:ext uri="{FF2B5EF4-FFF2-40B4-BE49-F238E27FC236}">
                <a16:creationId xmlns:a16="http://schemas.microsoft.com/office/drawing/2014/main" id="{FC4C890C-002D-620E-D74D-382E1C9DBE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7934" y="3703173"/>
            <a:ext cx="7644064" cy="3154828"/>
          </a:xfrm>
          <a:prstGeom prst="rect">
            <a:avLst/>
          </a:prstGeom>
          <a:solidFill>
            <a:schemeClr val="tx1">
              <a:lumMod val="85000"/>
              <a:lumOff val="15000"/>
            </a:schemeClr>
          </a:solidFill>
        </p:spPr>
      </p:pic>
      <p:sp>
        <p:nvSpPr>
          <p:cNvPr id="20" name="矩形 19">
            <a:extLst>
              <a:ext uri="{FF2B5EF4-FFF2-40B4-BE49-F238E27FC236}">
                <a16:creationId xmlns:a16="http://schemas.microsoft.com/office/drawing/2014/main" id="{8DC8F82A-E065-D7A5-6F6D-2D505A4125FE}"/>
              </a:ext>
            </a:extLst>
          </p:cNvPr>
          <p:cNvSpPr/>
          <p:nvPr/>
        </p:nvSpPr>
        <p:spPr>
          <a:xfrm>
            <a:off x="4547931" y="3703174"/>
            <a:ext cx="1686181" cy="3154826"/>
          </a:xfrm>
          <a:prstGeom prst="rect">
            <a:avLst/>
          </a:prstGeom>
          <a:solidFill>
            <a:schemeClr val="tx1">
              <a:alpha val="7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spTree>
    <p:extLst>
      <p:ext uri="{BB962C8B-B14F-4D97-AF65-F5344CB8AC3E}">
        <p14:creationId xmlns:p14="http://schemas.microsoft.com/office/powerpoint/2010/main" val="3566448780"/>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组合 73"/>
          <p:cNvGrpSpPr/>
          <p:nvPr/>
        </p:nvGrpSpPr>
        <p:grpSpPr>
          <a:xfrm>
            <a:off x="654049" y="5366940"/>
            <a:ext cx="11245850" cy="1284391"/>
            <a:chOff x="524253" y="4651888"/>
            <a:chExt cx="5306405" cy="1284391"/>
          </a:xfrm>
        </p:grpSpPr>
        <p:sp>
          <p:nvSpPr>
            <p:cNvPr id="75" name="矩形 74"/>
            <p:cNvSpPr/>
            <p:nvPr/>
          </p:nvSpPr>
          <p:spPr>
            <a:xfrm>
              <a:off x="524253" y="5113553"/>
              <a:ext cx="2786537" cy="822726"/>
            </a:xfrm>
            <a:prstGeom prst="rect">
              <a:avLst/>
            </a:prstGeom>
          </p:spPr>
          <p:txBody>
            <a:bodyPr wrap="square">
              <a:spAutoFit/>
            </a:bodyPr>
            <a:lstStyle/>
            <a:p>
              <a:pPr marL="171450" indent="-171450" algn="ctr">
                <a:lnSpc>
                  <a:spcPct val="150000"/>
                </a:lnSpc>
                <a:buFont typeface="Wingdings" panose="05000000000000000000" pitchFamily="2" charset="2"/>
                <a:buChar char="p"/>
              </a:pPr>
              <a:r>
                <a:rPr lang="en-US" altLang="zh-CN" sz="1100" dirty="0">
                  <a:latin typeface="Arial" panose="020B0604020202020204" pitchFamily="34" charset="0"/>
                  <a:cs typeface="Arial" panose="020B0604020202020204" pitchFamily="34" charset="0"/>
                </a:rPr>
                <a:t>Economic Instability in Portugal</a:t>
              </a:r>
            </a:p>
            <a:p>
              <a:pPr marL="171450" indent="-171450" algn="ctr">
                <a:lnSpc>
                  <a:spcPct val="150000"/>
                </a:lnSpc>
                <a:buFont typeface="Wingdings" panose="05000000000000000000" pitchFamily="2" charset="2"/>
                <a:buChar char="p"/>
              </a:pPr>
              <a:r>
                <a:rPr lang="en-US" altLang="zh-CN" sz="1100" dirty="0">
                  <a:latin typeface="Arial" panose="020B0604020202020204" pitchFamily="34" charset="0"/>
                  <a:cs typeface="Arial" panose="020B0604020202020204" pitchFamily="34" charset="0"/>
                </a:rPr>
                <a:t>Lower Returns on Deposits</a:t>
              </a:r>
            </a:p>
            <a:p>
              <a:pPr marL="171450" indent="-171450" algn="ctr">
                <a:lnSpc>
                  <a:spcPct val="150000"/>
                </a:lnSpc>
                <a:buFont typeface="Wingdings" panose="05000000000000000000" pitchFamily="2" charset="2"/>
                <a:buChar char="p"/>
              </a:pPr>
              <a:r>
                <a:rPr lang="en-US" altLang="zh-CN" sz="1100" kern="1200" dirty="0">
                  <a:effectLst/>
                  <a:latin typeface="Arial" panose="020B0604020202020204" pitchFamily="34" charset="0"/>
                  <a:ea typeface="思源黑体" panose="020B0500000000000000"/>
                  <a:cs typeface="Arial" panose="020B0604020202020204" pitchFamily="34" charset="0"/>
                </a:rPr>
                <a:t>the European Central Bank’s (ECB) monetary easing policies</a:t>
              </a:r>
              <a:endParaRPr lang="en-US" altLang="zh-CN" sz="1100" dirty="0">
                <a:latin typeface="Arial" panose="020B0604020202020204" pitchFamily="34" charset="0"/>
                <a:cs typeface="Arial" panose="020B0604020202020204" pitchFamily="34" charset="0"/>
              </a:endParaRPr>
            </a:p>
          </p:txBody>
        </p:sp>
        <p:sp>
          <p:nvSpPr>
            <p:cNvPr id="76" name="矩形 75"/>
            <p:cNvSpPr/>
            <p:nvPr/>
          </p:nvSpPr>
          <p:spPr>
            <a:xfrm>
              <a:off x="1009650" y="4651888"/>
              <a:ext cx="4251716" cy="461665"/>
            </a:xfrm>
            <a:prstGeom prst="rect">
              <a:avLst/>
            </a:prstGeom>
          </p:spPr>
          <p:txBody>
            <a:bodyPr wrap="square">
              <a:spAutoFit/>
            </a:bodyPr>
            <a:lstStyle/>
            <a:p>
              <a:pPr algn="ctr"/>
              <a:r>
                <a:rPr lang="en-US" altLang="zh-CN" sz="2400" b="1" dirty="0">
                  <a:latin typeface="Arial" panose="020B0604020202020204" pitchFamily="34" charset="0"/>
                </a:rPr>
                <a:t>Portuguese Banking Institution 2008~2010</a:t>
              </a:r>
              <a:endParaRPr lang="zh-CN" altLang="en-US" sz="2400" b="1" spc="300" dirty="0">
                <a:solidFill>
                  <a:schemeClr val="tx1">
                    <a:lumMod val="65000"/>
                    <a:lumOff val="35000"/>
                  </a:schemeClr>
                </a:solidFill>
                <a:latin typeface="Arial" panose="020B0604020202020204" pitchFamily="34" charset="0"/>
                <a:ea typeface="思源黑体" panose="020B0500000000000000" pitchFamily="34" charset="-122"/>
                <a:cs typeface="+mn-ea"/>
                <a:sym typeface="+mn-lt"/>
              </a:endParaRPr>
            </a:p>
          </p:txBody>
        </p:sp>
        <p:sp>
          <p:nvSpPr>
            <p:cNvPr id="5" name="矩形 4">
              <a:extLst>
                <a:ext uri="{FF2B5EF4-FFF2-40B4-BE49-F238E27FC236}">
                  <a16:creationId xmlns:a16="http://schemas.microsoft.com/office/drawing/2014/main" id="{21D149F7-B7A8-1CBC-BBE4-F9A500158EF2}"/>
                </a:ext>
              </a:extLst>
            </p:cNvPr>
            <p:cNvSpPr/>
            <p:nvPr/>
          </p:nvSpPr>
          <p:spPr>
            <a:xfrm>
              <a:off x="3044121" y="5113553"/>
              <a:ext cx="2786537" cy="822726"/>
            </a:xfrm>
            <a:prstGeom prst="rect">
              <a:avLst/>
            </a:prstGeom>
          </p:spPr>
          <p:txBody>
            <a:bodyPr wrap="square">
              <a:spAutoFit/>
            </a:bodyPr>
            <a:lstStyle/>
            <a:p>
              <a:pPr marL="228600" indent="-228600" algn="ctr">
                <a:lnSpc>
                  <a:spcPct val="150000"/>
                </a:lnSpc>
                <a:buFont typeface="Wingdings" panose="05000000000000000000" pitchFamily="2" charset="2"/>
                <a:buChar char="ü"/>
              </a:pPr>
              <a:r>
                <a:rPr lang="en-US" altLang="zh-CN" sz="1100" dirty="0">
                  <a:latin typeface="Arial" panose="020B0604020202020204" pitchFamily="34" charset="0"/>
                  <a:cs typeface="Arial" panose="020B0604020202020204" pitchFamily="34" charset="0"/>
                </a:rPr>
                <a:t>Lake of confidence to financial institute </a:t>
              </a:r>
            </a:p>
            <a:p>
              <a:pPr marL="228600" indent="-228600" algn="ctr">
                <a:lnSpc>
                  <a:spcPct val="150000"/>
                </a:lnSpc>
                <a:buFont typeface="Wingdings" panose="05000000000000000000" pitchFamily="2" charset="2"/>
                <a:buChar char="ü"/>
              </a:pPr>
              <a:r>
                <a:rPr lang="en-US" altLang="zh-CN" sz="1100" dirty="0">
                  <a:latin typeface="Arial" panose="020B0604020202020204" pitchFamily="34" charset="0"/>
                  <a:cs typeface="Arial" panose="020B0604020202020204" pitchFamily="34" charset="0"/>
                </a:rPr>
                <a:t>More Alternatives to Stable Compounding</a:t>
              </a:r>
            </a:p>
            <a:p>
              <a:pPr marL="228600" indent="-228600" algn="ctr" rtl="0" eaLnBrk="1" latinLnBrk="0" hangingPunct="1">
                <a:lnSpc>
                  <a:spcPct val="150000"/>
                </a:lnSpc>
                <a:buFont typeface="Wingdings" panose="05000000000000000000" pitchFamily="2" charset="2"/>
                <a:buChar char="ü"/>
              </a:pPr>
              <a:r>
                <a:rPr lang="en-US" altLang="zh-CN" sz="1100" kern="1200" dirty="0">
                  <a:solidFill>
                    <a:srgbClr val="000000"/>
                  </a:solidFill>
                  <a:effectLst/>
                  <a:latin typeface="Arial" panose="020B0604020202020204" pitchFamily="34" charset="0"/>
                  <a:ea typeface="宋体" panose="02010600030101010101" pitchFamily="2" charset="-122"/>
                  <a:cs typeface="Arial" panose="020B0604020202020204" pitchFamily="34" charset="0"/>
                </a:rPr>
                <a:t>Lack of Liquidity Preference</a:t>
              </a:r>
              <a:endParaRPr lang="zh-CN" altLang="zh-CN" sz="1100" dirty="0">
                <a:effectLst/>
                <a:latin typeface="Arial" panose="020B0604020202020204" pitchFamily="34" charset="0"/>
                <a:cs typeface="Arial" panose="020B0604020202020204" pitchFamily="34" charset="0"/>
              </a:endParaRPr>
            </a:p>
          </p:txBody>
        </p:sp>
      </p:grpSp>
      <p:sp>
        <p:nvSpPr>
          <p:cNvPr id="15" name="矩形 14"/>
          <p:cNvSpPr/>
          <p:nvPr/>
        </p:nvSpPr>
        <p:spPr>
          <a:xfrm>
            <a:off x="1244421" y="341781"/>
            <a:ext cx="2867228" cy="430567"/>
          </a:xfrm>
          <a:prstGeom prst="rect">
            <a:avLst/>
          </a:prstGeom>
        </p:spPr>
        <p:txBody>
          <a:bodyPr wrap="square">
            <a:spAutoFit/>
          </a:bodyPr>
          <a:lstStyle/>
          <a:p>
            <a:pPr>
              <a:lnSpc>
                <a:spcPct val="120000"/>
              </a:lnSpc>
            </a:pPr>
            <a:r>
              <a:rPr lang="en-US" altLang="zh-CN" sz="2000" b="1" dirty="0" err="1">
                <a:solidFill>
                  <a:schemeClr val="tx1">
                    <a:lumMod val="85000"/>
                    <a:lumOff val="15000"/>
                  </a:schemeClr>
                </a:solidFill>
                <a:latin typeface="Arial" panose="020B0604020202020204" pitchFamily="34" charset="0"/>
                <a:ea typeface="思源黑体" panose="020B0500000000000000" pitchFamily="34" charset="-122"/>
                <a:cs typeface="+mn-ea"/>
                <a:sym typeface="+mn-lt"/>
              </a:rPr>
              <a:t>Backgroud</a:t>
            </a:r>
            <a:endParaRPr lang="zh-CN" altLang="en-US" sz="2000" b="1" dirty="0">
              <a:solidFill>
                <a:schemeClr val="tx1">
                  <a:lumMod val="85000"/>
                  <a:lumOff val="15000"/>
                </a:schemeClr>
              </a:solidFill>
              <a:latin typeface="Arial" panose="020B0604020202020204" pitchFamily="34" charset="0"/>
              <a:ea typeface="思源黑体" panose="020B0500000000000000" pitchFamily="34" charset="-122"/>
              <a:cs typeface="+mn-ea"/>
              <a:sym typeface="+mn-lt"/>
            </a:endParaRPr>
          </a:p>
        </p:txBody>
      </p:sp>
      <p:pic>
        <p:nvPicPr>
          <p:cNvPr id="2" name="图片 1" descr="图表&#10;&#10;描述已自动生成">
            <a:extLst>
              <a:ext uri="{FF2B5EF4-FFF2-40B4-BE49-F238E27FC236}">
                <a16:creationId xmlns:a16="http://schemas.microsoft.com/office/drawing/2014/main" id="{FCEB5FD5-A3DF-DE82-CB3A-EF00C584C9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777" y="1054100"/>
            <a:ext cx="8852446" cy="411006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3" name="图片 2">
            <a:extLst>
              <a:ext uri="{FF2B5EF4-FFF2-40B4-BE49-F238E27FC236}">
                <a16:creationId xmlns:a16="http://schemas.microsoft.com/office/drawing/2014/main" id="{02127FD9-384B-9FC5-AD09-6C176EF0E233}"/>
              </a:ext>
            </a:extLst>
          </p:cNvPr>
          <p:cNvPicPr>
            <a:picLocks noChangeAspect="1"/>
          </p:cNvPicPr>
          <p:nvPr/>
        </p:nvPicPr>
        <p:blipFill>
          <a:blip r:embed="rId4"/>
          <a:stretch>
            <a:fillRect/>
          </a:stretch>
        </p:blipFill>
        <p:spPr>
          <a:xfrm>
            <a:off x="9467850" y="143355"/>
            <a:ext cx="2594309" cy="695422"/>
          </a:xfrm>
          <a:prstGeom prst="rect">
            <a:avLst/>
          </a:prstGeom>
        </p:spPr>
      </p:pic>
    </p:spTree>
    <p:extLst>
      <p:ext uri="{BB962C8B-B14F-4D97-AF65-F5344CB8AC3E}">
        <p14:creationId xmlns:p14="http://schemas.microsoft.com/office/powerpoint/2010/main" val="4159389034"/>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additive="base">
                                        <p:cTn id="7" dur="1000"/>
                                        <p:tgtEl>
                                          <p:spTgt spid="74"/>
                                        </p:tgtEl>
                                        <p:attrNameLst>
                                          <p:attrName>ppt_x</p:attrName>
                                        </p:attrNameLst>
                                      </p:cBhvr>
                                      <p:tavLst>
                                        <p:tav tm="0">
                                          <p:val>
                                            <p:strVal val="#ppt_x+#ppt_w*1.125000"/>
                                          </p:val>
                                        </p:tav>
                                        <p:tav tm="100000">
                                          <p:val>
                                            <p:strVal val="#ppt_x"/>
                                          </p:val>
                                        </p:tav>
                                      </p:tavLst>
                                    </p:anim>
                                    <p:animEffect transition="in" filter="wipe(left)">
                                      <p:cBhvr>
                                        <p:cTn id="8" dur="10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5C53FD-FB1D-863B-EE1D-F47441BE1719}"/>
            </a:ext>
          </a:extLst>
        </p:cNvPr>
        <p:cNvGrpSpPr/>
        <p:nvPr/>
      </p:nvGrpSpPr>
      <p:grpSpPr>
        <a:xfrm>
          <a:off x="0" y="0"/>
          <a:ext cx="0" cy="0"/>
          <a:chOff x="0" y="0"/>
          <a:chExt cx="0" cy="0"/>
        </a:xfrm>
      </p:grpSpPr>
      <p:grpSp>
        <p:nvGrpSpPr>
          <p:cNvPr id="7" name="Group 38">
            <a:extLst>
              <a:ext uri="{FF2B5EF4-FFF2-40B4-BE49-F238E27FC236}">
                <a16:creationId xmlns:a16="http://schemas.microsoft.com/office/drawing/2014/main" id="{3895C92B-EB4D-1A05-E26C-7515D42FE567}"/>
              </a:ext>
            </a:extLst>
          </p:cNvPr>
          <p:cNvGrpSpPr/>
          <p:nvPr/>
        </p:nvGrpSpPr>
        <p:grpSpPr>
          <a:xfrm>
            <a:off x="94891" y="2684579"/>
            <a:ext cx="2785385" cy="671475"/>
            <a:chOff x="1430743" y="1437767"/>
            <a:chExt cx="2182974" cy="526251"/>
          </a:xfrm>
        </p:grpSpPr>
        <p:sp>
          <p:nvSpPr>
            <p:cNvPr id="8" name="TextBox 7">
              <a:extLst>
                <a:ext uri="{FF2B5EF4-FFF2-40B4-BE49-F238E27FC236}">
                  <a16:creationId xmlns:a16="http://schemas.microsoft.com/office/drawing/2014/main" id="{EA120D93-AFBC-6E7A-90E4-1E0B6CDA3B72}"/>
                </a:ext>
              </a:extLst>
            </p:cNvPr>
            <p:cNvSpPr txBox="1"/>
            <p:nvPr/>
          </p:nvSpPr>
          <p:spPr>
            <a:xfrm>
              <a:off x="1647185" y="1437767"/>
              <a:ext cx="1966532" cy="217091"/>
            </a:xfrm>
            <a:prstGeom prst="rect">
              <a:avLst/>
            </a:prstGeom>
            <a:noFill/>
          </p:spPr>
          <p:txBody>
            <a:bodyPr wrap="none" lIns="0" tIns="0" rIns="0" bIns="0" rtlCol="0" anchor="ctr">
              <a:spAutoFit/>
            </a:bodyPr>
            <a:lstStyle/>
            <a:p>
              <a:pPr algn="ctr">
                <a:defRPr/>
              </a:pPr>
              <a:r>
                <a:rPr lang="en-US" altLang="zh-CN" sz="1800" dirty="0">
                  <a:solidFill>
                    <a:schemeClr val="tx1"/>
                  </a:solidFill>
                  <a:latin typeface="Arial" panose="020B0604020202020204" pitchFamily="34" charset="0"/>
                </a:rPr>
                <a:t>Handling Missing Values</a:t>
              </a:r>
              <a:endParaRPr lang="en-US" altLang="zh-CN" sz="1800" dirty="0">
                <a:solidFill>
                  <a:schemeClr val="tx1"/>
                </a:solidFill>
                <a:latin typeface="Arial" panose="020B0604020202020204" pitchFamily="34" charset="0"/>
                <a:ea typeface="思源黑体" panose="020B0500000000000000" pitchFamily="34" charset="-122"/>
                <a:cs typeface="+mn-ea"/>
                <a:sym typeface="+mn-lt"/>
              </a:endParaRPr>
            </a:p>
          </p:txBody>
        </p:sp>
        <p:sp>
          <p:nvSpPr>
            <p:cNvPr id="9" name="TextBox 8">
              <a:extLst>
                <a:ext uri="{FF2B5EF4-FFF2-40B4-BE49-F238E27FC236}">
                  <a16:creationId xmlns:a16="http://schemas.microsoft.com/office/drawing/2014/main" id="{2DA81E5F-B224-9B24-AEF6-FD1CD5D0FFE7}"/>
                </a:ext>
              </a:extLst>
            </p:cNvPr>
            <p:cNvSpPr txBox="1"/>
            <p:nvPr/>
          </p:nvSpPr>
          <p:spPr>
            <a:xfrm>
              <a:off x="1430743" y="1666774"/>
              <a:ext cx="2076062" cy="297244"/>
            </a:xfrm>
            <a:prstGeom prst="rect">
              <a:avLst/>
            </a:prstGeom>
            <a:noFill/>
          </p:spPr>
          <p:txBody>
            <a:bodyPr wrap="square" lIns="0" tIns="0" rIns="0" bIns="0" rtlCol="0" anchor="t">
              <a:spAutoFit/>
            </a:bodyPr>
            <a:lstStyle/>
            <a:p>
              <a:pPr algn="r">
                <a:lnSpc>
                  <a:spcPct val="130000"/>
                </a:lnSpc>
              </a:pPr>
              <a:r>
                <a:rPr lang="en-US" altLang="zh-CN" sz="1000" dirty="0">
                  <a:solidFill>
                    <a:schemeClr val="tx1">
                      <a:lumMod val="50000"/>
                      <a:lumOff val="50000"/>
                    </a:schemeClr>
                  </a:solidFill>
                  <a:latin typeface="Arial" panose="020B0604020202020204" pitchFamily="34" charset="0"/>
                  <a:ea typeface="思源黑体" panose="020B0500000000000000" pitchFamily="34" charset="-122"/>
                  <a:cs typeface="+mn-ea"/>
                  <a:sym typeface="+mn-lt"/>
                </a:rPr>
                <a:t>Handling “Unknown”</a:t>
              </a:r>
            </a:p>
            <a:p>
              <a:pPr algn="r">
                <a:lnSpc>
                  <a:spcPct val="130000"/>
                </a:lnSpc>
              </a:pPr>
              <a:r>
                <a:rPr lang="en-US" altLang="zh-CN" sz="1000" dirty="0">
                  <a:solidFill>
                    <a:schemeClr val="tx1">
                      <a:lumMod val="50000"/>
                      <a:lumOff val="50000"/>
                    </a:schemeClr>
                  </a:solidFill>
                  <a:latin typeface="Arial" panose="020B0604020202020204" pitchFamily="34" charset="0"/>
                  <a:ea typeface="思源黑体" panose="020B0500000000000000" pitchFamily="34" charset="-122"/>
                  <a:cs typeface="+mn-ea"/>
                  <a:sym typeface="+mn-lt"/>
                </a:rPr>
                <a:t>Handling NA</a:t>
              </a:r>
            </a:p>
          </p:txBody>
        </p:sp>
      </p:grpSp>
      <p:sp>
        <p:nvSpPr>
          <p:cNvPr id="11" name="Rectangular Callout 28">
            <a:extLst>
              <a:ext uri="{FF2B5EF4-FFF2-40B4-BE49-F238E27FC236}">
                <a16:creationId xmlns:a16="http://schemas.microsoft.com/office/drawing/2014/main" id="{A12AB1D6-81AE-6059-EEA5-E234478DE40E}"/>
              </a:ext>
            </a:extLst>
          </p:cNvPr>
          <p:cNvSpPr>
            <a:spLocks noChangeAspect="1"/>
          </p:cNvSpPr>
          <p:nvPr/>
        </p:nvSpPr>
        <p:spPr>
          <a:xfrm flipH="1">
            <a:off x="2835403" y="3023763"/>
            <a:ext cx="738829" cy="717676"/>
          </a:xfrm>
          <a:prstGeom prst="wedgeRectCallout">
            <a:avLst/>
          </a:prstGeom>
          <a:solidFill>
            <a:srgbClr val="A78D6C"/>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30000"/>
              </a:lnSpc>
            </a:pPr>
            <a:r>
              <a:rPr lang="en-US" sz="2000" dirty="0">
                <a:solidFill>
                  <a:schemeClr val="bg1"/>
                </a:solidFill>
                <a:latin typeface="Arial" panose="020B0604020202020204" pitchFamily="34" charset="0"/>
                <a:ea typeface="思源黑体" panose="020B0500000000000000" pitchFamily="34" charset="-122"/>
                <a:cs typeface="+mn-ea"/>
                <a:sym typeface="+mn-lt"/>
              </a:rPr>
              <a:t>01</a:t>
            </a:r>
            <a:endParaRPr lang="en-US" sz="2000" b="1" dirty="0">
              <a:solidFill>
                <a:schemeClr val="bg1"/>
              </a:solidFill>
              <a:latin typeface="Arial" panose="020B0604020202020204" pitchFamily="34" charset="0"/>
              <a:ea typeface="思源黑体" panose="020B0500000000000000" pitchFamily="34" charset="-122"/>
              <a:cs typeface="+mn-ea"/>
              <a:sym typeface="+mn-lt"/>
            </a:endParaRPr>
          </a:p>
        </p:txBody>
      </p:sp>
      <p:sp>
        <p:nvSpPr>
          <p:cNvPr id="12" name="Rectangular Callout 32">
            <a:extLst>
              <a:ext uri="{FF2B5EF4-FFF2-40B4-BE49-F238E27FC236}">
                <a16:creationId xmlns:a16="http://schemas.microsoft.com/office/drawing/2014/main" id="{568EE1DF-F0C0-06B2-8014-D36943A6487F}"/>
              </a:ext>
            </a:extLst>
          </p:cNvPr>
          <p:cNvSpPr>
            <a:spLocks noChangeAspect="1"/>
          </p:cNvSpPr>
          <p:nvPr/>
        </p:nvSpPr>
        <p:spPr>
          <a:xfrm flipH="1">
            <a:off x="5072124" y="5678860"/>
            <a:ext cx="738829" cy="717678"/>
          </a:xfrm>
          <a:prstGeom prst="wedgeRectCallout">
            <a:avLst>
              <a:gd name="adj1" fmla="val -19851"/>
              <a:gd name="adj2" fmla="val -69967"/>
            </a:avLst>
          </a:prstGeom>
          <a:solidFill>
            <a:schemeClr val="bg1">
              <a:lumMod val="75000"/>
            </a:schemeClr>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sz="2000" dirty="0">
                <a:solidFill>
                  <a:schemeClr val="bg1"/>
                </a:solidFill>
                <a:latin typeface="Arial" panose="020B0604020202020204" pitchFamily="34" charset="0"/>
                <a:ea typeface="思源黑体" panose="020B0500000000000000" pitchFamily="34" charset="-122"/>
                <a:cs typeface="+mn-ea"/>
                <a:sym typeface="+mn-lt"/>
              </a:rPr>
              <a:t>03</a:t>
            </a:r>
            <a:endParaRPr lang="en-US" sz="2000" dirty="0">
              <a:latin typeface="Arial" panose="020B0604020202020204" pitchFamily="34" charset="0"/>
              <a:ea typeface="思源黑体" panose="020B0500000000000000" pitchFamily="34" charset="-122"/>
              <a:cs typeface="+mn-ea"/>
              <a:sym typeface="+mn-lt"/>
            </a:endParaRPr>
          </a:p>
        </p:txBody>
      </p:sp>
      <p:sp>
        <p:nvSpPr>
          <p:cNvPr id="13" name="Rectangular Callout 36">
            <a:extLst>
              <a:ext uri="{FF2B5EF4-FFF2-40B4-BE49-F238E27FC236}">
                <a16:creationId xmlns:a16="http://schemas.microsoft.com/office/drawing/2014/main" id="{7771E6D5-7842-615D-487D-C01517376BF0}"/>
              </a:ext>
            </a:extLst>
          </p:cNvPr>
          <p:cNvSpPr>
            <a:spLocks noChangeAspect="1"/>
          </p:cNvSpPr>
          <p:nvPr/>
        </p:nvSpPr>
        <p:spPr>
          <a:xfrm>
            <a:off x="8542142" y="3000855"/>
            <a:ext cx="738829" cy="717678"/>
          </a:xfrm>
          <a:prstGeom prst="wedgeRectCallout">
            <a:avLst/>
          </a:prstGeom>
          <a:solidFill>
            <a:schemeClr val="bg1">
              <a:lumMod val="75000"/>
            </a:schemeClr>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sz="2000" dirty="0">
                <a:solidFill>
                  <a:schemeClr val="bg1"/>
                </a:solidFill>
                <a:latin typeface="Arial" panose="020B0604020202020204" pitchFamily="34" charset="0"/>
                <a:ea typeface="思源黑体" panose="020B0500000000000000" pitchFamily="34" charset="-122"/>
                <a:cs typeface="+mn-ea"/>
                <a:sym typeface="+mn-lt"/>
              </a:rPr>
              <a:t>02</a:t>
            </a:r>
            <a:endParaRPr lang="en-US" sz="2000" b="1" dirty="0">
              <a:solidFill>
                <a:schemeClr val="bg1"/>
              </a:solidFill>
              <a:latin typeface="Arial" panose="020B0604020202020204" pitchFamily="34" charset="0"/>
              <a:ea typeface="思源黑体" panose="020B0500000000000000" pitchFamily="34" charset="-122"/>
              <a:cs typeface="+mn-ea"/>
              <a:sym typeface="+mn-lt"/>
            </a:endParaRPr>
          </a:p>
        </p:txBody>
      </p:sp>
      <p:sp>
        <p:nvSpPr>
          <p:cNvPr id="14" name="Rectangular Callout 40">
            <a:extLst>
              <a:ext uri="{FF2B5EF4-FFF2-40B4-BE49-F238E27FC236}">
                <a16:creationId xmlns:a16="http://schemas.microsoft.com/office/drawing/2014/main" id="{AA517C49-20B4-AD58-3499-CFBEDB881BD5}"/>
              </a:ext>
            </a:extLst>
          </p:cNvPr>
          <p:cNvSpPr>
            <a:spLocks noChangeAspect="1"/>
          </p:cNvSpPr>
          <p:nvPr/>
        </p:nvSpPr>
        <p:spPr>
          <a:xfrm>
            <a:off x="6423083" y="5665898"/>
            <a:ext cx="738829" cy="717678"/>
          </a:xfrm>
          <a:prstGeom prst="wedgeRectCallout">
            <a:avLst>
              <a:gd name="adj1" fmla="val -21815"/>
              <a:gd name="adj2" fmla="val -69967"/>
            </a:avLst>
          </a:prstGeom>
          <a:solidFill>
            <a:srgbClr val="A78D6C"/>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sz="2000" dirty="0">
                <a:latin typeface="Arial" panose="020B0604020202020204" pitchFamily="34" charset="0"/>
                <a:ea typeface="思源黑体" panose="020B0500000000000000" pitchFamily="34" charset="-122"/>
                <a:cs typeface="+mn-ea"/>
                <a:sym typeface="+mn-lt"/>
              </a:rPr>
              <a:t>04</a:t>
            </a:r>
          </a:p>
        </p:txBody>
      </p:sp>
      <p:sp>
        <p:nvSpPr>
          <p:cNvPr id="15" name="Arc 41">
            <a:extLst>
              <a:ext uri="{FF2B5EF4-FFF2-40B4-BE49-F238E27FC236}">
                <a16:creationId xmlns:a16="http://schemas.microsoft.com/office/drawing/2014/main" id="{F393A441-E0FF-64BC-B4BA-0392FB39C59B}"/>
              </a:ext>
            </a:extLst>
          </p:cNvPr>
          <p:cNvSpPr/>
          <p:nvPr/>
        </p:nvSpPr>
        <p:spPr>
          <a:xfrm rot="19051047">
            <a:off x="6629189" y="2841738"/>
            <a:ext cx="2087887" cy="2087887"/>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30000"/>
              </a:lnSpc>
            </a:pPr>
            <a:endParaRPr lang="en-US" dirty="0">
              <a:latin typeface="Arial" panose="020B0604020202020204" pitchFamily="34" charset="0"/>
              <a:ea typeface="思源黑体" panose="020B0500000000000000" pitchFamily="34" charset="-122"/>
              <a:cs typeface="+mn-ea"/>
              <a:sym typeface="+mn-lt"/>
            </a:endParaRPr>
          </a:p>
        </p:txBody>
      </p:sp>
      <p:sp>
        <p:nvSpPr>
          <p:cNvPr id="16" name="Arc 42">
            <a:extLst>
              <a:ext uri="{FF2B5EF4-FFF2-40B4-BE49-F238E27FC236}">
                <a16:creationId xmlns:a16="http://schemas.microsoft.com/office/drawing/2014/main" id="{D7A8FD0D-B182-3FC9-D721-799B79716423}"/>
              </a:ext>
            </a:extLst>
          </p:cNvPr>
          <p:cNvSpPr/>
          <p:nvPr/>
        </p:nvSpPr>
        <p:spPr>
          <a:xfrm rot="2548953" flipH="1">
            <a:off x="3472857" y="2841738"/>
            <a:ext cx="2087887" cy="2087887"/>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30000"/>
              </a:lnSpc>
            </a:pPr>
            <a:endParaRPr lang="en-US" dirty="0">
              <a:latin typeface="Arial" panose="020B0604020202020204" pitchFamily="34" charset="0"/>
              <a:ea typeface="思源黑体" panose="020B0500000000000000" pitchFamily="34" charset="-122"/>
              <a:cs typeface="+mn-ea"/>
              <a:sym typeface="+mn-lt"/>
            </a:endParaRPr>
          </a:p>
        </p:txBody>
      </p:sp>
      <p:grpSp>
        <p:nvGrpSpPr>
          <p:cNvPr id="23" name="Group 38">
            <a:extLst>
              <a:ext uri="{FF2B5EF4-FFF2-40B4-BE49-F238E27FC236}">
                <a16:creationId xmlns:a16="http://schemas.microsoft.com/office/drawing/2014/main" id="{35E494F4-BCE2-0AA9-176B-A493B0D48AC3}"/>
              </a:ext>
            </a:extLst>
          </p:cNvPr>
          <p:cNvGrpSpPr/>
          <p:nvPr/>
        </p:nvGrpSpPr>
        <p:grpSpPr>
          <a:xfrm>
            <a:off x="2320999" y="5622355"/>
            <a:ext cx="2648970" cy="708816"/>
            <a:chOff x="1430743" y="1419877"/>
            <a:chExt cx="2076062" cy="555516"/>
          </a:xfrm>
        </p:grpSpPr>
        <p:sp>
          <p:nvSpPr>
            <p:cNvPr id="24" name="TextBox 23">
              <a:extLst>
                <a:ext uri="{FF2B5EF4-FFF2-40B4-BE49-F238E27FC236}">
                  <a16:creationId xmlns:a16="http://schemas.microsoft.com/office/drawing/2014/main" id="{A67602BD-19DE-6966-CDC0-082D73AC0002}"/>
                </a:ext>
              </a:extLst>
            </p:cNvPr>
            <p:cNvSpPr txBox="1"/>
            <p:nvPr/>
          </p:nvSpPr>
          <p:spPr>
            <a:xfrm>
              <a:off x="2190139" y="1419877"/>
              <a:ext cx="1316666" cy="252870"/>
            </a:xfrm>
            <a:prstGeom prst="rect">
              <a:avLst/>
            </a:prstGeom>
            <a:noFill/>
          </p:spPr>
          <p:txBody>
            <a:bodyPr wrap="none" lIns="0" tIns="0" rIns="0" bIns="0" rtlCol="0" anchor="ctr">
              <a:spAutoFit/>
            </a:bodyPr>
            <a:lstStyle/>
            <a:p>
              <a:pPr algn="r">
                <a:lnSpc>
                  <a:spcPct val="130000"/>
                </a:lnSpc>
              </a:pPr>
              <a:r>
                <a:rPr lang="en-US" altLang="zh-CN" dirty="0">
                  <a:solidFill>
                    <a:schemeClr val="tx1">
                      <a:lumMod val="85000"/>
                      <a:lumOff val="15000"/>
                    </a:schemeClr>
                  </a:solidFill>
                  <a:latin typeface="Arial" panose="020B0604020202020204" pitchFamily="34" charset="0"/>
                  <a:ea typeface="思源黑体" panose="020B0500000000000000" pitchFamily="34" charset="-122"/>
                  <a:cs typeface="+mn-ea"/>
                  <a:sym typeface="+mn-lt"/>
                </a:rPr>
                <a:t>Type conversion</a:t>
              </a:r>
              <a:endParaRPr lang="zh-CN" altLang="en-US" dirty="0">
                <a:solidFill>
                  <a:schemeClr val="tx1">
                    <a:lumMod val="85000"/>
                    <a:lumOff val="15000"/>
                  </a:schemeClr>
                </a:solidFill>
                <a:latin typeface="Arial" panose="020B0604020202020204" pitchFamily="34" charset="0"/>
                <a:ea typeface="思源黑体" panose="020B0500000000000000" pitchFamily="34" charset="-122"/>
                <a:cs typeface="+mn-ea"/>
                <a:sym typeface="+mn-lt"/>
              </a:endParaRPr>
            </a:p>
          </p:txBody>
        </p:sp>
        <p:sp>
          <p:nvSpPr>
            <p:cNvPr id="25" name="TextBox 24">
              <a:extLst>
                <a:ext uri="{FF2B5EF4-FFF2-40B4-BE49-F238E27FC236}">
                  <a16:creationId xmlns:a16="http://schemas.microsoft.com/office/drawing/2014/main" id="{405D3564-4DEE-2DA5-898E-8E5D0E8F50A0}"/>
                </a:ext>
              </a:extLst>
            </p:cNvPr>
            <p:cNvSpPr txBox="1"/>
            <p:nvPr/>
          </p:nvSpPr>
          <p:spPr>
            <a:xfrm>
              <a:off x="1430743" y="1678149"/>
              <a:ext cx="2076062" cy="297244"/>
            </a:xfrm>
            <a:prstGeom prst="rect">
              <a:avLst/>
            </a:prstGeom>
            <a:noFill/>
          </p:spPr>
          <p:txBody>
            <a:bodyPr wrap="square" lIns="0" tIns="0" rIns="0" bIns="0" rtlCol="0" anchor="t">
              <a:spAutoFit/>
            </a:bodyPr>
            <a:lstStyle/>
            <a:p>
              <a:pPr algn="r">
                <a:lnSpc>
                  <a:spcPct val="130000"/>
                </a:lnSpc>
              </a:pPr>
              <a:r>
                <a:rPr lang="en-US" altLang="zh-CN" sz="1000" dirty="0">
                  <a:solidFill>
                    <a:schemeClr val="tx1">
                      <a:lumMod val="50000"/>
                      <a:lumOff val="50000"/>
                    </a:schemeClr>
                  </a:solidFill>
                  <a:latin typeface="Arial" panose="020B0604020202020204" pitchFamily="34" charset="0"/>
                  <a:ea typeface="思源黑体" panose="020B0500000000000000" pitchFamily="34" charset="-122"/>
                  <a:cs typeface="+mn-ea"/>
                  <a:sym typeface="+mn-lt"/>
                </a:rPr>
                <a:t>Check whether there is uncommon data types  the data type will be changing  by needs</a:t>
              </a:r>
            </a:p>
          </p:txBody>
        </p:sp>
      </p:grpSp>
      <p:grpSp>
        <p:nvGrpSpPr>
          <p:cNvPr id="26" name="Group 38">
            <a:extLst>
              <a:ext uri="{FF2B5EF4-FFF2-40B4-BE49-F238E27FC236}">
                <a16:creationId xmlns:a16="http://schemas.microsoft.com/office/drawing/2014/main" id="{A5D318F5-1463-7B75-561C-3BF24F19A04C}"/>
              </a:ext>
            </a:extLst>
          </p:cNvPr>
          <p:cNvGrpSpPr/>
          <p:nvPr/>
        </p:nvGrpSpPr>
        <p:grpSpPr>
          <a:xfrm>
            <a:off x="7215304" y="5654703"/>
            <a:ext cx="2653885" cy="508760"/>
            <a:chOff x="1402913" y="1419878"/>
            <a:chExt cx="2079913" cy="398727"/>
          </a:xfrm>
        </p:grpSpPr>
        <p:sp>
          <p:nvSpPr>
            <p:cNvPr id="27" name="TextBox 26">
              <a:extLst>
                <a:ext uri="{FF2B5EF4-FFF2-40B4-BE49-F238E27FC236}">
                  <a16:creationId xmlns:a16="http://schemas.microsoft.com/office/drawing/2014/main" id="{00DE7BDC-9934-B190-9F1D-4389D848E845}"/>
                </a:ext>
              </a:extLst>
            </p:cNvPr>
            <p:cNvSpPr txBox="1"/>
            <p:nvPr/>
          </p:nvSpPr>
          <p:spPr>
            <a:xfrm>
              <a:off x="1402913" y="1419878"/>
              <a:ext cx="1517625" cy="252870"/>
            </a:xfrm>
            <a:prstGeom prst="rect">
              <a:avLst/>
            </a:prstGeom>
            <a:noFill/>
          </p:spPr>
          <p:txBody>
            <a:bodyPr wrap="none" lIns="0" tIns="0" rIns="0" bIns="0" rtlCol="0" anchor="ctr">
              <a:spAutoFit/>
            </a:bodyPr>
            <a:lstStyle/>
            <a:p>
              <a:pPr algn="r">
                <a:lnSpc>
                  <a:spcPct val="130000"/>
                </a:lnSpc>
              </a:pPr>
              <a:r>
                <a:rPr lang="en-US" altLang="zh-CN" dirty="0">
                  <a:solidFill>
                    <a:schemeClr val="tx1">
                      <a:lumMod val="85000"/>
                      <a:lumOff val="15000"/>
                    </a:schemeClr>
                  </a:solidFill>
                  <a:latin typeface="Arial" panose="020B0604020202020204" pitchFamily="34" charset="0"/>
                  <a:ea typeface="思源黑体" panose="020B0500000000000000" pitchFamily="34" charset="-122"/>
                  <a:cs typeface="+mn-ea"/>
                  <a:sym typeface="+mn-lt"/>
                </a:rPr>
                <a:t>Handling Duplicate</a:t>
              </a:r>
              <a:endParaRPr lang="zh-CN" altLang="en-US" dirty="0">
                <a:solidFill>
                  <a:schemeClr val="tx1">
                    <a:lumMod val="85000"/>
                    <a:lumOff val="15000"/>
                  </a:schemeClr>
                </a:solidFill>
                <a:latin typeface="Arial" panose="020B0604020202020204" pitchFamily="34" charset="0"/>
                <a:ea typeface="思源黑体" panose="020B0500000000000000" pitchFamily="34" charset="-122"/>
                <a:cs typeface="+mn-ea"/>
                <a:sym typeface="+mn-lt"/>
              </a:endParaRPr>
            </a:p>
          </p:txBody>
        </p:sp>
        <p:sp>
          <p:nvSpPr>
            <p:cNvPr id="28" name="TextBox 27">
              <a:extLst>
                <a:ext uri="{FF2B5EF4-FFF2-40B4-BE49-F238E27FC236}">
                  <a16:creationId xmlns:a16="http://schemas.microsoft.com/office/drawing/2014/main" id="{5F886D1A-A418-B436-EE89-C97940366161}"/>
                </a:ext>
              </a:extLst>
            </p:cNvPr>
            <p:cNvSpPr txBox="1"/>
            <p:nvPr/>
          </p:nvSpPr>
          <p:spPr>
            <a:xfrm>
              <a:off x="1406764" y="1678149"/>
              <a:ext cx="2076062" cy="140456"/>
            </a:xfrm>
            <a:prstGeom prst="rect">
              <a:avLst/>
            </a:prstGeom>
            <a:noFill/>
          </p:spPr>
          <p:txBody>
            <a:bodyPr wrap="square" lIns="0" tIns="0" rIns="0" bIns="0" rtlCol="0" anchor="t">
              <a:spAutoFit/>
            </a:bodyPr>
            <a:lstStyle/>
            <a:p>
              <a:pPr>
                <a:lnSpc>
                  <a:spcPct val="130000"/>
                </a:lnSpc>
              </a:pPr>
              <a:r>
                <a:rPr lang="en-US" altLang="zh-CN" sz="1000" dirty="0">
                  <a:solidFill>
                    <a:schemeClr val="tx1">
                      <a:lumMod val="50000"/>
                      <a:lumOff val="50000"/>
                    </a:schemeClr>
                  </a:solidFill>
                  <a:latin typeface="Arial" panose="020B0604020202020204" pitchFamily="34" charset="0"/>
                  <a:ea typeface="思源黑体" panose="020B0500000000000000" pitchFamily="34" charset="-122"/>
                  <a:cs typeface="+mn-ea"/>
                  <a:sym typeface="+mn-lt"/>
                </a:rPr>
                <a:t>There is no duplicate in the dataset.</a:t>
              </a:r>
            </a:p>
          </p:txBody>
        </p:sp>
      </p:grpSp>
      <p:grpSp>
        <p:nvGrpSpPr>
          <p:cNvPr id="29" name="Group 38">
            <a:extLst>
              <a:ext uri="{FF2B5EF4-FFF2-40B4-BE49-F238E27FC236}">
                <a16:creationId xmlns:a16="http://schemas.microsoft.com/office/drawing/2014/main" id="{F626AA89-787E-4BD4-1CA0-D9BE7B8CBADC}"/>
              </a:ext>
            </a:extLst>
          </p:cNvPr>
          <p:cNvGrpSpPr/>
          <p:nvPr/>
        </p:nvGrpSpPr>
        <p:grpSpPr>
          <a:xfrm>
            <a:off x="9282812" y="2873400"/>
            <a:ext cx="2736028" cy="693660"/>
            <a:chOff x="1362514" y="1420380"/>
            <a:chExt cx="2144291" cy="543638"/>
          </a:xfrm>
        </p:grpSpPr>
        <p:sp>
          <p:nvSpPr>
            <p:cNvPr id="30" name="TextBox 29">
              <a:extLst>
                <a:ext uri="{FF2B5EF4-FFF2-40B4-BE49-F238E27FC236}">
                  <a16:creationId xmlns:a16="http://schemas.microsoft.com/office/drawing/2014/main" id="{34351E30-8E20-5E02-11D6-AF1A4C66A573}"/>
                </a:ext>
              </a:extLst>
            </p:cNvPr>
            <p:cNvSpPr txBox="1"/>
            <p:nvPr/>
          </p:nvSpPr>
          <p:spPr>
            <a:xfrm>
              <a:off x="1362514" y="1420380"/>
              <a:ext cx="1386968" cy="217091"/>
            </a:xfrm>
            <a:prstGeom prst="rect">
              <a:avLst/>
            </a:prstGeom>
            <a:noFill/>
          </p:spPr>
          <p:txBody>
            <a:bodyPr wrap="none" lIns="0" tIns="0" rIns="0" bIns="0" rtlCol="0" anchor="ctr">
              <a:spAutoFit/>
            </a:bodyPr>
            <a:lstStyle/>
            <a:p>
              <a:pPr algn="ctr">
                <a:defRPr/>
              </a:pPr>
              <a:r>
                <a:rPr lang="en-US" altLang="zh-CN" sz="1800" dirty="0">
                  <a:solidFill>
                    <a:schemeClr val="tx1"/>
                  </a:solidFill>
                  <a:latin typeface="Arial" panose="020B0604020202020204" pitchFamily="34" charset="0"/>
                </a:rPr>
                <a:t>Handling Outliers</a:t>
              </a:r>
              <a:endParaRPr lang="en-US" altLang="zh-CN" sz="1800" dirty="0">
                <a:solidFill>
                  <a:schemeClr val="tx1"/>
                </a:solidFill>
                <a:latin typeface="Arial" panose="020B0604020202020204" pitchFamily="34" charset="0"/>
                <a:ea typeface="思源黑体" panose="020B0500000000000000" pitchFamily="34" charset="-122"/>
                <a:cs typeface="+mn-ea"/>
                <a:sym typeface="+mn-lt"/>
              </a:endParaRPr>
            </a:p>
          </p:txBody>
        </p:sp>
        <p:sp>
          <p:nvSpPr>
            <p:cNvPr id="31" name="TextBox 30">
              <a:extLst>
                <a:ext uri="{FF2B5EF4-FFF2-40B4-BE49-F238E27FC236}">
                  <a16:creationId xmlns:a16="http://schemas.microsoft.com/office/drawing/2014/main" id="{B76272CC-4D03-0AC5-0BDA-E6AA1F70A6B9}"/>
                </a:ext>
              </a:extLst>
            </p:cNvPr>
            <p:cNvSpPr txBox="1"/>
            <p:nvPr/>
          </p:nvSpPr>
          <p:spPr>
            <a:xfrm>
              <a:off x="1430743" y="1666774"/>
              <a:ext cx="2076062" cy="297244"/>
            </a:xfrm>
            <a:prstGeom prst="rect">
              <a:avLst/>
            </a:prstGeom>
            <a:noFill/>
          </p:spPr>
          <p:txBody>
            <a:bodyPr wrap="square" lIns="0" tIns="0" rIns="0" bIns="0" rtlCol="0" anchor="t">
              <a:spAutoFit/>
            </a:bodyPr>
            <a:lstStyle/>
            <a:p>
              <a:pPr>
                <a:lnSpc>
                  <a:spcPct val="130000"/>
                </a:lnSpc>
              </a:pPr>
              <a:r>
                <a:rPr lang="en-US" altLang="zh-CN" sz="1000" dirty="0">
                  <a:solidFill>
                    <a:schemeClr val="tx1">
                      <a:lumMod val="50000"/>
                      <a:lumOff val="50000"/>
                    </a:schemeClr>
                  </a:solidFill>
                  <a:latin typeface="Arial" panose="020B0604020202020204" pitchFamily="34" charset="0"/>
                  <a:ea typeface="思源黑体" panose="020B0500000000000000" pitchFamily="34" charset="-122"/>
                  <a:cs typeface="+mn-ea"/>
                  <a:sym typeface="+mn-lt"/>
                </a:rPr>
                <a:t>Handling outliers</a:t>
              </a:r>
            </a:p>
            <a:p>
              <a:pPr>
                <a:lnSpc>
                  <a:spcPct val="130000"/>
                </a:lnSpc>
              </a:pPr>
              <a:r>
                <a:rPr lang="en-US" altLang="zh-CN" sz="1000" dirty="0">
                  <a:solidFill>
                    <a:schemeClr val="tx1">
                      <a:lumMod val="50000"/>
                      <a:lumOff val="50000"/>
                    </a:schemeClr>
                  </a:solidFill>
                  <a:latin typeface="Arial" panose="020B0604020202020204" pitchFamily="34" charset="0"/>
                  <a:ea typeface="思源黑体" panose="020B0500000000000000" pitchFamily="34" charset="-122"/>
                  <a:cs typeface="+mn-ea"/>
                  <a:sym typeface="+mn-lt"/>
                </a:rPr>
                <a:t>Outliers' criterion setting individually</a:t>
              </a:r>
            </a:p>
          </p:txBody>
        </p:sp>
      </p:grpSp>
      <p:grpSp>
        <p:nvGrpSpPr>
          <p:cNvPr id="32" name="组合 31">
            <a:extLst>
              <a:ext uri="{FF2B5EF4-FFF2-40B4-BE49-F238E27FC236}">
                <a16:creationId xmlns:a16="http://schemas.microsoft.com/office/drawing/2014/main" id="{ACAA34F9-0666-51D1-5E03-36C9F57FD18B}"/>
              </a:ext>
            </a:extLst>
          </p:cNvPr>
          <p:cNvGrpSpPr/>
          <p:nvPr/>
        </p:nvGrpSpPr>
        <p:grpSpPr>
          <a:xfrm>
            <a:off x="4890815" y="1272699"/>
            <a:ext cx="2403846" cy="414985"/>
            <a:chOff x="4673997" y="1960442"/>
            <a:chExt cx="2403846" cy="414985"/>
          </a:xfrm>
          <a:effectLst>
            <a:outerShdw blurRad="254000" dist="63500" dir="2700000" algn="tl" rotWithShape="0">
              <a:prstClr val="black">
                <a:alpha val="30000"/>
              </a:prstClr>
            </a:outerShdw>
          </a:effectLst>
        </p:grpSpPr>
        <p:sp>
          <p:nvSpPr>
            <p:cNvPr id="33" name="Round Same Side Corner Rectangle 48">
              <a:extLst>
                <a:ext uri="{FF2B5EF4-FFF2-40B4-BE49-F238E27FC236}">
                  <a16:creationId xmlns:a16="http://schemas.microsoft.com/office/drawing/2014/main" id="{033CC200-BA78-F811-6D75-D754D67884B4}"/>
                </a:ext>
              </a:extLst>
            </p:cNvPr>
            <p:cNvSpPr/>
            <p:nvPr/>
          </p:nvSpPr>
          <p:spPr>
            <a:xfrm rot="5400000">
              <a:off x="5701617" y="986973"/>
              <a:ext cx="348605" cy="2403846"/>
            </a:xfrm>
            <a:prstGeom prst="round2SameRect">
              <a:avLst>
                <a:gd name="adj1" fmla="val 50000"/>
                <a:gd name="adj2" fmla="val 50000"/>
              </a:avLst>
            </a:prstGeom>
            <a:solidFill>
              <a:srgbClr val="1C26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bg-BG" sz="1600" dirty="0">
                <a:latin typeface="Arial" panose="020B0604020202020204" pitchFamily="34" charset="0"/>
                <a:ea typeface="思源黑体" panose="020B0500000000000000" pitchFamily="34" charset="-122"/>
                <a:cs typeface="+mn-ea"/>
                <a:sym typeface="+mn-lt"/>
              </a:endParaRPr>
            </a:p>
          </p:txBody>
        </p:sp>
        <p:sp>
          <p:nvSpPr>
            <p:cNvPr id="34" name="Rectangle 49">
              <a:extLst>
                <a:ext uri="{FF2B5EF4-FFF2-40B4-BE49-F238E27FC236}">
                  <a16:creationId xmlns:a16="http://schemas.microsoft.com/office/drawing/2014/main" id="{48E60EB9-57BB-E7AA-C6BA-18A7ED971C61}"/>
                </a:ext>
              </a:extLst>
            </p:cNvPr>
            <p:cNvSpPr/>
            <p:nvPr/>
          </p:nvSpPr>
          <p:spPr>
            <a:xfrm>
              <a:off x="5034201" y="1960442"/>
              <a:ext cx="1710726" cy="414985"/>
            </a:xfrm>
            <a:prstGeom prst="rect">
              <a:avLst/>
            </a:prstGeom>
          </p:spPr>
          <p:txBody>
            <a:bodyPr wrap="none">
              <a:spAutoFit/>
            </a:bodyPr>
            <a:lstStyle/>
            <a:p>
              <a:pPr algn="ctr">
                <a:lnSpc>
                  <a:spcPct val="130000"/>
                </a:lnSpc>
              </a:pPr>
              <a:r>
                <a:rPr lang="en-US" altLang="zh-CN" dirty="0">
                  <a:solidFill>
                    <a:schemeClr val="bg1"/>
                  </a:solidFill>
                  <a:latin typeface="Arial" panose="020B0604020202020204" pitchFamily="34" charset="0"/>
                  <a:ea typeface="思源黑体" panose="020B0500000000000000" pitchFamily="34" charset="-122"/>
                  <a:cs typeface="+mn-ea"/>
                  <a:sym typeface="+mn-lt"/>
                </a:rPr>
                <a:t>Data  Cleaning</a:t>
              </a:r>
              <a:endParaRPr lang="zh-CN" altLang="en-US" dirty="0">
                <a:solidFill>
                  <a:schemeClr val="bg1"/>
                </a:solidFill>
                <a:latin typeface="Arial" panose="020B0604020202020204" pitchFamily="34" charset="0"/>
                <a:ea typeface="思源黑体" panose="020B0500000000000000" pitchFamily="34" charset="-122"/>
                <a:cs typeface="+mn-ea"/>
                <a:sym typeface="+mn-lt"/>
              </a:endParaRPr>
            </a:p>
          </p:txBody>
        </p:sp>
      </p:grpSp>
      <p:sp>
        <p:nvSpPr>
          <p:cNvPr id="35" name="TextBox 34">
            <a:extLst>
              <a:ext uri="{FF2B5EF4-FFF2-40B4-BE49-F238E27FC236}">
                <a16:creationId xmlns:a16="http://schemas.microsoft.com/office/drawing/2014/main" id="{3A47A241-28D5-BCAE-4404-9A113A1CF17B}"/>
              </a:ext>
            </a:extLst>
          </p:cNvPr>
          <p:cNvSpPr txBox="1"/>
          <p:nvPr/>
        </p:nvSpPr>
        <p:spPr>
          <a:xfrm>
            <a:off x="983432" y="1894510"/>
            <a:ext cx="10281818" cy="549189"/>
          </a:xfrm>
          <a:prstGeom prst="rect">
            <a:avLst/>
          </a:prstGeom>
          <a:noFill/>
        </p:spPr>
        <p:txBody>
          <a:bodyPr wrap="square" rtlCol="0">
            <a:spAutoFit/>
          </a:bodyPr>
          <a:lstStyle/>
          <a:p>
            <a:pPr algn="ctr">
              <a:lnSpc>
                <a:spcPct val="130000"/>
              </a:lnSpc>
            </a:pPr>
            <a:r>
              <a:rPr lang="en-US" altLang="zh-CN" sz="1200" dirty="0">
                <a:solidFill>
                  <a:schemeClr val="tx1">
                    <a:lumMod val="50000"/>
                    <a:lumOff val="50000"/>
                  </a:schemeClr>
                </a:solidFill>
                <a:latin typeface="Arial" panose="020B0604020202020204" pitchFamily="34" charset="0"/>
                <a:ea typeface="思源黑体" panose="020B0500000000000000" pitchFamily="34" charset="-122"/>
                <a:cs typeface="+mn-ea"/>
                <a:sym typeface="+mn-lt"/>
              </a:rPr>
              <a:t>Usually, data cleaning checks and processes some data that does not conform to common sense and generates data for experiments to prevent changes to the source data. Pre-processing will reprocess the data according to different problems.</a:t>
            </a:r>
            <a:endParaRPr lang="zh-CN" altLang="en-US" sz="1200" dirty="0">
              <a:solidFill>
                <a:schemeClr val="tx1">
                  <a:lumMod val="50000"/>
                  <a:lumOff val="50000"/>
                </a:schemeClr>
              </a:solidFill>
              <a:latin typeface="Arial" panose="020B0604020202020204" pitchFamily="34" charset="0"/>
              <a:ea typeface="思源黑体" panose="020B0500000000000000" pitchFamily="34" charset="-122"/>
              <a:cs typeface="+mn-ea"/>
              <a:sym typeface="+mn-lt"/>
            </a:endParaRPr>
          </a:p>
        </p:txBody>
      </p:sp>
      <p:sp>
        <p:nvSpPr>
          <p:cNvPr id="36" name="矩形 35">
            <a:extLst>
              <a:ext uri="{FF2B5EF4-FFF2-40B4-BE49-F238E27FC236}">
                <a16:creationId xmlns:a16="http://schemas.microsoft.com/office/drawing/2014/main" id="{2039A615-2725-01C7-1B93-56FFC0DC78B5}"/>
              </a:ext>
            </a:extLst>
          </p:cNvPr>
          <p:cNvSpPr/>
          <p:nvPr/>
        </p:nvSpPr>
        <p:spPr>
          <a:xfrm>
            <a:off x="1244421" y="341781"/>
            <a:ext cx="2867228" cy="430567"/>
          </a:xfrm>
          <a:prstGeom prst="rect">
            <a:avLst/>
          </a:prstGeom>
        </p:spPr>
        <p:txBody>
          <a:bodyPr wrap="square">
            <a:spAutoFit/>
          </a:bodyPr>
          <a:lstStyle/>
          <a:p>
            <a:pPr>
              <a:lnSpc>
                <a:spcPct val="120000"/>
              </a:lnSpc>
            </a:pPr>
            <a:r>
              <a:rPr lang="en-US" altLang="zh-CN" sz="2000" b="1" dirty="0">
                <a:solidFill>
                  <a:schemeClr val="tx1">
                    <a:lumMod val="85000"/>
                    <a:lumOff val="15000"/>
                  </a:schemeClr>
                </a:solidFill>
                <a:latin typeface="Arial" panose="020B0604020202020204" pitchFamily="34" charset="0"/>
                <a:ea typeface="思源黑体" panose="020B0500000000000000" pitchFamily="34" charset="-122"/>
                <a:cs typeface="+mn-ea"/>
                <a:sym typeface="+mn-lt"/>
              </a:rPr>
              <a:t>Data Cleaning</a:t>
            </a:r>
            <a:endParaRPr lang="zh-CN" altLang="en-US" sz="2000" b="1" dirty="0">
              <a:solidFill>
                <a:schemeClr val="tx1">
                  <a:lumMod val="85000"/>
                  <a:lumOff val="15000"/>
                </a:schemeClr>
              </a:solidFill>
              <a:latin typeface="Arial" panose="020B0604020202020204" pitchFamily="34" charset="0"/>
              <a:ea typeface="思源黑体" panose="020B0500000000000000" pitchFamily="34" charset="-122"/>
              <a:cs typeface="+mn-ea"/>
              <a:sym typeface="+mn-lt"/>
            </a:endParaRPr>
          </a:p>
        </p:txBody>
      </p:sp>
      <p:grpSp>
        <p:nvGrpSpPr>
          <p:cNvPr id="3" name="组合 2">
            <a:extLst>
              <a:ext uri="{FF2B5EF4-FFF2-40B4-BE49-F238E27FC236}">
                <a16:creationId xmlns:a16="http://schemas.microsoft.com/office/drawing/2014/main" id="{BA41F1FB-D779-A3FA-2971-7CAC93D4407A}"/>
              </a:ext>
            </a:extLst>
          </p:cNvPr>
          <p:cNvGrpSpPr/>
          <p:nvPr/>
        </p:nvGrpSpPr>
        <p:grpSpPr>
          <a:xfrm>
            <a:off x="4054931" y="3076584"/>
            <a:ext cx="4075612" cy="2534195"/>
            <a:chOff x="4054931" y="3323328"/>
            <a:chExt cx="4075612" cy="2534195"/>
          </a:xfrm>
        </p:grpSpPr>
        <p:pic>
          <p:nvPicPr>
            <p:cNvPr id="2" name="图片 1">
              <a:extLst>
                <a:ext uri="{FF2B5EF4-FFF2-40B4-BE49-F238E27FC236}">
                  <a16:creationId xmlns:a16="http://schemas.microsoft.com/office/drawing/2014/main" id="{F90726C9-4EC2-7F3B-3735-139886722E5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054931" y="3323328"/>
              <a:ext cx="4075612" cy="2534195"/>
            </a:xfrm>
            <a:prstGeom prst="rect">
              <a:avLst/>
            </a:prstGeom>
          </p:spPr>
        </p:pic>
        <p:grpSp>
          <p:nvGrpSpPr>
            <p:cNvPr id="17" name="Group 286">
              <a:extLst>
                <a:ext uri="{FF2B5EF4-FFF2-40B4-BE49-F238E27FC236}">
                  <a16:creationId xmlns:a16="http://schemas.microsoft.com/office/drawing/2014/main" id="{0A9FF659-20AC-96F5-FC78-C2200A0C6AF0}"/>
                </a:ext>
              </a:extLst>
            </p:cNvPr>
            <p:cNvGrpSpPr/>
            <p:nvPr/>
          </p:nvGrpSpPr>
          <p:grpSpPr>
            <a:xfrm>
              <a:off x="4654091" y="3681252"/>
              <a:ext cx="2940271" cy="1823517"/>
              <a:chOff x="5701361" y="1862138"/>
              <a:chExt cx="1855932" cy="1151026"/>
            </a:xfrm>
          </p:grpSpPr>
          <p:sp>
            <p:nvSpPr>
              <p:cNvPr id="20" name="Rectangle 13">
                <a:extLst>
                  <a:ext uri="{FF2B5EF4-FFF2-40B4-BE49-F238E27FC236}">
                    <a16:creationId xmlns:a16="http://schemas.microsoft.com/office/drawing/2014/main" id="{EA555B96-AFFD-80B3-B8A8-7C608982C4E8}"/>
                  </a:ext>
                </a:extLst>
              </p:cNvPr>
              <p:cNvSpPr>
                <a:spLocks noChangeArrowheads="1"/>
              </p:cNvSpPr>
              <p:nvPr/>
            </p:nvSpPr>
            <p:spPr bwMode="auto">
              <a:xfrm>
                <a:off x="5701505" y="1862138"/>
                <a:ext cx="1855788" cy="1147763"/>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w="9525">
                <a:noFill/>
                <a:miter lim="800000"/>
                <a:headEnd/>
                <a:tailEnd/>
              </a:ln>
            </p:spPr>
            <p:txBody>
              <a:bodyPr vert="horz" wrap="square" lIns="91440" tIns="45720" rIns="91440" bIns="45720" numCol="1" anchor="t" anchorCtr="0" compatLnSpc="1">
                <a:prstTxWarp prst="textNoShape">
                  <a:avLst/>
                </a:prstTxWarp>
              </a:bodyPr>
              <a:lstStyle/>
              <a:p>
                <a:pPr>
                  <a:lnSpc>
                    <a:spcPct val="130000"/>
                  </a:lnSpc>
                </a:pPr>
                <a:endParaRPr lang="en-US" dirty="0">
                  <a:latin typeface="Arial" panose="020B0604020202020204" pitchFamily="34" charset="0"/>
                  <a:ea typeface="思源黑体" panose="020B0500000000000000" pitchFamily="34" charset="-122"/>
                  <a:cs typeface="+mn-ea"/>
                  <a:sym typeface="+mn-lt"/>
                </a:endParaRPr>
              </a:p>
            </p:txBody>
          </p:sp>
          <p:sp>
            <p:nvSpPr>
              <p:cNvPr id="21" name="Freeform 14">
                <a:extLst>
                  <a:ext uri="{FF2B5EF4-FFF2-40B4-BE49-F238E27FC236}">
                    <a16:creationId xmlns:a16="http://schemas.microsoft.com/office/drawing/2014/main" id="{00253DC2-FBCE-7A45-BA38-672D5984BFEB}"/>
                  </a:ext>
                </a:extLst>
              </p:cNvPr>
              <p:cNvSpPr>
                <a:spLocks/>
              </p:cNvSpPr>
              <p:nvPr/>
            </p:nvSpPr>
            <p:spPr bwMode="auto">
              <a:xfrm>
                <a:off x="5701361" y="1865401"/>
                <a:ext cx="1855788" cy="1147763"/>
              </a:xfrm>
              <a:custGeom>
                <a:avLst/>
                <a:gdLst/>
                <a:ahLst/>
                <a:cxnLst>
                  <a:cxn ang="0">
                    <a:pos x="1169" y="0"/>
                  </a:cxn>
                  <a:cxn ang="0">
                    <a:pos x="0" y="0"/>
                  </a:cxn>
                  <a:cxn ang="0">
                    <a:pos x="0" y="723"/>
                  </a:cxn>
                  <a:cxn ang="0">
                    <a:pos x="1169" y="0"/>
                  </a:cxn>
                </a:cxnLst>
                <a:rect l="0" t="0" r="r" b="b"/>
                <a:pathLst>
                  <a:path w="1169" h="723">
                    <a:moveTo>
                      <a:pt x="1169" y="0"/>
                    </a:moveTo>
                    <a:lnTo>
                      <a:pt x="0" y="0"/>
                    </a:lnTo>
                    <a:lnTo>
                      <a:pt x="0" y="723"/>
                    </a:lnTo>
                    <a:lnTo>
                      <a:pt x="1169" y="0"/>
                    </a:lnTo>
                    <a:close/>
                  </a:path>
                </a:pathLst>
              </a:custGeom>
              <a:solidFill>
                <a:schemeClr val="bg2">
                  <a:lumMod val="95000"/>
                  <a:alpha val="36000"/>
                </a:schemeClr>
              </a:solidFill>
              <a:ln w="9525">
                <a:noFill/>
                <a:round/>
                <a:headEnd/>
                <a:tailEnd/>
              </a:ln>
            </p:spPr>
            <p:txBody>
              <a:bodyPr vert="horz" wrap="square" lIns="91440" tIns="45720" rIns="91440" bIns="45720" numCol="1" anchor="t" anchorCtr="0" compatLnSpc="1">
                <a:prstTxWarp prst="textNoShape">
                  <a:avLst/>
                </a:prstTxWarp>
              </a:bodyPr>
              <a:lstStyle/>
              <a:p>
                <a:pPr>
                  <a:lnSpc>
                    <a:spcPct val="130000"/>
                  </a:lnSpc>
                </a:pPr>
                <a:endParaRPr lang="en-US" dirty="0">
                  <a:latin typeface="Arial" panose="020B0604020202020204" pitchFamily="34" charset="0"/>
                  <a:ea typeface="思源黑体" panose="020B0500000000000000" pitchFamily="34" charset="-122"/>
                  <a:cs typeface="+mn-ea"/>
                  <a:sym typeface="+mn-lt"/>
                </a:endParaRPr>
              </a:p>
            </p:txBody>
          </p:sp>
        </p:grpSp>
      </p:grpSp>
      <p:pic>
        <p:nvPicPr>
          <p:cNvPr id="22" name="图片 21">
            <a:extLst>
              <a:ext uri="{FF2B5EF4-FFF2-40B4-BE49-F238E27FC236}">
                <a16:creationId xmlns:a16="http://schemas.microsoft.com/office/drawing/2014/main" id="{C7E141EC-C3AF-8B0A-89A1-07F86161FAFC}"/>
              </a:ext>
            </a:extLst>
          </p:cNvPr>
          <p:cNvPicPr>
            <a:picLocks noChangeAspect="1"/>
          </p:cNvPicPr>
          <p:nvPr/>
        </p:nvPicPr>
        <p:blipFill>
          <a:blip r:embed="rId5"/>
          <a:stretch>
            <a:fillRect/>
          </a:stretch>
        </p:blipFill>
        <p:spPr>
          <a:xfrm>
            <a:off x="368001" y="3949842"/>
            <a:ext cx="3150521" cy="14959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8" name="图片 37">
            <a:extLst>
              <a:ext uri="{FF2B5EF4-FFF2-40B4-BE49-F238E27FC236}">
                <a16:creationId xmlns:a16="http://schemas.microsoft.com/office/drawing/2014/main" id="{B709DE1F-651D-7BF0-EAF2-CC34DE66DC37}"/>
              </a:ext>
            </a:extLst>
          </p:cNvPr>
          <p:cNvPicPr>
            <a:picLocks noChangeAspect="1"/>
          </p:cNvPicPr>
          <p:nvPr/>
        </p:nvPicPr>
        <p:blipFill>
          <a:blip r:embed="rId6"/>
          <a:stretch>
            <a:fillRect/>
          </a:stretch>
        </p:blipFill>
        <p:spPr>
          <a:xfrm>
            <a:off x="8611242" y="3994020"/>
            <a:ext cx="2610214" cy="8573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图片 3">
            <a:extLst>
              <a:ext uri="{FF2B5EF4-FFF2-40B4-BE49-F238E27FC236}">
                <a16:creationId xmlns:a16="http://schemas.microsoft.com/office/drawing/2014/main" id="{D474CF8E-E830-5E78-305D-5AD530230B78}"/>
              </a:ext>
            </a:extLst>
          </p:cNvPr>
          <p:cNvPicPr>
            <a:picLocks noChangeAspect="1"/>
          </p:cNvPicPr>
          <p:nvPr/>
        </p:nvPicPr>
        <p:blipFill>
          <a:blip r:embed="rId7"/>
          <a:stretch>
            <a:fillRect/>
          </a:stretch>
        </p:blipFill>
        <p:spPr>
          <a:xfrm>
            <a:off x="9467850" y="143355"/>
            <a:ext cx="2594309" cy="695422"/>
          </a:xfrm>
          <a:prstGeom prst="rect">
            <a:avLst/>
          </a:prstGeom>
        </p:spPr>
      </p:pic>
    </p:spTree>
    <p:extLst>
      <p:ext uri="{BB962C8B-B14F-4D97-AF65-F5344CB8AC3E}">
        <p14:creationId xmlns:p14="http://schemas.microsoft.com/office/powerpoint/2010/main" val="205669060"/>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1000"/>
                                        <p:tgtEl>
                                          <p:spTgt spid="32"/>
                                        </p:tgtEl>
                                      </p:cBhvr>
                                    </p:animEffect>
                                    <p:anim calcmode="lin" valueType="num">
                                      <p:cBhvr>
                                        <p:cTn id="14" dur="1000" fill="hold"/>
                                        <p:tgtEl>
                                          <p:spTgt spid="32"/>
                                        </p:tgtEl>
                                        <p:attrNameLst>
                                          <p:attrName>ppt_x</p:attrName>
                                        </p:attrNameLst>
                                      </p:cBhvr>
                                      <p:tavLst>
                                        <p:tav tm="0">
                                          <p:val>
                                            <p:strVal val="#ppt_x"/>
                                          </p:val>
                                        </p:tav>
                                        <p:tav tm="100000">
                                          <p:val>
                                            <p:strVal val="#ppt_x"/>
                                          </p:val>
                                        </p:tav>
                                      </p:tavLst>
                                    </p:anim>
                                    <p:anim calcmode="lin" valueType="num">
                                      <p:cBhvr>
                                        <p:cTn id="15" dur="1000" fill="hold"/>
                                        <p:tgtEl>
                                          <p:spTgt spid="3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53" presetClass="entr" presetSubtype="16" fill="hold" grpId="0" nodeType="after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p:cTn id="19" dur="500" fill="hold"/>
                                        <p:tgtEl>
                                          <p:spTgt spid="35"/>
                                        </p:tgtEl>
                                        <p:attrNameLst>
                                          <p:attrName>ppt_w</p:attrName>
                                        </p:attrNameLst>
                                      </p:cBhvr>
                                      <p:tavLst>
                                        <p:tav tm="0">
                                          <p:val>
                                            <p:fltVal val="0"/>
                                          </p:val>
                                        </p:tav>
                                        <p:tav tm="100000">
                                          <p:val>
                                            <p:strVal val="#ppt_w"/>
                                          </p:val>
                                        </p:tav>
                                      </p:tavLst>
                                    </p:anim>
                                    <p:anim calcmode="lin" valueType="num">
                                      <p:cBhvr>
                                        <p:cTn id="20" dur="500" fill="hold"/>
                                        <p:tgtEl>
                                          <p:spTgt spid="35"/>
                                        </p:tgtEl>
                                        <p:attrNameLst>
                                          <p:attrName>ppt_h</p:attrName>
                                        </p:attrNameLst>
                                      </p:cBhvr>
                                      <p:tavLst>
                                        <p:tav tm="0">
                                          <p:val>
                                            <p:fltVal val="0"/>
                                          </p:val>
                                        </p:tav>
                                        <p:tav tm="100000">
                                          <p:val>
                                            <p:strVal val="#ppt_h"/>
                                          </p:val>
                                        </p:tav>
                                      </p:tavLst>
                                    </p:anim>
                                    <p:animEffect transition="in" filter="fade">
                                      <p:cBhvr>
                                        <p:cTn id="21" dur="500"/>
                                        <p:tgtEl>
                                          <p:spTgt spid="35"/>
                                        </p:tgtEl>
                                      </p:cBhvr>
                                    </p:animEffect>
                                  </p:childTnLst>
                                </p:cTn>
                              </p:par>
                              <p:par>
                                <p:cTn id="22" presetID="22" presetClass="entr" presetSubtype="2" fill="hold" grpId="0" nodeType="withEffect">
                                  <p:stCondLst>
                                    <p:cond delay="500"/>
                                  </p:stCondLst>
                                  <p:childTnLst>
                                    <p:set>
                                      <p:cBhvr>
                                        <p:cTn id="23" dur="1" fill="hold">
                                          <p:stCondLst>
                                            <p:cond delay="0"/>
                                          </p:stCondLst>
                                        </p:cTn>
                                        <p:tgtEl>
                                          <p:spTgt spid="16"/>
                                        </p:tgtEl>
                                        <p:attrNameLst>
                                          <p:attrName>style.visibility</p:attrName>
                                        </p:attrNameLst>
                                      </p:cBhvr>
                                      <p:to>
                                        <p:strVal val="visible"/>
                                      </p:to>
                                    </p:set>
                                    <p:animEffect transition="in" filter="wipe(right)">
                                      <p:cBhvr>
                                        <p:cTn id="24" dur="500"/>
                                        <p:tgtEl>
                                          <p:spTgt spid="16"/>
                                        </p:tgtEl>
                                      </p:cBhvr>
                                    </p:animEffect>
                                  </p:childTnLst>
                                </p:cTn>
                              </p:par>
                              <p:par>
                                <p:cTn id="25" presetID="22" presetClass="entr" presetSubtype="8" fill="hold" grpId="0" nodeType="withEffect">
                                  <p:stCondLst>
                                    <p:cond delay="50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par>
                                <p:cTn id="28" presetID="10" presetClass="entr" presetSubtype="0" fill="hold" grpId="0" nodeType="withEffect">
                                  <p:stCondLst>
                                    <p:cond delay="125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125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125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125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42" presetClass="entr" presetSubtype="0" fill="hold" nodeType="withEffect">
                                  <p:stCondLst>
                                    <p:cond delay="175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1000"/>
                                        <p:tgtEl>
                                          <p:spTgt spid="7"/>
                                        </p:tgtEl>
                                      </p:cBhvr>
                                    </p:animEffect>
                                    <p:anim calcmode="lin" valueType="num">
                                      <p:cBhvr>
                                        <p:cTn id="43" dur="1000" fill="hold"/>
                                        <p:tgtEl>
                                          <p:spTgt spid="7"/>
                                        </p:tgtEl>
                                        <p:attrNameLst>
                                          <p:attrName>ppt_x</p:attrName>
                                        </p:attrNameLst>
                                      </p:cBhvr>
                                      <p:tavLst>
                                        <p:tav tm="0">
                                          <p:val>
                                            <p:strVal val="#ppt_x"/>
                                          </p:val>
                                        </p:tav>
                                        <p:tav tm="100000">
                                          <p:val>
                                            <p:strVal val="#ppt_x"/>
                                          </p:val>
                                        </p:tav>
                                      </p:tavLst>
                                    </p:anim>
                                    <p:anim calcmode="lin" valueType="num">
                                      <p:cBhvr>
                                        <p:cTn id="44" dur="1000" fill="hold"/>
                                        <p:tgtEl>
                                          <p:spTgt spid="7"/>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175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1000"/>
                                        <p:tgtEl>
                                          <p:spTgt spid="23"/>
                                        </p:tgtEl>
                                      </p:cBhvr>
                                    </p:animEffect>
                                    <p:anim calcmode="lin" valueType="num">
                                      <p:cBhvr>
                                        <p:cTn id="48" dur="1000" fill="hold"/>
                                        <p:tgtEl>
                                          <p:spTgt spid="23"/>
                                        </p:tgtEl>
                                        <p:attrNameLst>
                                          <p:attrName>ppt_x</p:attrName>
                                        </p:attrNameLst>
                                      </p:cBhvr>
                                      <p:tavLst>
                                        <p:tav tm="0">
                                          <p:val>
                                            <p:strVal val="#ppt_x"/>
                                          </p:val>
                                        </p:tav>
                                        <p:tav tm="100000">
                                          <p:val>
                                            <p:strVal val="#ppt_x"/>
                                          </p:val>
                                        </p:tav>
                                      </p:tavLst>
                                    </p:anim>
                                    <p:anim calcmode="lin" valueType="num">
                                      <p:cBhvr>
                                        <p:cTn id="49" dur="1000" fill="hold"/>
                                        <p:tgtEl>
                                          <p:spTgt spid="23"/>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175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1000"/>
                                        <p:tgtEl>
                                          <p:spTgt spid="26"/>
                                        </p:tgtEl>
                                      </p:cBhvr>
                                    </p:animEffect>
                                    <p:anim calcmode="lin" valueType="num">
                                      <p:cBhvr>
                                        <p:cTn id="53" dur="1000" fill="hold"/>
                                        <p:tgtEl>
                                          <p:spTgt spid="26"/>
                                        </p:tgtEl>
                                        <p:attrNameLst>
                                          <p:attrName>ppt_x</p:attrName>
                                        </p:attrNameLst>
                                      </p:cBhvr>
                                      <p:tavLst>
                                        <p:tav tm="0">
                                          <p:val>
                                            <p:strVal val="#ppt_x"/>
                                          </p:val>
                                        </p:tav>
                                        <p:tav tm="100000">
                                          <p:val>
                                            <p:strVal val="#ppt_x"/>
                                          </p:val>
                                        </p:tav>
                                      </p:tavLst>
                                    </p:anim>
                                    <p:anim calcmode="lin" valueType="num">
                                      <p:cBhvr>
                                        <p:cTn id="54" dur="1000" fill="hold"/>
                                        <p:tgtEl>
                                          <p:spTgt spid="26"/>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175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1000"/>
                                        <p:tgtEl>
                                          <p:spTgt spid="29"/>
                                        </p:tgtEl>
                                      </p:cBhvr>
                                    </p:animEffect>
                                    <p:anim calcmode="lin" valueType="num">
                                      <p:cBhvr>
                                        <p:cTn id="58" dur="1000" fill="hold"/>
                                        <p:tgtEl>
                                          <p:spTgt spid="29"/>
                                        </p:tgtEl>
                                        <p:attrNameLst>
                                          <p:attrName>ppt_x</p:attrName>
                                        </p:attrNameLst>
                                      </p:cBhvr>
                                      <p:tavLst>
                                        <p:tav tm="0">
                                          <p:val>
                                            <p:strVal val="#ppt_x"/>
                                          </p:val>
                                        </p:tav>
                                        <p:tav tm="100000">
                                          <p:val>
                                            <p:strVal val="#ppt_x"/>
                                          </p:val>
                                        </p:tav>
                                      </p:tavLst>
                                    </p:anim>
                                    <p:anim calcmode="lin" valueType="num">
                                      <p:cBhvr>
                                        <p:cTn id="5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3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3674533"/>
            <a:ext cx="12192000" cy="205669"/>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sp>
        <p:nvSpPr>
          <p:cNvPr id="30" name="文本框 29"/>
          <p:cNvSpPr txBox="1"/>
          <p:nvPr/>
        </p:nvSpPr>
        <p:spPr>
          <a:xfrm>
            <a:off x="3547797" y="3983023"/>
            <a:ext cx="5345605" cy="784830"/>
          </a:xfrm>
          <a:prstGeom prst="rect">
            <a:avLst/>
          </a:prstGeom>
          <a:noFill/>
        </p:spPr>
        <p:txBody>
          <a:bodyPr wrap="square" rtlCol="0">
            <a:spAutoFit/>
          </a:bodyPr>
          <a:lstStyle/>
          <a:p>
            <a:pPr>
              <a:lnSpc>
                <a:spcPct val="150000"/>
              </a:lnSpc>
            </a:pPr>
            <a:r>
              <a:rPr lang="en-US" altLang="zh-CN" sz="1000" dirty="0">
                <a:solidFill>
                  <a:schemeClr val="tx1">
                    <a:lumMod val="50000"/>
                    <a:lumOff val="50000"/>
                  </a:schemeClr>
                </a:solidFill>
                <a:effectLst>
                  <a:outerShdw blurRad="127000" dist="38100" dir="2700000" algn="tl">
                    <a:srgbClr val="000000">
                      <a:alpha val="20000"/>
                    </a:srgbClr>
                  </a:outerShdw>
                </a:effectLst>
                <a:latin typeface="Arial" panose="020B0604020202020204" pitchFamily="34" charset="0"/>
                <a:ea typeface="思源黑体" panose="020B0500000000000000" pitchFamily="34" charset="-122"/>
              </a:rPr>
              <a:t>Personnel Business Recruitment Talents raining Elite Management Training TemplaRecruiTraining anagening Template</a:t>
            </a:r>
            <a:endParaRPr lang="zh-CN" altLang="en-US" sz="1000" dirty="0">
              <a:solidFill>
                <a:schemeClr val="tx1">
                  <a:lumMod val="50000"/>
                  <a:lumOff val="50000"/>
                </a:schemeClr>
              </a:solidFill>
              <a:effectLst>
                <a:outerShdw blurRad="127000" dist="38100" dir="2700000" algn="tl">
                  <a:srgbClr val="000000">
                    <a:alpha val="20000"/>
                  </a:srgbClr>
                </a:outerShdw>
              </a:effectLst>
              <a:latin typeface="Arial" panose="020B0604020202020204" pitchFamily="34" charset="0"/>
              <a:ea typeface="思源黑体" panose="020B0500000000000000" pitchFamily="34" charset="-122"/>
            </a:endParaRPr>
          </a:p>
          <a:p>
            <a:pPr>
              <a:lnSpc>
                <a:spcPct val="150000"/>
              </a:lnSpc>
            </a:pPr>
            <a:endParaRPr lang="zh-CN" altLang="en-US" sz="1000" dirty="0">
              <a:solidFill>
                <a:schemeClr val="tx1">
                  <a:lumMod val="50000"/>
                  <a:lumOff val="50000"/>
                </a:schemeClr>
              </a:solidFill>
              <a:effectLst>
                <a:outerShdw blurRad="127000" dist="38100" dir="2700000" algn="tl">
                  <a:srgbClr val="000000">
                    <a:alpha val="20000"/>
                  </a:srgbClr>
                </a:outerShdw>
              </a:effectLst>
              <a:latin typeface="Arial" panose="020B0604020202020204" pitchFamily="34" charset="0"/>
              <a:ea typeface="思源黑体" panose="020B0500000000000000" pitchFamily="34" charset="-122"/>
            </a:endParaRPr>
          </a:p>
        </p:txBody>
      </p:sp>
      <p:sp>
        <p:nvSpPr>
          <p:cNvPr id="31" name="等腰三角形 30"/>
          <p:cNvSpPr/>
          <p:nvPr/>
        </p:nvSpPr>
        <p:spPr>
          <a:xfrm rot="16200000" flipH="1">
            <a:off x="11620482" y="193271"/>
            <a:ext cx="434867" cy="449451"/>
          </a:xfrm>
          <a:prstGeom prst="triangle">
            <a:avLst>
              <a:gd name="adj" fmla="val 0"/>
            </a:avLst>
          </a:prstGeom>
          <a:solidFill>
            <a:srgbClr val="1C26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cxnSp>
        <p:nvCxnSpPr>
          <p:cNvPr id="32" name="直接连接符 31"/>
          <p:cNvCxnSpPr/>
          <p:nvPr/>
        </p:nvCxnSpPr>
        <p:spPr>
          <a:xfrm>
            <a:off x="943144" y="2071647"/>
            <a:ext cx="872353" cy="0"/>
          </a:xfrm>
          <a:prstGeom prst="line">
            <a:avLst/>
          </a:prstGeom>
          <a:ln w="76200">
            <a:solidFill>
              <a:srgbClr val="A78D6C"/>
            </a:solidFill>
            <a:prstDash val="solid"/>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769535" y="2296717"/>
            <a:ext cx="6127586" cy="1069845"/>
          </a:xfrm>
          <a:prstGeom prst="rect">
            <a:avLst/>
          </a:prstGeom>
          <a:noFill/>
        </p:spPr>
        <p:txBody>
          <a:bodyPr wrap="square" rtlCol="0">
            <a:spAutoFit/>
          </a:bodyPr>
          <a:lstStyle/>
          <a:p>
            <a:pPr marL="0" lvl="1">
              <a:lnSpc>
                <a:spcPct val="150000"/>
              </a:lnSpc>
            </a:pPr>
            <a:r>
              <a:rPr lang="en-US" altLang="zh-CN" sz="4800" dirty="0">
                <a:solidFill>
                  <a:schemeClr val="tx1">
                    <a:lumMod val="85000"/>
                    <a:lumOff val="15000"/>
                  </a:schemeClr>
                </a:solidFill>
                <a:effectLst>
                  <a:outerShdw blurRad="25400" dist="25400" dir="2700000" algn="tl">
                    <a:srgbClr val="000000">
                      <a:alpha val="25000"/>
                    </a:srgbClr>
                  </a:outerShdw>
                </a:effectLst>
                <a:latin typeface="Arial" panose="020B0604020202020204" pitchFamily="34" charset="0"/>
                <a:ea typeface="思源黑体" panose="020B0500000000000000" pitchFamily="34" charset="-122"/>
              </a:rPr>
              <a:t>Exploratory Analysis</a:t>
            </a:r>
            <a:endParaRPr lang="zh-CN" altLang="en-US" sz="4800" dirty="0">
              <a:solidFill>
                <a:schemeClr val="tx1">
                  <a:lumMod val="85000"/>
                  <a:lumOff val="15000"/>
                </a:schemeClr>
              </a:solidFill>
              <a:effectLst>
                <a:outerShdw blurRad="25400" dist="25400" dir="2700000" algn="tl">
                  <a:srgbClr val="000000">
                    <a:alpha val="25000"/>
                  </a:srgbClr>
                </a:outerShdw>
              </a:effectLst>
              <a:latin typeface="Arial" panose="020B0604020202020204" pitchFamily="34" charset="0"/>
              <a:ea typeface="思源黑体" panose="020B0500000000000000" pitchFamily="34" charset="-122"/>
            </a:endParaRPr>
          </a:p>
        </p:txBody>
      </p:sp>
      <p:sp>
        <p:nvSpPr>
          <p:cNvPr id="34" name="文本框 33"/>
          <p:cNvSpPr txBox="1"/>
          <p:nvPr/>
        </p:nvSpPr>
        <p:spPr>
          <a:xfrm>
            <a:off x="854186" y="1021837"/>
            <a:ext cx="4743759" cy="769441"/>
          </a:xfrm>
          <a:prstGeom prst="rect">
            <a:avLst/>
          </a:prstGeom>
          <a:noFill/>
        </p:spPr>
        <p:txBody>
          <a:bodyPr wrap="square" rtlCol="0">
            <a:spAutoFit/>
          </a:bodyPr>
          <a:lstStyle/>
          <a:p>
            <a:r>
              <a:rPr lang="en-US" altLang="zh-CN" sz="4400" b="1" dirty="0">
                <a:solidFill>
                  <a:srgbClr val="A78D6C"/>
                </a:solidFill>
                <a:effectLst>
                  <a:outerShdw blurRad="127000" dist="38100" dir="2700000" algn="tl">
                    <a:srgbClr val="000000">
                      <a:alpha val="20000"/>
                    </a:srgbClr>
                  </a:outerShdw>
                </a:effectLst>
                <a:latin typeface="Arial" panose="020B0604020202020204" pitchFamily="34" charset="0"/>
                <a:ea typeface="思源黑体" panose="020B0500000000000000" pitchFamily="34" charset="-122"/>
              </a:rPr>
              <a:t>PART 03</a:t>
            </a:r>
            <a:endParaRPr lang="zh-CN" altLang="en-US" sz="4400" b="1" dirty="0">
              <a:solidFill>
                <a:srgbClr val="A78D6C"/>
              </a:solidFill>
              <a:effectLst>
                <a:outerShdw blurRad="127000" dist="38100" dir="2700000" algn="tl">
                  <a:srgbClr val="000000">
                    <a:alpha val="20000"/>
                  </a:srgbClr>
                </a:outerShdw>
              </a:effectLst>
              <a:latin typeface="Arial" panose="020B0604020202020204" pitchFamily="34" charset="0"/>
              <a:ea typeface="思源黑体" panose="020B0500000000000000" pitchFamily="34" charset="-122"/>
            </a:endParaRPr>
          </a:p>
        </p:txBody>
      </p:sp>
      <p:sp>
        <p:nvSpPr>
          <p:cNvPr id="43" name="矩形 42"/>
          <p:cNvSpPr/>
          <p:nvPr/>
        </p:nvSpPr>
        <p:spPr>
          <a:xfrm>
            <a:off x="1" y="3880202"/>
            <a:ext cx="12192000" cy="2977798"/>
          </a:xfrm>
          <a:prstGeom prst="rect">
            <a:avLst/>
          </a:prstGeom>
          <a:blipFill dpi="0" rotWithShape="1">
            <a:blip r:embed="rId2">
              <a:extLst>
                <a:ext uri="{28A0092B-C50C-407E-A947-70E740481C1C}">
                  <a14:useLocalDpi xmlns:a14="http://schemas.microsoft.com/office/drawing/2010/main" val="0"/>
                </a:ext>
              </a:extLst>
            </a:blip>
            <a:srcRect/>
            <a:stretch>
              <a:fillRect t="-120096" b="-52994"/>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sp>
        <p:nvSpPr>
          <p:cNvPr id="44" name="矩形 43"/>
          <p:cNvSpPr/>
          <p:nvPr/>
        </p:nvSpPr>
        <p:spPr>
          <a:xfrm>
            <a:off x="1" y="3880202"/>
            <a:ext cx="12192002" cy="2997219"/>
          </a:xfrm>
          <a:prstGeom prst="rect">
            <a:avLst/>
          </a:prstGeom>
          <a:solidFill>
            <a:srgbClr val="1C263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pic>
        <p:nvPicPr>
          <p:cNvPr id="12" name="图片 11"/>
          <p:cNvPicPr>
            <a:picLocks noChangeAspect="1"/>
          </p:cNvPicPr>
          <p:nvPr/>
        </p:nvPicPr>
        <p:blipFill>
          <a:blip r:embed="rId3"/>
          <a:stretch>
            <a:fillRect/>
          </a:stretch>
        </p:blipFill>
        <p:spPr>
          <a:xfrm>
            <a:off x="8218021" y="3853567"/>
            <a:ext cx="3581794" cy="3418367"/>
          </a:xfrm>
          <a:prstGeom prst="rect">
            <a:avLst/>
          </a:prstGeom>
        </p:spPr>
      </p:pic>
    </p:spTree>
    <p:extLst>
      <p:ext uri="{BB962C8B-B14F-4D97-AF65-F5344CB8AC3E}">
        <p14:creationId xmlns:p14="http://schemas.microsoft.com/office/powerpoint/2010/main" val="3095702167"/>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par>
                                <p:cTn id="9" presetID="41" presetClass="entr" presetSubtype="0" fill="hold" grpId="0" nodeType="withEffect">
                                  <p:stCondLst>
                                    <p:cond delay="500"/>
                                  </p:stCondLst>
                                  <p:iterate type="lt">
                                    <p:tmPct val="10000"/>
                                  </p:iterate>
                                  <p:childTnLst>
                                    <p:set>
                                      <p:cBhvr>
                                        <p:cTn id="10" dur="1" fill="hold">
                                          <p:stCondLst>
                                            <p:cond delay="0"/>
                                          </p:stCondLst>
                                        </p:cTn>
                                        <p:tgtEl>
                                          <p:spTgt spid="33"/>
                                        </p:tgtEl>
                                        <p:attrNameLst>
                                          <p:attrName>style.visibility</p:attrName>
                                        </p:attrNameLst>
                                      </p:cBhvr>
                                      <p:to>
                                        <p:strVal val="visible"/>
                                      </p:to>
                                    </p:set>
                                    <p:anim calcmode="lin" valueType="num">
                                      <p:cBhvr>
                                        <p:cTn id="11"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33"/>
                                        </p:tgtEl>
                                        <p:attrNameLst>
                                          <p:attrName>ppt_y</p:attrName>
                                        </p:attrNameLst>
                                      </p:cBhvr>
                                      <p:tavLst>
                                        <p:tav tm="0">
                                          <p:val>
                                            <p:strVal val="#ppt_y"/>
                                          </p:val>
                                        </p:tav>
                                        <p:tav tm="100000">
                                          <p:val>
                                            <p:strVal val="#ppt_y"/>
                                          </p:val>
                                        </p:tav>
                                      </p:tavLst>
                                    </p:anim>
                                    <p:anim calcmode="lin" valueType="num">
                                      <p:cBhvr>
                                        <p:cTn id="13"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33"/>
                                        </p:tgtEl>
                                      </p:cBhvr>
                                    </p:animEffect>
                                  </p:childTnLst>
                                </p:cTn>
                              </p:par>
                              <p:par>
                                <p:cTn id="16" presetID="22" presetClass="entr" presetSubtype="8" fill="hold" nodeType="withEffect">
                                  <p:stCondLst>
                                    <p:cond delay="750"/>
                                  </p:stCondLst>
                                  <p:childTnLst>
                                    <p:set>
                                      <p:cBhvr>
                                        <p:cTn id="17" dur="1" fill="hold">
                                          <p:stCondLst>
                                            <p:cond delay="0"/>
                                          </p:stCondLst>
                                        </p:cTn>
                                        <p:tgtEl>
                                          <p:spTgt spid="32"/>
                                        </p:tgtEl>
                                        <p:attrNameLst>
                                          <p:attrName>style.visibility</p:attrName>
                                        </p:attrNameLst>
                                      </p:cBhvr>
                                      <p:to>
                                        <p:strVal val="visible"/>
                                      </p:to>
                                    </p:set>
                                    <p:animEffect transition="in" filter="wipe(left)">
                                      <p:cBhvr>
                                        <p:cTn id="18" dur="500"/>
                                        <p:tgtEl>
                                          <p:spTgt spid="32"/>
                                        </p:tgtEl>
                                      </p:cBhvr>
                                    </p:animEffect>
                                  </p:childTnLst>
                                </p:cTn>
                              </p:par>
                              <p:par>
                                <p:cTn id="19" presetID="22" presetClass="entr" presetSubtype="8" fill="hold" grpId="0" nodeType="withEffect">
                                  <p:stCondLst>
                                    <p:cond delay="1000"/>
                                  </p:stCondLst>
                                  <p:childTnLst>
                                    <p:set>
                                      <p:cBhvr>
                                        <p:cTn id="20" dur="1" fill="hold">
                                          <p:stCondLst>
                                            <p:cond delay="0"/>
                                          </p:stCondLst>
                                        </p:cTn>
                                        <p:tgtEl>
                                          <p:spTgt spid="30"/>
                                        </p:tgtEl>
                                        <p:attrNameLst>
                                          <p:attrName>style.visibility</p:attrName>
                                        </p:attrNameLst>
                                      </p:cBhvr>
                                      <p:to>
                                        <p:strVal val="visible"/>
                                      </p:to>
                                    </p:set>
                                    <p:animEffect transition="in" filter="wipe(left)">
                                      <p:cBhvr>
                                        <p:cTn id="21" dur="500"/>
                                        <p:tgtEl>
                                          <p:spTgt spid="30"/>
                                        </p:tgtEl>
                                      </p:cBhvr>
                                    </p:animEffect>
                                  </p:childTnLst>
                                </p:cTn>
                              </p:par>
                              <p:par>
                                <p:cTn id="22" presetID="12" presetClass="entr" presetSubtype="8" fill="hold" grpId="0" nodeType="withEffect">
                                  <p:stCondLst>
                                    <p:cond delay="1250"/>
                                  </p:stCondLst>
                                  <p:childTnLst>
                                    <p:set>
                                      <p:cBhvr>
                                        <p:cTn id="23" dur="1" fill="hold">
                                          <p:stCondLst>
                                            <p:cond delay="0"/>
                                          </p:stCondLst>
                                        </p:cTn>
                                        <p:tgtEl>
                                          <p:spTgt spid="34"/>
                                        </p:tgtEl>
                                        <p:attrNameLst>
                                          <p:attrName>style.visibility</p:attrName>
                                        </p:attrNameLst>
                                      </p:cBhvr>
                                      <p:to>
                                        <p:strVal val="visible"/>
                                      </p:to>
                                    </p:set>
                                    <p:anim calcmode="lin" valueType="num">
                                      <p:cBhvr additive="base">
                                        <p:cTn id="24" dur="500"/>
                                        <p:tgtEl>
                                          <p:spTgt spid="34"/>
                                        </p:tgtEl>
                                        <p:attrNameLst>
                                          <p:attrName>ppt_x</p:attrName>
                                        </p:attrNameLst>
                                      </p:cBhvr>
                                      <p:tavLst>
                                        <p:tav tm="0">
                                          <p:val>
                                            <p:strVal val="#ppt_x-#ppt_w*1.125000"/>
                                          </p:val>
                                        </p:tav>
                                        <p:tav tm="100000">
                                          <p:val>
                                            <p:strVal val="#ppt_x"/>
                                          </p:val>
                                        </p:tav>
                                      </p:tavLst>
                                    </p:anim>
                                    <p:animEffect transition="in" filter="wipe(right)">
                                      <p:cBhvr>
                                        <p:cTn id="25" dur="500"/>
                                        <p:tgtEl>
                                          <p:spTgt spid="34"/>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wipe(left)">
                                      <p:cBhvr>
                                        <p:cTn id="28" dur="500"/>
                                        <p:tgtEl>
                                          <p:spTgt spid="44"/>
                                        </p:tgtEl>
                                      </p:cBhvr>
                                    </p:animEffect>
                                  </p:childTnLst>
                                </p:cTn>
                              </p:par>
                              <p:par>
                                <p:cTn id="29" presetID="18" presetClass="entr" presetSubtype="12"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strips(downLeft)">
                                      <p:cBhvr>
                                        <p:cTn id="31" dur="500"/>
                                        <p:tgtEl>
                                          <p:spTgt spid="43"/>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left)">
                                      <p:cBhvr>
                                        <p:cTn id="34" dur="500"/>
                                        <p:tgtEl>
                                          <p:spTgt spid="24"/>
                                        </p:tgtEl>
                                      </p:cBhvr>
                                    </p:animEffect>
                                  </p:childTnLst>
                                </p:cTn>
                              </p:par>
                              <p:par>
                                <p:cTn id="35" presetID="53" presetClass="entr" presetSubtype="16"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p:cTn id="37" dur="500" fill="hold"/>
                                        <p:tgtEl>
                                          <p:spTgt spid="12"/>
                                        </p:tgtEl>
                                        <p:attrNameLst>
                                          <p:attrName>ppt_w</p:attrName>
                                        </p:attrNameLst>
                                      </p:cBhvr>
                                      <p:tavLst>
                                        <p:tav tm="0">
                                          <p:val>
                                            <p:fltVal val="0"/>
                                          </p:val>
                                        </p:tav>
                                        <p:tav tm="100000">
                                          <p:val>
                                            <p:strVal val="#ppt_w"/>
                                          </p:val>
                                        </p:tav>
                                      </p:tavLst>
                                    </p:anim>
                                    <p:anim calcmode="lin" valueType="num">
                                      <p:cBhvr>
                                        <p:cTn id="38" dur="500" fill="hold"/>
                                        <p:tgtEl>
                                          <p:spTgt spid="12"/>
                                        </p:tgtEl>
                                        <p:attrNameLst>
                                          <p:attrName>ppt_h</p:attrName>
                                        </p:attrNameLst>
                                      </p:cBhvr>
                                      <p:tavLst>
                                        <p:tav tm="0">
                                          <p:val>
                                            <p:fltVal val="0"/>
                                          </p:val>
                                        </p:tav>
                                        <p:tav tm="100000">
                                          <p:val>
                                            <p:strVal val="#ppt_h"/>
                                          </p:val>
                                        </p:tav>
                                      </p:tavLst>
                                    </p:anim>
                                    <p:animEffect transition="in" filter="fade">
                                      <p:cBhvr>
                                        <p:cTn id="3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0" grpId="0"/>
      <p:bldP spid="31" grpId="0" animBg="1"/>
      <p:bldP spid="33" grpId="0"/>
      <p:bldP spid="34" grpId="0"/>
      <p:bldP spid="43" grpId="0" animBg="1"/>
      <p:bldP spid="4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A180DDAE-8180-43EE-A166-F6A17B7CDD36"/>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内容列表"/>
  <p:tag name="ISPRINGCLOUDFOLDERID" val="0"/>
  <p:tag name="ISPRINGCLOUDFOLDERPATH" val="资源库"/>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跨越年终总结"/>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130.40818897637791,&quot;left&quot;:152.9599212598425,&quot;top&quot;:334.7807874015748,&quot;width&quot;:655.580157480315}"/>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130.40818897637791,&quot;left&quot;:152.9599212598425,&quot;top&quot;:334.7807874015748,&quot;width&quot;:655.580157480315}"/>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130.40818897637791,&quot;left&quot;:152.9599212598425,&quot;top&quot;:334.7807874015748,&quot;width&quot;:655.580157480315}"/>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119.85157480314965,&quot;left&quot;:131.09251968503932,&quot;top&quot;:376.9929921259842,&quot;width&quot;:728.3485039370079}"/>
</p:tagLst>
</file>

<file path=ppt/tags/tag14.xml><?xml version="1.0" encoding="utf-8"?>
<p:tagLst xmlns:a="http://schemas.openxmlformats.org/drawingml/2006/main" xmlns:r="http://schemas.openxmlformats.org/officeDocument/2006/relationships" xmlns:p="http://schemas.openxmlformats.org/presentationml/2006/main">
  <p:tag name="MH" val="20160308224146"/>
  <p:tag name="MH_LIBRARY" val="GRAPHIC"/>
  <p:tag name="MH_ORDER" val="文本框 6"/>
  <p:tag name="KSO_WM_DIAGRAM_VIRTUALLY_FRAME" val="{&quot;height&quot;:119.85157480314965,&quot;left&quot;:131.09251968503932,&quot;top&quot;:376.9929921259842,&quot;width&quot;:728.3485039370079}"/>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119.85157480314965,&quot;left&quot;:131.09251968503932,&quot;top&quot;:376.9929921259842,&quot;width&quot;:728.3485039370079}"/>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119.85157480314965,&quot;left&quot;:131.09251968503932,&quot;top&quot;:376.9929921259842,&quot;width&quot;:728.3485039370079}"/>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119.85157480314965,&quot;left&quot;:131.09251968503932,&quot;top&quot;:376.9929921259842,&quot;width&quot;:728.3485039370079}"/>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119.85157480314965,&quot;left&quot;:131.09251968503932,&quot;top&quot;:376.9929921259842,&quot;width&quot;:728.3485039370079}"/>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119.85157480314965,&quot;left&quot;:131.09251968503932,&quot;top&quot;:376.9929921259842,&quot;width&quot;:728.3485039370079}"/>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96.91637795275592,&quot;left&quot;:138.32314960629918,&quot;top&quot;:394.3216535433071,&quot;width&quot;:732.5749606299214}"/>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260.6430708661417,&quot;left&quot;:117.12511811023623,&quot;top&quot;:137.87511811023623,&quot;width&quot;:738.7499999999999}"/>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260.6430708661417,&quot;left&quot;:117.12511811023623,&quot;top&quot;:137.87511811023623,&quot;width&quot;:738.7499999999999}"/>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260.6430708661417,&quot;left&quot;:117.12511811023623,&quot;top&quot;:137.87511811023623,&quot;width&quot;:738.7499999999999}"/>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260.6430708661417,&quot;left&quot;:117.12511811023623,&quot;top&quot;:137.87511811023623,&quot;width&quot;:738.7499999999999}"/>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297.02267716535437,&quot;left&quot;:461.2977952755906,&quot;top&quot;:179.2411811023622,&quot;width&quot;:409.92677165354326}"/>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297.02267716535437,&quot;left&quot;:461.2977952755906,&quot;top&quot;:179.2411811023622,&quot;width&quot;:409.92677165354326}"/>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297.02267716535437,&quot;left&quot;:461.2977952755906,&quot;top&quot;:179.2411811023622,&quot;width&quot;:409.92677165354326}"/>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297.02267716535437,&quot;left&quot;:461.2977952755906,&quot;top&quot;:179.2411811023622,&quot;width&quot;:409.92677165354326}"/>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297.02267716535437,&quot;left&quot;:461.2977952755906,&quot;top&quot;:179.2411811023622,&quot;width&quot;:409.92677165354326}"/>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96.91637795275592,&quot;left&quot;:138.32314960629918,&quot;top&quot;:394.3216535433071,&quot;width&quot;:732.5749606299214}"/>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96.91637795275592,&quot;left&quot;:138.32314960629918,&quot;top&quot;:394.3216535433071,&quot;width&quot;:732.5749606299214}"/>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96.91637795275592,&quot;left&quot;:138.32314960629918,&quot;top&quot;:394.3216535433071,&quot;width&quot;:732.5749606299214}"/>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96.91637795275592,&quot;left&quot;:138.32314960629918,&quot;top&quot;:394.3216535433071,&quot;width&quot;:732.5749606299214}"/>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96.91637795275592,&quot;left&quot;:138.32314960629918,&quot;top&quot;:394.3216535433071,&quot;width&quot;:732.5749606299214}"/>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96.91637795275592,&quot;left&quot;:138.32314960629918,&quot;top&quot;:394.3216535433071,&quot;width&quot;:732.5749606299214}"/>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96.91637795275592,&quot;left&quot;:138.32314960629918,&quot;top&quot;:394.3216535433071,&quot;width&quot;:732.574960629921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4802</Words>
  <Application>Microsoft Office PowerPoint</Application>
  <PresentationFormat>宽屏</PresentationFormat>
  <Paragraphs>436</Paragraphs>
  <Slides>41</Slides>
  <Notes>39</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41</vt:i4>
      </vt:variant>
    </vt:vector>
  </HeadingPairs>
  <TitlesOfParts>
    <vt:vector size="48" baseType="lpstr">
      <vt:lpstr>system-ui</vt:lpstr>
      <vt:lpstr>思源黑体</vt:lpstr>
      <vt:lpstr>宋体</vt:lpstr>
      <vt:lpstr>字魂35号-经典雅黑</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2021-05-11T05:42:44Z</dcterms:created>
  <dcterms:modified xsi:type="dcterms:W3CDTF">2024-10-23T11:40:33Z</dcterms:modified>
</cp:coreProperties>
</file>